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80" r:id="rId2"/>
    <p:sldMasterId id="2147483672" r:id="rId3"/>
    <p:sldMasterId id="2147483660" r:id="rId4"/>
  </p:sldMasterIdLst>
  <p:notesMasterIdLst>
    <p:notesMasterId r:id="rId31"/>
  </p:notesMasterIdLst>
  <p:sldIdLst>
    <p:sldId id="278" r:id="rId5"/>
    <p:sldId id="279" r:id="rId6"/>
    <p:sldId id="4118" r:id="rId7"/>
    <p:sldId id="287" r:id="rId8"/>
    <p:sldId id="4111" r:id="rId9"/>
    <p:sldId id="4114" r:id="rId10"/>
    <p:sldId id="4113" r:id="rId11"/>
    <p:sldId id="4115" r:id="rId12"/>
    <p:sldId id="4116" r:id="rId13"/>
    <p:sldId id="4060" r:id="rId14"/>
    <p:sldId id="4126" r:id="rId15"/>
    <p:sldId id="4117" r:id="rId16"/>
    <p:sldId id="4120" r:id="rId17"/>
    <p:sldId id="4122" r:id="rId18"/>
    <p:sldId id="4123" r:id="rId19"/>
    <p:sldId id="4124" r:id="rId20"/>
    <p:sldId id="4131" r:id="rId21"/>
    <p:sldId id="3318" r:id="rId22"/>
    <p:sldId id="4125" r:id="rId23"/>
    <p:sldId id="3309" r:id="rId24"/>
    <p:sldId id="4130" r:id="rId25"/>
    <p:sldId id="4128" r:id="rId26"/>
    <p:sldId id="4129" r:id="rId27"/>
    <p:sldId id="4073" r:id="rId28"/>
    <p:sldId id="4109" r:id="rId29"/>
    <p:sldId id="32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0F7"/>
    <a:srgbClr val="B6B6B7"/>
    <a:srgbClr val="FFFFFF"/>
    <a:srgbClr val="ECEEF7"/>
    <a:srgbClr val="F7F8FB"/>
    <a:srgbClr val="074589"/>
    <a:srgbClr val="83A2C6"/>
    <a:srgbClr val="3A5678"/>
    <a:srgbClr val="F2F6F8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87634" autoAdjust="0"/>
  </p:normalViewPr>
  <p:slideViewPr>
    <p:cSldViewPr snapToObjects="1">
      <p:cViewPr varScale="1">
        <p:scale>
          <a:sx n="96" d="100"/>
          <a:sy n="96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29DE5-5212-445E-8F30-EC6287AB5EF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T"/>
        </a:p>
      </dgm:t>
    </dgm:pt>
    <dgm:pt modelId="{7859087C-644A-4207-BC67-2A584C809AA2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Overarching recommendation on the Risk-Based Approach </a:t>
          </a:r>
          <a:endParaRPr lang="en-AT" dirty="0">
            <a:latin typeface="Raleway" pitchFamily="2" charset="0"/>
          </a:endParaRPr>
        </a:p>
      </dgm:t>
    </dgm:pt>
    <dgm:pt modelId="{337BF51D-5AEA-4DA0-931C-DEF19C8D5BBD}" type="parTrans" cxnId="{2A51A8D1-6276-489F-BE71-96251814DF74}">
      <dgm:prSet/>
      <dgm:spPr/>
      <dgm:t>
        <a:bodyPr/>
        <a:lstStyle/>
        <a:p>
          <a:endParaRPr lang="en-AT"/>
        </a:p>
      </dgm:t>
    </dgm:pt>
    <dgm:pt modelId="{9220CDA1-1B02-4C95-A647-5E82985B87FF}" type="sibTrans" cxnId="{2A51A8D1-6276-489F-BE71-96251814DF74}">
      <dgm:prSet/>
      <dgm:spPr/>
      <dgm:t>
        <a:bodyPr/>
        <a:lstStyle/>
        <a:p>
          <a:endParaRPr lang="en-AT"/>
        </a:p>
      </dgm:t>
    </dgm:pt>
    <dgm:pt modelId="{F5E981A3-F037-4C86-823F-7EA64CCB3BCB}">
      <dgm:prSet/>
      <dgm:spPr/>
      <dgm:t>
        <a:bodyPr/>
        <a:lstStyle/>
        <a:p>
          <a:r>
            <a:rPr lang="en-US">
              <a:latin typeface="Raleway" pitchFamily="2" charset="0"/>
            </a:rPr>
            <a:t>Making informed decisions</a:t>
          </a:r>
          <a:endParaRPr lang="en-AT">
            <a:latin typeface="Raleway" pitchFamily="2" charset="0"/>
          </a:endParaRPr>
        </a:p>
      </dgm:t>
    </dgm:pt>
    <dgm:pt modelId="{D84B9E4B-9051-4BAB-9442-38BC7504D8F8}" type="parTrans" cxnId="{3C7B302A-BF50-4B48-92D6-59CC29B90CBD}">
      <dgm:prSet/>
      <dgm:spPr/>
      <dgm:t>
        <a:bodyPr/>
        <a:lstStyle/>
        <a:p>
          <a:endParaRPr lang="en-AT"/>
        </a:p>
      </dgm:t>
    </dgm:pt>
    <dgm:pt modelId="{5C4B2D1C-539B-48BB-A85D-0556286D67AF}" type="sibTrans" cxnId="{3C7B302A-BF50-4B48-92D6-59CC29B90CBD}">
      <dgm:prSet/>
      <dgm:spPr/>
      <dgm:t>
        <a:bodyPr/>
        <a:lstStyle/>
        <a:p>
          <a:endParaRPr lang="en-AT"/>
        </a:p>
      </dgm:t>
    </dgm:pt>
    <dgm:pt modelId="{702AF954-ED72-461B-A411-EC9BC80C67ED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Mitigation of Risks</a:t>
          </a:r>
          <a:endParaRPr lang="en-AT" dirty="0">
            <a:latin typeface="Raleway" pitchFamily="2" charset="0"/>
          </a:endParaRPr>
        </a:p>
      </dgm:t>
    </dgm:pt>
    <dgm:pt modelId="{FF2F6AA2-AD48-4596-8638-F780610709A6}" type="parTrans" cxnId="{70330B81-A39A-4E5A-A860-C367F2C82C69}">
      <dgm:prSet/>
      <dgm:spPr/>
      <dgm:t>
        <a:bodyPr/>
        <a:lstStyle/>
        <a:p>
          <a:endParaRPr lang="en-AT"/>
        </a:p>
      </dgm:t>
    </dgm:pt>
    <dgm:pt modelId="{58AFF2F2-B58F-4CD1-8027-9376C2034508}" type="sibTrans" cxnId="{70330B81-A39A-4E5A-A860-C367F2C82C69}">
      <dgm:prSet/>
      <dgm:spPr/>
      <dgm:t>
        <a:bodyPr/>
        <a:lstStyle/>
        <a:p>
          <a:endParaRPr lang="en-AT"/>
        </a:p>
      </dgm:t>
    </dgm:pt>
    <dgm:pt modelId="{E9821DD4-3F10-469D-988E-CBFFCDBC9D06}">
      <dgm:prSet/>
      <dgm:spPr/>
      <dgm:t>
        <a:bodyPr/>
        <a:lstStyle/>
        <a:p>
          <a:r>
            <a:rPr lang="en-US">
              <a:latin typeface="Raleway" pitchFamily="2" charset="0"/>
            </a:rPr>
            <a:t>Business Continuity </a:t>
          </a:r>
          <a:endParaRPr lang="en-AT">
            <a:latin typeface="Raleway" pitchFamily="2" charset="0"/>
          </a:endParaRPr>
        </a:p>
      </dgm:t>
    </dgm:pt>
    <dgm:pt modelId="{55684430-0E74-40D0-B07D-3A5A077B2489}" type="parTrans" cxnId="{DEEED6DA-17A3-405A-B073-9E0FF4C55143}">
      <dgm:prSet/>
      <dgm:spPr/>
      <dgm:t>
        <a:bodyPr/>
        <a:lstStyle/>
        <a:p>
          <a:endParaRPr lang="en-AT"/>
        </a:p>
      </dgm:t>
    </dgm:pt>
    <dgm:pt modelId="{4A9D4353-69E5-4A15-A75B-28E5C4F12C0F}" type="sibTrans" cxnId="{DEEED6DA-17A3-405A-B073-9E0FF4C55143}">
      <dgm:prSet/>
      <dgm:spPr/>
      <dgm:t>
        <a:bodyPr/>
        <a:lstStyle/>
        <a:p>
          <a:endParaRPr lang="en-AT"/>
        </a:p>
      </dgm:t>
    </dgm:pt>
    <dgm:pt modelId="{B1BC125A-E8E6-47C7-9828-3643952CD481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Managing Reputational and Financial Impact</a:t>
          </a:r>
          <a:endParaRPr lang="en-AT" dirty="0">
            <a:latin typeface="Raleway" pitchFamily="2" charset="0"/>
          </a:endParaRPr>
        </a:p>
      </dgm:t>
    </dgm:pt>
    <dgm:pt modelId="{882DB83D-D24F-4240-88DE-2843C2347C4D}" type="parTrans" cxnId="{FC100BE8-8F74-467F-823A-4F28E87056B5}">
      <dgm:prSet/>
      <dgm:spPr/>
      <dgm:t>
        <a:bodyPr/>
        <a:lstStyle/>
        <a:p>
          <a:endParaRPr lang="en-AT"/>
        </a:p>
      </dgm:t>
    </dgm:pt>
    <dgm:pt modelId="{95E8C12B-7E4B-40A6-A1D8-157247264F45}" type="sibTrans" cxnId="{FC100BE8-8F74-467F-823A-4F28E87056B5}">
      <dgm:prSet/>
      <dgm:spPr/>
      <dgm:t>
        <a:bodyPr/>
        <a:lstStyle/>
        <a:p>
          <a:endParaRPr lang="en-AT"/>
        </a:p>
      </dgm:t>
    </dgm:pt>
    <dgm:pt modelId="{CA80A346-E67F-4157-A749-72D62658351E}" type="pres">
      <dgm:prSet presAssocID="{AB629DE5-5212-445E-8F30-EC6287AB5EFB}" presName="linear" presStyleCnt="0">
        <dgm:presLayoutVars>
          <dgm:dir/>
          <dgm:animLvl val="lvl"/>
          <dgm:resizeHandles val="exact"/>
        </dgm:presLayoutVars>
      </dgm:prSet>
      <dgm:spPr/>
    </dgm:pt>
    <dgm:pt modelId="{A44195FE-0B86-49B5-A9B7-EECE625774F2}" type="pres">
      <dgm:prSet presAssocID="{7859087C-644A-4207-BC67-2A584C809AA2}" presName="parentLin" presStyleCnt="0"/>
      <dgm:spPr/>
    </dgm:pt>
    <dgm:pt modelId="{84B357B8-5B33-4EED-B502-8555C778558D}" type="pres">
      <dgm:prSet presAssocID="{7859087C-644A-4207-BC67-2A584C809AA2}" presName="parentLeftMargin" presStyleLbl="node1" presStyleIdx="0" presStyleCnt="5"/>
      <dgm:spPr/>
    </dgm:pt>
    <dgm:pt modelId="{23455EE2-6D19-455E-8F93-304015C814E4}" type="pres">
      <dgm:prSet presAssocID="{7859087C-644A-4207-BC67-2A584C809A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799B620-F7A3-44DB-976A-CC539D68819D}" type="pres">
      <dgm:prSet presAssocID="{7859087C-644A-4207-BC67-2A584C809AA2}" presName="negativeSpace" presStyleCnt="0"/>
      <dgm:spPr/>
    </dgm:pt>
    <dgm:pt modelId="{CD448489-9FD8-461A-A14E-F73AA0E1D313}" type="pres">
      <dgm:prSet presAssocID="{7859087C-644A-4207-BC67-2A584C809AA2}" presName="childText" presStyleLbl="conFgAcc1" presStyleIdx="0" presStyleCnt="5">
        <dgm:presLayoutVars>
          <dgm:bulletEnabled val="1"/>
        </dgm:presLayoutVars>
      </dgm:prSet>
      <dgm:spPr/>
    </dgm:pt>
    <dgm:pt modelId="{90D628A6-6A34-4043-AB7F-1981EC78970E}" type="pres">
      <dgm:prSet presAssocID="{9220CDA1-1B02-4C95-A647-5E82985B87FF}" presName="spaceBetweenRectangles" presStyleCnt="0"/>
      <dgm:spPr/>
    </dgm:pt>
    <dgm:pt modelId="{E060BC02-466E-4DC9-9389-0E608337FB07}" type="pres">
      <dgm:prSet presAssocID="{F5E981A3-F037-4C86-823F-7EA64CCB3BCB}" presName="parentLin" presStyleCnt="0"/>
      <dgm:spPr/>
    </dgm:pt>
    <dgm:pt modelId="{23E2239E-4BEE-43EB-91EA-6B5E62A2A699}" type="pres">
      <dgm:prSet presAssocID="{F5E981A3-F037-4C86-823F-7EA64CCB3BCB}" presName="parentLeftMargin" presStyleLbl="node1" presStyleIdx="0" presStyleCnt="5"/>
      <dgm:spPr/>
    </dgm:pt>
    <dgm:pt modelId="{5600D528-D19E-4230-A069-2FDE1B89301F}" type="pres">
      <dgm:prSet presAssocID="{F5E981A3-F037-4C86-823F-7EA64CCB3B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C81D83-B5E5-49AF-8240-1DAD9D5D79D0}" type="pres">
      <dgm:prSet presAssocID="{F5E981A3-F037-4C86-823F-7EA64CCB3BCB}" presName="negativeSpace" presStyleCnt="0"/>
      <dgm:spPr/>
    </dgm:pt>
    <dgm:pt modelId="{06582019-C55F-476F-BD1C-CB2180B9CA63}" type="pres">
      <dgm:prSet presAssocID="{F5E981A3-F037-4C86-823F-7EA64CCB3BCB}" presName="childText" presStyleLbl="conFgAcc1" presStyleIdx="1" presStyleCnt="5">
        <dgm:presLayoutVars>
          <dgm:bulletEnabled val="1"/>
        </dgm:presLayoutVars>
      </dgm:prSet>
      <dgm:spPr/>
    </dgm:pt>
    <dgm:pt modelId="{CA7D7330-4240-496F-B5EF-577CE57FD122}" type="pres">
      <dgm:prSet presAssocID="{5C4B2D1C-539B-48BB-A85D-0556286D67AF}" presName="spaceBetweenRectangles" presStyleCnt="0"/>
      <dgm:spPr/>
    </dgm:pt>
    <dgm:pt modelId="{392FAC86-710D-4AB8-A737-A0377BA9885D}" type="pres">
      <dgm:prSet presAssocID="{702AF954-ED72-461B-A411-EC9BC80C67ED}" presName="parentLin" presStyleCnt="0"/>
      <dgm:spPr/>
    </dgm:pt>
    <dgm:pt modelId="{65D310AA-D707-483E-AAB8-12318BBC4543}" type="pres">
      <dgm:prSet presAssocID="{702AF954-ED72-461B-A411-EC9BC80C67ED}" presName="parentLeftMargin" presStyleLbl="node1" presStyleIdx="1" presStyleCnt="5"/>
      <dgm:spPr/>
    </dgm:pt>
    <dgm:pt modelId="{27D5CA17-F312-4A38-B69F-2675FDFD4EB3}" type="pres">
      <dgm:prSet presAssocID="{702AF954-ED72-461B-A411-EC9BC80C67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EFAC7C-1577-49E0-B71A-FDFA52B8F370}" type="pres">
      <dgm:prSet presAssocID="{702AF954-ED72-461B-A411-EC9BC80C67ED}" presName="negativeSpace" presStyleCnt="0"/>
      <dgm:spPr/>
    </dgm:pt>
    <dgm:pt modelId="{8FEDE342-BF6A-4E5A-AE9D-47B776416BD1}" type="pres">
      <dgm:prSet presAssocID="{702AF954-ED72-461B-A411-EC9BC80C67ED}" presName="childText" presStyleLbl="conFgAcc1" presStyleIdx="2" presStyleCnt="5">
        <dgm:presLayoutVars>
          <dgm:bulletEnabled val="1"/>
        </dgm:presLayoutVars>
      </dgm:prSet>
      <dgm:spPr/>
    </dgm:pt>
    <dgm:pt modelId="{BEFF8EB0-5C77-4EEA-8A8F-BB518C776253}" type="pres">
      <dgm:prSet presAssocID="{58AFF2F2-B58F-4CD1-8027-9376C2034508}" presName="spaceBetweenRectangles" presStyleCnt="0"/>
      <dgm:spPr/>
    </dgm:pt>
    <dgm:pt modelId="{67F3A12A-FF53-4CB8-A4B1-D9CC4E7E0E3D}" type="pres">
      <dgm:prSet presAssocID="{B1BC125A-E8E6-47C7-9828-3643952CD481}" presName="parentLin" presStyleCnt="0"/>
      <dgm:spPr/>
    </dgm:pt>
    <dgm:pt modelId="{1E791328-205F-4A8F-B80A-FF24CFA580D8}" type="pres">
      <dgm:prSet presAssocID="{B1BC125A-E8E6-47C7-9828-3643952CD481}" presName="parentLeftMargin" presStyleLbl="node1" presStyleIdx="2" presStyleCnt="5"/>
      <dgm:spPr/>
    </dgm:pt>
    <dgm:pt modelId="{14D424CF-F5AD-4835-B08E-216F34ABD2D1}" type="pres">
      <dgm:prSet presAssocID="{B1BC125A-E8E6-47C7-9828-3643952CD48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40400D-E9D0-45CD-9E0C-84C8DD48BDC4}" type="pres">
      <dgm:prSet presAssocID="{B1BC125A-E8E6-47C7-9828-3643952CD481}" presName="negativeSpace" presStyleCnt="0"/>
      <dgm:spPr/>
    </dgm:pt>
    <dgm:pt modelId="{47D100E0-C2AD-4CCC-A716-2686DF031F56}" type="pres">
      <dgm:prSet presAssocID="{B1BC125A-E8E6-47C7-9828-3643952CD481}" presName="childText" presStyleLbl="conFgAcc1" presStyleIdx="3" presStyleCnt="5">
        <dgm:presLayoutVars>
          <dgm:bulletEnabled val="1"/>
        </dgm:presLayoutVars>
      </dgm:prSet>
      <dgm:spPr/>
    </dgm:pt>
    <dgm:pt modelId="{3F1961E9-EDDC-4E21-B7A9-1F1563D64037}" type="pres">
      <dgm:prSet presAssocID="{95E8C12B-7E4B-40A6-A1D8-157247264F45}" presName="spaceBetweenRectangles" presStyleCnt="0"/>
      <dgm:spPr/>
    </dgm:pt>
    <dgm:pt modelId="{32F0F12E-9B26-4CBB-A082-C2BB01EBBF15}" type="pres">
      <dgm:prSet presAssocID="{E9821DD4-3F10-469D-988E-CBFFCDBC9D06}" presName="parentLin" presStyleCnt="0"/>
      <dgm:spPr/>
    </dgm:pt>
    <dgm:pt modelId="{80D4F29A-6DC6-414C-AA2B-E3D6A0DFF0D5}" type="pres">
      <dgm:prSet presAssocID="{E9821DD4-3F10-469D-988E-CBFFCDBC9D06}" presName="parentLeftMargin" presStyleLbl="node1" presStyleIdx="3" presStyleCnt="5"/>
      <dgm:spPr/>
    </dgm:pt>
    <dgm:pt modelId="{792F95DB-732E-495F-A1DA-B7309E5AE2EC}" type="pres">
      <dgm:prSet presAssocID="{E9821DD4-3F10-469D-988E-CBFFCDBC9D0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543BFBB-AC3D-47B4-8F73-2D42574DB3F0}" type="pres">
      <dgm:prSet presAssocID="{E9821DD4-3F10-469D-988E-CBFFCDBC9D06}" presName="negativeSpace" presStyleCnt="0"/>
      <dgm:spPr/>
    </dgm:pt>
    <dgm:pt modelId="{B4DB13D7-51F0-4DC8-8C25-2C189F26E379}" type="pres">
      <dgm:prSet presAssocID="{E9821DD4-3F10-469D-988E-CBFFCDBC9D0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7B302A-BF50-4B48-92D6-59CC29B90CBD}" srcId="{AB629DE5-5212-445E-8F30-EC6287AB5EFB}" destId="{F5E981A3-F037-4C86-823F-7EA64CCB3BCB}" srcOrd="1" destOrd="0" parTransId="{D84B9E4B-9051-4BAB-9442-38BC7504D8F8}" sibTransId="{5C4B2D1C-539B-48BB-A85D-0556286D67AF}"/>
    <dgm:cxn modelId="{ECAEA03C-7237-4930-8193-ECC11AB71FC3}" type="presOf" srcId="{F5E981A3-F037-4C86-823F-7EA64CCB3BCB}" destId="{5600D528-D19E-4230-A069-2FDE1B89301F}" srcOrd="1" destOrd="0" presId="urn:microsoft.com/office/officeart/2005/8/layout/list1"/>
    <dgm:cxn modelId="{02272A42-CD05-45FC-9705-053646F99C89}" type="presOf" srcId="{B1BC125A-E8E6-47C7-9828-3643952CD481}" destId="{1E791328-205F-4A8F-B80A-FF24CFA580D8}" srcOrd="0" destOrd="0" presId="urn:microsoft.com/office/officeart/2005/8/layout/list1"/>
    <dgm:cxn modelId="{6E38704B-093A-49F6-88CA-1003825A4F88}" type="presOf" srcId="{702AF954-ED72-461B-A411-EC9BC80C67ED}" destId="{65D310AA-D707-483E-AAB8-12318BBC4543}" srcOrd="0" destOrd="0" presId="urn:microsoft.com/office/officeart/2005/8/layout/list1"/>
    <dgm:cxn modelId="{3E8CFA6C-3248-4D6F-854F-B0078EDFECAE}" type="presOf" srcId="{702AF954-ED72-461B-A411-EC9BC80C67ED}" destId="{27D5CA17-F312-4A38-B69F-2675FDFD4EB3}" srcOrd="1" destOrd="0" presId="urn:microsoft.com/office/officeart/2005/8/layout/list1"/>
    <dgm:cxn modelId="{70330B81-A39A-4E5A-A860-C367F2C82C69}" srcId="{AB629DE5-5212-445E-8F30-EC6287AB5EFB}" destId="{702AF954-ED72-461B-A411-EC9BC80C67ED}" srcOrd="2" destOrd="0" parTransId="{FF2F6AA2-AD48-4596-8638-F780610709A6}" sibTransId="{58AFF2F2-B58F-4CD1-8027-9376C2034508}"/>
    <dgm:cxn modelId="{E264A785-3047-40B7-8700-7CFC9AA8D1D8}" type="presOf" srcId="{AB629DE5-5212-445E-8F30-EC6287AB5EFB}" destId="{CA80A346-E67F-4157-A749-72D62658351E}" srcOrd="0" destOrd="0" presId="urn:microsoft.com/office/officeart/2005/8/layout/list1"/>
    <dgm:cxn modelId="{939AE692-008B-41E7-8E97-3C62EC234999}" type="presOf" srcId="{E9821DD4-3F10-469D-988E-CBFFCDBC9D06}" destId="{80D4F29A-6DC6-414C-AA2B-E3D6A0DFF0D5}" srcOrd="0" destOrd="0" presId="urn:microsoft.com/office/officeart/2005/8/layout/list1"/>
    <dgm:cxn modelId="{05F3D6A1-01C4-4814-949F-B862BCAE00DF}" type="presOf" srcId="{7859087C-644A-4207-BC67-2A584C809AA2}" destId="{84B357B8-5B33-4EED-B502-8555C778558D}" srcOrd="0" destOrd="0" presId="urn:microsoft.com/office/officeart/2005/8/layout/list1"/>
    <dgm:cxn modelId="{8D5902B9-97DB-4C15-BCC4-88E8637D471A}" type="presOf" srcId="{B1BC125A-E8E6-47C7-9828-3643952CD481}" destId="{14D424CF-F5AD-4835-B08E-216F34ABD2D1}" srcOrd="1" destOrd="0" presId="urn:microsoft.com/office/officeart/2005/8/layout/list1"/>
    <dgm:cxn modelId="{A9B174C1-3030-4043-8217-FE6E3AD8FE45}" type="presOf" srcId="{F5E981A3-F037-4C86-823F-7EA64CCB3BCB}" destId="{23E2239E-4BEE-43EB-91EA-6B5E62A2A699}" srcOrd="0" destOrd="0" presId="urn:microsoft.com/office/officeart/2005/8/layout/list1"/>
    <dgm:cxn modelId="{8DEA99D1-59B7-4F23-9E59-B9751A611A73}" type="presOf" srcId="{E9821DD4-3F10-469D-988E-CBFFCDBC9D06}" destId="{792F95DB-732E-495F-A1DA-B7309E5AE2EC}" srcOrd="1" destOrd="0" presId="urn:microsoft.com/office/officeart/2005/8/layout/list1"/>
    <dgm:cxn modelId="{2A51A8D1-6276-489F-BE71-96251814DF74}" srcId="{AB629DE5-5212-445E-8F30-EC6287AB5EFB}" destId="{7859087C-644A-4207-BC67-2A584C809AA2}" srcOrd="0" destOrd="0" parTransId="{337BF51D-5AEA-4DA0-931C-DEF19C8D5BBD}" sibTransId="{9220CDA1-1B02-4C95-A647-5E82985B87FF}"/>
    <dgm:cxn modelId="{DEEED6DA-17A3-405A-B073-9E0FF4C55143}" srcId="{AB629DE5-5212-445E-8F30-EC6287AB5EFB}" destId="{E9821DD4-3F10-469D-988E-CBFFCDBC9D06}" srcOrd="4" destOrd="0" parTransId="{55684430-0E74-40D0-B07D-3A5A077B2489}" sibTransId="{4A9D4353-69E5-4A15-A75B-28E5C4F12C0F}"/>
    <dgm:cxn modelId="{FC100BE8-8F74-467F-823A-4F28E87056B5}" srcId="{AB629DE5-5212-445E-8F30-EC6287AB5EFB}" destId="{B1BC125A-E8E6-47C7-9828-3643952CD481}" srcOrd="3" destOrd="0" parTransId="{882DB83D-D24F-4240-88DE-2843C2347C4D}" sibTransId="{95E8C12B-7E4B-40A6-A1D8-157247264F45}"/>
    <dgm:cxn modelId="{7314BDF9-098F-4F9B-B8DC-055C983139D8}" type="presOf" srcId="{7859087C-644A-4207-BC67-2A584C809AA2}" destId="{23455EE2-6D19-455E-8F93-304015C814E4}" srcOrd="1" destOrd="0" presId="urn:microsoft.com/office/officeart/2005/8/layout/list1"/>
    <dgm:cxn modelId="{D69A078D-5976-418C-9D7A-D3FCD4F399D3}" type="presParOf" srcId="{CA80A346-E67F-4157-A749-72D62658351E}" destId="{A44195FE-0B86-49B5-A9B7-EECE625774F2}" srcOrd="0" destOrd="0" presId="urn:microsoft.com/office/officeart/2005/8/layout/list1"/>
    <dgm:cxn modelId="{0B1EDE1F-685A-4FCA-8621-DCDA26396DD2}" type="presParOf" srcId="{A44195FE-0B86-49B5-A9B7-EECE625774F2}" destId="{84B357B8-5B33-4EED-B502-8555C778558D}" srcOrd="0" destOrd="0" presId="urn:microsoft.com/office/officeart/2005/8/layout/list1"/>
    <dgm:cxn modelId="{F9F8CF61-209F-42CC-A1A8-07549BC14C83}" type="presParOf" srcId="{A44195FE-0B86-49B5-A9B7-EECE625774F2}" destId="{23455EE2-6D19-455E-8F93-304015C814E4}" srcOrd="1" destOrd="0" presId="urn:microsoft.com/office/officeart/2005/8/layout/list1"/>
    <dgm:cxn modelId="{C7EC28F3-EC50-4EB0-9170-DCB41FF67273}" type="presParOf" srcId="{CA80A346-E67F-4157-A749-72D62658351E}" destId="{B799B620-F7A3-44DB-976A-CC539D68819D}" srcOrd="1" destOrd="0" presId="urn:microsoft.com/office/officeart/2005/8/layout/list1"/>
    <dgm:cxn modelId="{AF9C89FF-90C7-49FC-98A3-08246B010AA3}" type="presParOf" srcId="{CA80A346-E67F-4157-A749-72D62658351E}" destId="{CD448489-9FD8-461A-A14E-F73AA0E1D313}" srcOrd="2" destOrd="0" presId="urn:microsoft.com/office/officeart/2005/8/layout/list1"/>
    <dgm:cxn modelId="{A4D893C3-A9CE-4E7D-AD52-C48E5D9B8016}" type="presParOf" srcId="{CA80A346-E67F-4157-A749-72D62658351E}" destId="{90D628A6-6A34-4043-AB7F-1981EC78970E}" srcOrd="3" destOrd="0" presId="urn:microsoft.com/office/officeart/2005/8/layout/list1"/>
    <dgm:cxn modelId="{D2199387-E976-4BF4-8C8D-2FD7AA5376A5}" type="presParOf" srcId="{CA80A346-E67F-4157-A749-72D62658351E}" destId="{E060BC02-466E-4DC9-9389-0E608337FB07}" srcOrd="4" destOrd="0" presId="urn:microsoft.com/office/officeart/2005/8/layout/list1"/>
    <dgm:cxn modelId="{C06DE7EF-298F-4920-BB6D-D7E323A87376}" type="presParOf" srcId="{E060BC02-466E-4DC9-9389-0E608337FB07}" destId="{23E2239E-4BEE-43EB-91EA-6B5E62A2A699}" srcOrd="0" destOrd="0" presId="urn:microsoft.com/office/officeart/2005/8/layout/list1"/>
    <dgm:cxn modelId="{1249C6C6-F838-4185-A10B-358D768BEA4D}" type="presParOf" srcId="{E060BC02-466E-4DC9-9389-0E608337FB07}" destId="{5600D528-D19E-4230-A069-2FDE1B89301F}" srcOrd="1" destOrd="0" presId="urn:microsoft.com/office/officeart/2005/8/layout/list1"/>
    <dgm:cxn modelId="{3440DDB5-BD63-4BDB-8B3C-2813597E8294}" type="presParOf" srcId="{CA80A346-E67F-4157-A749-72D62658351E}" destId="{6AC81D83-B5E5-49AF-8240-1DAD9D5D79D0}" srcOrd="5" destOrd="0" presId="urn:microsoft.com/office/officeart/2005/8/layout/list1"/>
    <dgm:cxn modelId="{D7D3ECB1-C513-4A79-A61D-3A6402031FD7}" type="presParOf" srcId="{CA80A346-E67F-4157-A749-72D62658351E}" destId="{06582019-C55F-476F-BD1C-CB2180B9CA63}" srcOrd="6" destOrd="0" presId="urn:microsoft.com/office/officeart/2005/8/layout/list1"/>
    <dgm:cxn modelId="{58E7BF74-906C-4DC5-BB75-2EB2BFDD2EE8}" type="presParOf" srcId="{CA80A346-E67F-4157-A749-72D62658351E}" destId="{CA7D7330-4240-496F-B5EF-577CE57FD122}" srcOrd="7" destOrd="0" presId="urn:microsoft.com/office/officeart/2005/8/layout/list1"/>
    <dgm:cxn modelId="{636C79E0-C535-46D7-BE42-D52EA8936414}" type="presParOf" srcId="{CA80A346-E67F-4157-A749-72D62658351E}" destId="{392FAC86-710D-4AB8-A737-A0377BA9885D}" srcOrd="8" destOrd="0" presId="urn:microsoft.com/office/officeart/2005/8/layout/list1"/>
    <dgm:cxn modelId="{3EA9F0F6-BE0D-4B9B-9FE8-5350CC1DA2EA}" type="presParOf" srcId="{392FAC86-710D-4AB8-A737-A0377BA9885D}" destId="{65D310AA-D707-483E-AAB8-12318BBC4543}" srcOrd="0" destOrd="0" presId="urn:microsoft.com/office/officeart/2005/8/layout/list1"/>
    <dgm:cxn modelId="{F3FA0D6B-3FBC-4F7A-936F-3545C9A90874}" type="presParOf" srcId="{392FAC86-710D-4AB8-A737-A0377BA9885D}" destId="{27D5CA17-F312-4A38-B69F-2675FDFD4EB3}" srcOrd="1" destOrd="0" presId="urn:microsoft.com/office/officeart/2005/8/layout/list1"/>
    <dgm:cxn modelId="{FF02DED7-29A1-4581-8063-0ED551152D02}" type="presParOf" srcId="{CA80A346-E67F-4157-A749-72D62658351E}" destId="{80EFAC7C-1577-49E0-B71A-FDFA52B8F370}" srcOrd="9" destOrd="0" presId="urn:microsoft.com/office/officeart/2005/8/layout/list1"/>
    <dgm:cxn modelId="{F58D5212-62AD-4C67-A6F5-FCFB34899196}" type="presParOf" srcId="{CA80A346-E67F-4157-A749-72D62658351E}" destId="{8FEDE342-BF6A-4E5A-AE9D-47B776416BD1}" srcOrd="10" destOrd="0" presId="urn:microsoft.com/office/officeart/2005/8/layout/list1"/>
    <dgm:cxn modelId="{F7DF39D7-840C-43DB-BFFE-69F71911C10B}" type="presParOf" srcId="{CA80A346-E67F-4157-A749-72D62658351E}" destId="{BEFF8EB0-5C77-4EEA-8A8F-BB518C776253}" srcOrd="11" destOrd="0" presId="urn:microsoft.com/office/officeart/2005/8/layout/list1"/>
    <dgm:cxn modelId="{D95E4F50-304F-41C1-9C1C-1B6BEE45DB80}" type="presParOf" srcId="{CA80A346-E67F-4157-A749-72D62658351E}" destId="{67F3A12A-FF53-4CB8-A4B1-D9CC4E7E0E3D}" srcOrd="12" destOrd="0" presId="urn:microsoft.com/office/officeart/2005/8/layout/list1"/>
    <dgm:cxn modelId="{A27FDEA2-CACB-42B3-8BB4-7B6FBD95A647}" type="presParOf" srcId="{67F3A12A-FF53-4CB8-A4B1-D9CC4E7E0E3D}" destId="{1E791328-205F-4A8F-B80A-FF24CFA580D8}" srcOrd="0" destOrd="0" presId="urn:microsoft.com/office/officeart/2005/8/layout/list1"/>
    <dgm:cxn modelId="{08E88DCC-E6BA-41A0-AE97-F252FDADC310}" type="presParOf" srcId="{67F3A12A-FF53-4CB8-A4B1-D9CC4E7E0E3D}" destId="{14D424CF-F5AD-4835-B08E-216F34ABD2D1}" srcOrd="1" destOrd="0" presId="urn:microsoft.com/office/officeart/2005/8/layout/list1"/>
    <dgm:cxn modelId="{5CEBFE4B-81EF-4626-BD5B-9E611B446440}" type="presParOf" srcId="{CA80A346-E67F-4157-A749-72D62658351E}" destId="{9040400D-E9D0-45CD-9E0C-84C8DD48BDC4}" srcOrd="13" destOrd="0" presId="urn:microsoft.com/office/officeart/2005/8/layout/list1"/>
    <dgm:cxn modelId="{1FE006C6-3036-4763-A48D-30EB08ECD78E}" type="presParOf" srcId="{CA80A346-E67F-4157-A749-72D62658351E}" destId="{47D100E0-C2AD-4CCC-A716-2686DF031F56}" srcOrd="14" destOrd="0" presId="urn:microsoft.com/office/officeart/2005/8/layout/list1"/>
    <dgm:cxn modelId="{05F35C37-BC5B-48CE-A68B-1F907C88EF8B}" type="presParOf" srcId="{CA80A346-E67F-4157-A749-72D62658351E}" destId="{3F1961E9-EDDC-4E21-B7A9-1F1563D64037}" srcOrd="15" destOrd="0" presId="urn:microsoft.com/office/officeart/2005/8/layout/list1"/>
    <dgm:cxn modelId="{3A0DC3A7-DEFB-4EB8-8F5F-B4651C6C1A25}" type="presParOf" srcId="{CA80A346-E67F-4157-A749-72D62658351E}" destId="{32F0F12E-9B26-4CBB-A082-C2BB01EBBF15}" srcOrd="16" destOrd="0" presId="urn:microsoft.com/office/officeart/2005/8/layout/list1"/>
    <dgm:cxn modelId="{E3064DD5-C418-44A6-BBFF-0FB1388F3791}" type="presParOf" srcId="{32F0F12E-9B26-4CBB-A082-C2BB01EBBF15}" destId="{80D4F29A-6DC6-414C-AA2B-E3D6A0DFF0D5}" srcOrd="0" destOrd="0" presId="urn:microsoft.com/office/officeart/2005/8/layout/list1"/>
    <dgm:cxn modelId="{58F2DFAE-08A0-437E-A1C7-45F2F0975E2F}" type="presParOf" srcId="{32F0F12E-9B26-4CBB-A082-C2BB01EBBF15}" destId="{792F95DB-732E-495F-A1DA-B7309E5AE2EC}" srcOrd="1" destOrd="0" presId="urn:microsoft.com/office/officeart/2005/8/layout/list1"/>
    <dgm:cxn modelId="{6F626E25-775D-45D0-8569-77F0B6635127}" type="presParOf" srcId="{CA80A346-E67F-4157-A749-72D62658351E}" destId="{A543BFBB-AC3D-47B4-8F73-2D42574DB3F0}" srcOrd="17" destOrd="0" presId="urn:microsoft.com/office/officeart/2005/8/layout/list1"/>
    <dgm:cxn modelId="{5D1EACAF-9B94-47A4-9143-80E9910F5275}" type="presParOf" srcId="{CA80A346-E67F-4157-A749-72D62658351E}" destId="{B4DB13D7-51F0-4DC8-8C25-2C189F26E3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29DE5-5212-445E-8F30-EC6287AB5EFB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T"/>
        </a:p>
      </dgm:t>
    </dgm:pt>
    <dgm:pt modelId="{7859087C-644A-4207-BC67-2A584C809AA2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Raleway" pitchFamily="2" charset="0"/>
            </a:rPr>
            <a:t>BRA</a:t>
          </a:r>
          <a:endParaRPr lang="en-AT" dirty="0">
            <a:latin typeface="Raleway" pitchFamily="2" charset="0"/>
          </a:endParaRPr>
        </a:p>
      </dgm:t>
    </dgm:pt>
    <dgm:pt modelId="{337BF51D-5AEA-4DA0-931C-DEF19C8D5BBD}" type="parTrans" cxnId="{2A51A8D1-6276-489F-BE71-96251814DF74}">
      <dgm:prSet/>
      <dgm:spPr/>
      <dgm:t>
        <a:bodyPr/>
        <a:lstStyle/>
        <a:p>
          <a:endParaRPr lang="en-AT"/>
        </a:p>
      </dgm:t>
    </dgm:pt>
    <dgm:pt modelId="{9220CDA1-1B02-4C95-A647-5E82985B87FF}" type="sibTrans" cxnId="{2A51A8D1-6276-489F-BE71-96251814DF74}">
      <dgm:prSet/>
      <dgm:spPr/>
      <dgm:t>
        <a:bodyPr/>
        <a:lstStyle/>
        <a:p>
          <a:endParaRPr lang="en-AT"/>
        </a:p>
      </dgm:t>
    </dgm:pt>
    <dgm:pt modelId="{F5E981A3-F037-4C86-823F-7EA64CCB3BC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>
              <a:latin typeface="Raleway" pitchFamily="2" charset="0"/>
            </a:rPr>
            <a:t>CRA</a:t>
          </a:r>
          <a:endParaRPr lang="en-AT" dirty="0">
            <a:latin typeface="Raleway" pitchFamily="2" charset="0"/>
          </a:endParaRPr>
        </a:p>
      </dgm:t>
    </dgm:pt>
    <dgm:pt modelId="{D84B9E4B-9051-4BAB-9442-38BC7504D8F8}" type="parTrans" cxnId="{3C7B302A-BF50-4B48-92D6-59CC29B90CBD}">
      <dgm:prSet/>
      <dgm:spPr/>
      <dgm:t>
        <a:bodyPr/>
        <a:lstStyle/>
        <a:p>
          <a:endParaRPr lang="en-AT"/>
        </a:p>
      </dgm:t>
    </dgm:pt>
    <dgm:pt modelId="{5C4B2D1C-539B-48BB-A85D-0556286D67AF}" type="sibTrans" cxnId="{3C7B302A-BF50-4B48-92D6-59CC29B90CBD}">
      <dgm:prSet/>
      <dgm:spPr/>
      <dgm:t>
        <a:bodyPr/>
        <a:lstStyle/>
        <a:p>
          <a:endParaRPr lang="en-AT"/>
        </a:p>
      </dgm:t>
    </dgm:pt>
    <dgm:pt modelId="{7A69E55D-3A2B-4AA0-B262-272501FA2BE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Raleway" pitchFamily="2" charset="0"/>
            </a:rPr>
            <a:t>Identifies</a:t>
          </a:r>
          <a:r>
            <a:rPr lang="en-AT" dirty="0">
              <a:latin typeface="Raleway" pitchFamily="2" charset="0"/>
            </a:rPr>
            <a:t> the risk of financial crime posed to </a:t>
          </a:r>
          <a:r>
            <a:rPr lang="en-US" dirty="0">
              <a:latin typeface="Raleway" pitchFamily="2" charset="0"/>
            </a:rPr>
            <a:t>DNFBP</a:t>
          </a:r>
          <a:r>
            <a:rPr lang="en-AT" dirty="0">
              <a:latin typeface="Raleway" pitchFamily="2" charset="0"/>
            </a:rPr>
            <a:t> </a:t>
          </a:r>
          <a:r>
            <a:rPr lang="en-US" dirty="0">
              <a:latin typeface="Raleway" pitchFamily="2" charset="0"/>
            </a:rPr>
            <a:t>as a whole based on its activities </a:t>
          </a:r>
          <a:endParaRPr lang="en-AT" dirty="0">
            <a:latin typeface="Raleway" pitchFamily="2" charset="0"/>
          </a:endParaRPr>
        </a:p>
      </dgm:t>
    </dgm:pt>
    <dgm:pt modelId="{7FBF519A-9183-4FEF-B6F4-2D7DD0F6C48A}" type="parTrans" cxnId="{A4796B20-BCBF-40FE-A830-E8FE30BA7117}">
      <dgm:prSet/>
      <dgm:spPr>
        <a:ln>
          <a:solidFill>
            <a:srgbClr val="C00000"/>
          </a:solidFill>
        </a:ln>
      </dgm:spPr>
      <dgm:t>
        <a:bodyPr/>
        <a:lstStyle/>
        <a:p>
          <a:endParaRPr lang="en-AT"/>
        </a:p>
      </dgm:t>
    </dgm:pt>
    <dgm:pt modelId="{CD6E7D81-D8BB-4C5C-A13A-B1DD86A1497E}" type="sibTrans" cxnId="{A4796B20-BCBF-40FE-A830-E8FE30BA7117}">
      <dgm:prSet/>
      <dgm:spPr/>
      <dgm:t>
        <a:bodyPr/>
        <a:lstStyle/>
        <a:p>
          <a:endParaRPr lang="en-AT"/>
        </a:p>
      </dgm:t>
    </dgm:pt>
    <dgm:pt modelId="{1E02BA10-1273-4743-8652-F2A50189CA4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dirty="0">
              <a:latin typeface="Raleway" pitchFamily="2" charset="0"/>
            </a:rPr>
            <a:t>A</a:t>
          </a:r>
          <a:r>
            <a:rPr lang="en-AT" dirty="0" err="1">
              <a:latin typeface="Raleway" pitchFamily="2" charset="0"/>
            </a:rPr>
            <a:t>ssessment</a:t>
          </a:r>
          <a:r>
            <a:rPr lang="en-AT" dirty="0">
              <a:latin typeface="Raleway" pitchFamily="2" charset="0"/>
            </a:rPr>
            <a:t> which </a:t>
          </a:r>
          <a:r>
            <a:rPr lang="en-US" dirty="0">
              <a:latin typeface="Raleway" pitchFamily="2" charset="0"/>
            </a:rPr>
            <a:t>specifically</a:t>
          </a:r>
          <a:r>
            <a:rPr lang="en-AT" dirty="0">
              <a:latin typeface="Raleway" pitchFamily="2" charset="0"/>
            </a:rPr>
            <a:t> identifies the risks that each individual customer (private or corporate) pose to the business</a:t>
          </a:r>
        </a:p>
      </dgm:t>
    </dgm:pt>
    <dgm:pt modelId="{2E203D55-7FA8-45AB-A761-9229E9D8389F}" type="parTrans" cxnId="{264F16FC-99E9-4FB2-8DC7-DE926A89D5E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AT"/>
        </a:p>
      </dgm:t>
    </dgm:pt>
    <dgm:pt modelId="{9A1DD29A-A9A5-4807-8A13-814BA0035F2E}" type="sibTrans" cxnId="{264F16FC-99E9-4FB2-8DC7-DE926A89D5E9}">
      <dgm:prSet/>
      <dgm:spPr/>
      <dgm:t>
        <a:bodyPr/>
        <a:lstStyle/>
        <a:p>
          <a:endParaRPr lang="en-AT"/>
        </a:p>
      </dgm:t>
    </dgm:pt>
    <dgm:pt modelId="{2CC9C752-609E-4B7B-AA0E-A886F304C429}" type="pres">
      <dgm:prSet presAssocID="{AB629DE5-5212-445E-8F30-EC6287AB5EF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24288C-3015-49FB-9246-4383C56C4E4D}" type="pres">
      <dgm:prSet presAssocID="{7859087C-644A-4207-BC67-2A584C809AA2}" presName="root" presStyleCnt="0"/>
      <dgm:spPr/>
    </dgm:pt>
    <dgm:pt modelId="{43762CC7-0E49-46F8-A097-892F10FF1211}" type="pres">
      <dgm:prSet presAssocID="{7859087C-644A-4207-BC67-2A584C809AA2}" presName="rootComposite" presStyleCnt="0"/>
      <dgm:spPr/>
    </dgm:pt>
    <dgm:pt modelId="{D8CAA5A3-A36F-4E5E-AADF-EC1B38220876}" type="pres">
      <dgm:prSet presAssocID="{7859087C-644A-4207-BC67-2A584C809AA2}" presName="rootText" presStyleLbl="node1" presStyleIdx="0" presStyleCnt="2"/>
      <dgm:spPr/>
    </dgm:pt>
    <dgm:pt modelId="{EC4F07C3-ADA5-423A-A42E-6E64BB0FA68F}" type="pres">
      <dgm:prSet presAssocID="{7859087C-644A-4207-BC67-2A584C809AA2}" presName="rootConnector" presStyleLbl="node1" presStyleIdx="0" presStyleCnt="2"/>
      <dgm:spPr/>
    </dgm:pt>
    <dgm:pt modelId="{234B69A7-E006-4E78-914E-3C82953BEF4B}" type="pres">
      <dgm:prSet presAssocID="{7859087C-644A-4207-BC67-2A584C809AA2}" presName="childShape" presStyleCnt="0"/>
      <dgm:spPr/>
    </dgm:pt>
    <dgm:pt modelId="{7DF5E9AA-B089-442D-B1B8-597CFE371D1B}" type="pres">
      <dgm:prSet presAssocID="{7FBF519A-9183-4FEF-B6F4-2D7DD0F6C48A}" presName="Name13" presStyleLbl="parChTrans1D2" presStyleIdx="0" presStyleCnt="2"/>
      <dgm:spPr/>
    </dgm:pt>
    <dgm:pt modelId="{C60B83DF-4EA7-4ACB-8219-08C16A5114AB}" type="pres">
      <dgm:prSet presAssocID="{7A69E55D-3A2B-4AA0-B262-272501FA2BE2}" presName="childText" presStyleLbl="bgAcc1" presStyleIdx="0" presStyleCnt="2">
        <dgm:presLayoutVars>
          <dgm:bulletEnabled val="1"/>
        </dgm:presLayoutVars>
      </dgm:prSet>
      <dgm:spPr/>
    </dgm:pt>
    <dgm:pt modelId="{EC7A835D-2751-479E-874C-7EE121AF2BF6}" type="pres">
      <dgm:prSet presAssocID="{F5E981A3-F037-4C86-823F-7EA64CCB3BCB}" presName="root" presStyleCnt="0"/>
      <dgm:spPr/>
    </dgm:pt>
    <dgm:pt modelId="{53A57355-9EDE-4252-874D-A723E31A3F49}" type="pres">
      <dgm:prSet presAssocID="{F5E981A3-F037-4C86-823F-7EA64CCB3BCB}" presName="rootComposite" presStyleCnt="0"/>
      <dgm:spPr/>
    </dgm:pt>
    <dgm:pt modelId="{204D3E19-F7F6-4630-8BFD-BC83F6078580}" type="pres">
      <dgm:prSet presAssocID="{F5E981A3-F037-4C86-823F-7EA64CCB3BCB}" presName="rootText" presStyleLbl="node1" presStyleIdx="1" presStyleCnt="2"/>
      <dgm:spPr/>
    </dgm:pt>
    <dgm:pt modelId="{697C5A03-5A53-4553-9358-426A21C8A8D0}" type="pres">
      <dgm:prSet presAssocID="{F5E981A3-F037-4C86-823F-7EA64CCB3BCB}" presName="rootConnector" presStyleLbl="node1" presStyleIdx="1" presStyleCnt="2"/>
      <dgm:spPr/>
    </dgm:pt>
    <dgm:pt modelId="{B7010F7B-30F9-439B-B853-648BF75FAA54}" type="pres">
      <dgm:prSet presAssocID="{F5E981A3-F037-4C86-823F-7EA64CCB3BCB}" presName="childShape" presStyleCnt="0"/>
      <dgm:spPr/>
    </dgm:pt>
    <dgm:pt modelId="{D5A7A0E4-FC64-4C30-811C-3CF2ACB407C4}" type="pres">
      <dgm:prSet presAssocID="{2E203D55-7FA8-45AB-A761-9229E9D8389F}" presName="Name13" presStyleLbl="parChTrans1D2" presStyleIdx="1" presStyleCnt="2"/>
      <dgm:spPr/>
    </dgm:pt>
    <dgm:pt modelId="{36BC241E-1649-44C6-9714-0B80D2E9F8FF}" type="pres">
      <dgm:prSet presAssocID="{1E02BA10-1273-4743-8652-F2A50189CA4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4796B20-BCBF-40FE-A830-E8FE30BA7117}" srcId="{7859087C-644A-4207-BC67-2A584C809AA2}" destId="{7A69E55D-3A2B-4AA0-B262-272501FA2BE2}" srcOrd="0" destOrd="0" parTransId="{7FBF519A-9183-4FEF-B6F4-2D7DD0F6C48A}" sibTransId="{CD6E7D81-D8BB-4C5C-A13A-B1DD86A1497E}"/>
    <dgm:cxn modelId="{0ADA7923-F6B5-4174-BBD1-5C93EA4759ED}" type="presOf" srcId="{7A69E55D-3A2B-4AA0-B262-272501FA2BE2}" destId="{C60B83DF-4EA7-4ACB-8219-08C16A5114AB}" srcOrd="0" destOrd="0" presId="urn:microsoft.com/office/officeart/2005/8/layout/hierarchy3"/>
    <dgm:cxn modelId="{0B10E826-4EEA-4708-B105-DA6DFFBF08EC}" type="presOf" srcId="{AB629DE5-5212-445E-8F30-EC6287AB5EFB}" destId="{2CC9C752-609E-4B7B-AA0E-A886F304C429}" srcOrd="0" destOrd="0" presId="urn:microsoft.com/office/officeart/2005/8/layout/hierarchy3"/>
    <dgm:cxn modelId="{3C7B302A-BF50-4B48-92D6-59CC29B90CBD}" srcId="{AB629DE5-5212-445E-8F30-EC6287AB5EFB}" destId="{F5E981A3-F037-4C86-823F-7EA64CCB3BCB}" srcOrd="1" destOrd="0" parTransId="{D84B9E4B-9051-4BAB-9442-38BC7504D8F8}" sibTransId="{5C4B2D1C-539B-48BB-A85D-0556286D67AF}"/>
    <dgm:cxn modelId="{FBF8BA31-412B-473D-B7C5-31B1BFA889E5}" type="presOf" srcId="{2E203D55-7FA8-45AB-A761-9229E9D8389F}" destId="{D5A7A0E4-FC64-4C30-811C-3CF2ACB407C4}" srcOrd="0" destOrd="0" presId="urn:microsoft.com/office/officeart/2005/8/layout/hierarchy3"/>
    <dgm:cxn modelId="{C98B3760-E3A8-4E54-8557-8F8D88E67530}" type="presOf" srcId="{7859087C-644A-4207-BC67-2A584C809AA2}" destId="{EC4F07C3-ADA5-423A-A42E-6E64BB0FA68F}" srcOrd="1" destOrd="0" presId="urn:microsoft.com/office/officeart/2005/8/layout/hierarchy3"/>
    <dgm:cxn modelId="{2BC34889-8D54-4104-B940-E915E21E19FB}" type="presOf" srcId="{1E02BA10-1273-4743-8652-F2A50189CA41}" destId="{36BC241E-1649-44C6-9714-0B80D2E9F8FF}" srcOrd="0" destOrd="0" presId="urn:microsoft.com/office/officeart/2005/8/layout/hierarchy3"/>
    <dgm:cxn modelId="{5472339D-4195-4535-A7BE-DC13D2595CA6}" type="presOf" srcId="{7FBF519A-9183-4FEF-B6F4-2D7DD0F6C48A}" destId="{7DF5E9AA-B089-442D-B1B8-597CFE371D1B}" srcOrd="0" destOrd="0" presId="urn:microsoft.com/office/officeart/2005/8/layout/hierarchy3"/>
    <dgm:cxn modelId="{E80B39A0-40B1-40C9-AF9A-9D7136751D73}" type="presOf" srcId="{F5E981A3-F037-4C86-823F-7EA64CCB3BCB}" destId="{697C5A03-5A53-4553-9358-426A21C8A8D0}" srcOrd="1" destOrd="0" presId="urn:microsoft.com/office/officeart/2005/8/layout/hierarchy3"/>
    <dgm:cxn modelId="{B66CF1A3-2CED-4550-BE92-E1059F143A2B}" type="presOf" srcId="{F5E981A3-F037-4C86-823F-7EA64CCB3BCB}" destId="{204D3E19-F7F6-4630-8BFD-BC83F6078580}" srcOrd="0" destOrd="0" presId="urn:microsoft.com/office/officeart/2005/8/layout/hierarchy3"/>
    <dgm:cxn modelId="{2A51A8D1-6276-489F-BE71-96251814DF74}" srcId="{AB629DE5-5212-445E-8F30-EC6287AB5EFB}" destId="{7859087C-644A-4207-BC67-2A584C809AA2}" srcOrd="0" destOrd="0" parTransId="{337BF51D-5AEA-4DA0-931C-DEF19C8D5BBD}" sibTransId="{9220CDA1-1B02-4C95-A647-5E82985B87FF}"/>
    <dgm:cxn modelId="{178F78EC-BE49-4F4D-9A08-A2058662B976}" type="presOf" srcId="{7859087C-644A-4207-BC67-2A584C809AA2}" destId="{D8CAA5A3-A36F-4E5E-AADF-EC1B38220876}" srcOrd="0" destOrd="0" presId="urn:microsoft.com/office/officeart/2005/8/layout/hierarchy3"/>
    <dgm:cxn modelId="{264F16FC-99E9-4FB2-8DC7-DE926A89D5E9}" srcId="{F5E981A3-F037-4C86-823F-7EA64CCB3BCB}" destId="{1E02BA10-1273-4743-8652-F2A50189CA41}" srcOrd="0" destOrd="0" parTransId="{2E203D55-7FA8-45AB-A761-9229E9D8389F}" sibTransId="{9A1DD29A-A9A5-4807-8A13-814BA0035F2E}"/>
    <dgm:cxn modelId="{A1248B0E-0AC7-462C-98BB-B73AED481221}" type="presParOf" srcId="{2CC9C752-609E-4B7B-AA0E-A886F304C429}" destId="{8724288C-3015-49FB-9246-4383C56C4E4D}" srcOrd="0" destOrd="0" presId="urn:microsoft.com/office/officeart/2005/8/layout/hierarchy3"/>
    <dgm:cxn modelId="{108712C8-8422-4DB2-A2E2-24C3B2C45171}" type="presParOf" srcId="{8724288C-3015-49FB-9246-4383C56C4E4D}" destId="{43762CC7-0E49-46F8-A097-892F10FF1211}" srcOrd="0" destOrd="0" presId="urn:microsoft.com/office/officeart/2005/8/layout/hierarchy3"/>
    <dgm:cxn modelId="{15580DE0-1168-4C20-A154-5252F631F296}" type="presParOf" srcId="{43762CC7-0E49-46F8-A097-892F10FF1211}" destId="{D8CAA5A3-A36F-4E5E-AADF-EC1B38220876}" srcOrd="0" destOrd="0" presId="urn:microsoft.com/office/officeart/2005/8/layout/hierarchy3"/>
    <dgm:cxn modelId="{83DE4A6E-6FBF-42D6-A4F0-DBAC243A11E4}" type="presParOf" srcId="{43762CC7-0E49-46F8-A097-892F10FF1211}" destId="{EC4F07C3-ADA5-423A-A42E-6E64BB0FA68F}" srcOrd="1" destOrd="0" presId="urn:microsoft.com/office/officeart/2005/8/layout/hierarchy3"/>
    <dgm:cxn modelId="{A691CB28-4625-4A92-BDDB-D83779E509D0}" type="presParOf" srcId="{8724288C-3015-49FB-9246-4383C56C4E4D}" destId="{234B69A7-E006-4E78-914E-3C82953BEF4B}" srcOrd="1" destOrd="0" presId="urn:microsoft.com/office/officeart/2005/8/layout/hierarchy3"/>
    <dgm:cxn modelId="{5C6BFF2D-DF44-414B-AD00-7A1B94E649A4}" type="presParOf" srcId="{234B69A7-E006-4E78-914E-3C82953BEF4B}" destId="{7DF5E9AA-B089-442D-B1B8-597CFE371D1B}" srcOrd="0" destOrd="0" presId="urn:microsoft.com/office/officeart/2005/8/layout/hierarchy3"/>
    <dgm:cxn modelId="{8D8F5F84-A10A-4BEC-BC38-EBFBFE63E636}" type="presParOf" srcId="{234B69A7-E006-4E78-914E-3C82953BEF4B}" destId="{C60B83DF-4EA7-4ACB-8219-08C16A5114AB}" srcOrd="1" destOrd="0" presId="urn:microsoft.com/office/officeart/2005/8/layout/hierarchy3"/>
    <dgm:cxn modelId="{D2DD6E58-D1EC-4326-807A-4DC0C7A3AB36}" type="presParOf" srcId="{2CC9C752-609E-4B7B-AA0E-A886F304C429}" destId="{EC7A835D-2751-479E-874C-7EE121AF2BF6}" srcOrd="1" destOrd="0" presId="urn:microsoft.com/office/officeart/2005/8/layout/hierarchy3"/>
    <dgm:cxn modelId="{3D997BCE-2B4B-46C1-BCD7-B808E55853C7}" type="presParOf" srcId="{EC7A835D-2751-479E-874C-7EE121AF2BF6}" destId="{53A57355-9EDE-4252-874D-A723E31A3F49}" srcOrd="0" destOrd="0" presId="urn:microsoft.com/office/officeart/2005/8/layout/hierarchy3"/>
    <dgm:cxn modelId="{E49E628F-9B5B-4A6A-8210-7D4C5D410236}" type="presParOf" srcId="{53A57355-9EDE-4252-874D-A723E31A3F49}" destId="{204D3E19-F7F6-4630-8BFD-BC83F6078580}" srcOrd="0" destOrd="0" presId="urn:microsoft.com/office/officeart/2005/8/layout/hierarchy3"/>
    <dgm:cxn modelId="{1CD55D13-85D3-4E44-A4E4-8F4EBB63E511}" type="presParOf" srcId="{53A57355-9EDE-4252-874D-A723E31A3F49}" destId="{697C5A03-5A53-4553-9358-426A21C8A8D0}" srcOrd="1" destOrd="0" presId="urn:microsoft.com/office/officeart/2005/8/layout/hierarchy3"/>
    <dgm:cxn modelId="{C259C690-EC88-41F3-9809-2F60264D789D}" type="presParOf" srcId="{EC7A835D-2751-479E-874C-7EE121AF2BF6}" destId="{B7010F7B-30F9-439B-B853-648BF75FAA54}" srcOrd="1" destOrd="0" presId="urn:microsoft.com/office/officeart/2005/8/layout/hierarchy3"/>
    <dgm:cxn modelId="{D9AA8A3F-3BAB-4814-917A-23FE89311724}" type="presParOf" srcId="{B7010F7B-30F9-439B-B853-648BF75FAA54}" destId="{D5A7A0E4-FC64-4C30-811C-3CF2ACB407C4}" srcOrd="0" destOrd="0" presId="urn:microsoft.com/office/officeart/2005/8/layout/hierarchy3"/>
    <dgm:cxn modelId="{8FC885F3-C306-4AD5-BAA7-63AA19E3B3AC}" type="presParOf" srcId="{B7010F7B-30F9-439B-B853-648BF75FAA54}" destId="{36BC241E-1649-44C6-9714-0B80D2E9F8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E596D-4E43-416B-8BAF-B92154F2B02D}" type="doc">
      <dgm:prSet loTypeId="urn:microsoft.com/office/officeart/2005/8/layout/h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AT"/>
        </a:p>
      </dgm:t>
    </dgm:pt>
    <dgm:pt modelId="{0549A112-208F-4C89-9DCD-61B370467E2F}">
      <dgm:prSet/>
      <dgm:spPr/>
      <dgm:t>
        <a:bodyPr/>
        <a:lstStyle/>
        <a:p>
          <a:r>
            <a:rPr lang="en-US" b="1" dirty="0">
              <a:latin typeface="Raleway" pitchFamily="2" charset="0"/>
            </a:rPr>
            <a:t>Determination of the Inherent risk for the following Risk Categories</a:t>
          </a:r>
          <a:endParaRPr lang="en-AT" b="1" dirty="0">
            <a:latin typeface="Raleway" pitchFamily="2" charset="0"/>
          </a:endParaRPr>
        </a:p>
      </dgm:t>
    </dgm:pt>
    <dgm:pt modelId="{3E4EE61D-E36B-468C-8B8A-DBFA1802C895}" type="parTrans" cxnId="{54130937-CAE1-40C2-BF3A-FA8685659F6D}">
      <dgm:prSet/>
      <dgm:spPr/>
      <dgm:t>
        <a:bodyPr/>
        <a:lstStyle/>
        <a:p>
          <a:endParaRPr lang="en-AT"/>
        </a:p>
      </dgm:t>
    </dgm:pt>
    <dgm:pt modelId="{AD147354-3391-4F4A-B964-8CCD30EE308B}" type="sibTrans" cxnId="{54130937-CAE1-40C2-BF3A-FA8685659F6D}">
      <dgm:prSet/>
      <dgm:spPr/>
      <dgm:t>
        <a:bodyPr/>
        <a:lstStyle/>
        <a:p>
          <a:endParaRPr lang="en-AT"/>
        </a:p>
      </dgm:t>
    </dgm:pt>
    <dgm:pt modelId="{A5410659-019C-436C-B127-D8AC68B542D3}">
      <dgm:prSet/>
      <dgm:spPr/>
      <dgm:t>
        <a:bodyPr/>
        <a:lstStyle/>
        <a:p>
          <a:r>
            <a:rPr lang="en-US">
              <a:latin typeface="Raleway" pitchFamily="2" charset="0"/>
            </a:rPr>
            <a:t>Product/Services</a:t>
          </a:r>
          <a:endParaRPr lang="en-AT">
            <a:latin typeface="Raleway" pitchFamily="2" charset="0"/>
          </a:endParaRPr>
        </a:p>
      </dgm:t>
    </dgm:pt>
    <dgm:pt modelId="{6D01F7FC-48EB-4BCD-A33A-3AEB1A14288F}" type="parTrans" cxnId="{B1CC9C10-A8EE-4412-AAE6-0B0091038EF4}">
      <dgm:prSet/>
      <dgm:spPr/>
      <dgm:t>
        <a:bodyPr/>
        <a:lstStyle/>
        <a:p>
          <a:endParaRPr lang="en-AT"/>
        </a:p>
      </dgm:t>
    </dgm:pt>
    <dgm:pt modelId="{1872841B-B94D-4525-B23D-AB316D70DEAE}" type="sibTrans" cxnId="{B1CC9C10-A8EE-4412-AAE6-0B0091038EF4}">
      <dgm:prSet/>
      <dgm:spPr/>
      <dgm:t>
        <a:bodyPr/>
        <a:lstStyle/>
        <a:p>
          <a:endParaRPr lang="en-AT"/>
        </a:p>
      </dgm:t>
    </dgm:pt>
    <dgm:pt modelId="{B4670F16-78D1-4BAF-B6BA-CFA22789AFEC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Geography</a:t>
          </a:r>
          <a:endParaRPr lang="en-AT" dirty="0">
            <a:latin typeface="Raleway" pitchFamily="2" charset="0"/>
          </a:endParaRPr>
        </a:p>
      </dgm:t>
    </dgm:pt>
    <dgm:pt modelId="{7CE5ACA4-ECB9-4635-BDF0-364D04CA849D}" type="parTrans" cxnId="{76EE1829-2383-4463-A055-A1FCE84F5F7E}">
      <dgm:prSet/>
      <dgm:spPr/>
      <dgm:t>
        <a:bodyPr/>
        <a:lstStyle/>
        <a:p>
          <a:endParaRPr lang="en-AT"/>
        </a:p>
      </dgm:t>
    </dgm:pt>
    <dgm:pt modelId="{8A60CA3B-2AC8-4293-AA83-35894B0AF912}" type="sibTrans" cxnId="{76EE1829-2383-4463-A055-A1FCE84F5F7E}">
      <dgm:prSet/>
      <dgm:spPr/>
      <dgm:t>
        <a:bodyPr/>
        <a:lstStyle/>
        <a:p>
          <a:endParaRPr lang="en-AT"/>
        </a:p>
      </dgm:t>
    </dgm:pt>
    <dgm:pt modelId="{F985B743-9410-48E3-AF0F-D90ABF237A4E}">
      <dgm:prSet/>
      <dgm:spPr/>
      <dgm:t>
        <a:bodyPr/>
        <a:lstStyle/>
        <a:p>
          <a:r>
            <a:rPr lang="en-US">
              <a:latin typeface="Raleway" pitchFamily="2" charset="0"/>
            </a:rPr>
            <a:t>Customer </a:t>
          </a:r>
          <a:endParaRPr lang="en-AT">
            <a:latin typeface="Raleway" pitchFamily="2" charset="0"/>
          </a:endParaRPr>
        </a:p>
      </dgm:t>
    </dgm:pt>
    <dgm:pt modelId="{91DF3138-976A-45E5-8295-4BA0FB04F278}" type="parTrans" cxnId="{C16E1999-0F49-42DC-8496-47B6C9D4844F}">
      <dgm:prSet/>
      <dgm:spPr/>
      <dgm:t>
        <a:bodyPr/>
        <a:lstStyle/>
        <a:p>
          <a:endParaRPr lang="en-AT"/>
        </a:p>
      </dgm:t>
    </dgm:pt>
    <dgm:pt modelId="{48C9C8EF-381A-4B8D-B971-3A67A725E062}" type="sibTrans" cxnId="{C16E1999-0F49-42DC-8496-47B6C9D4844F}">
      <dgm:prSet/>
      <dgm:spPr/>
      <dgm:t>
        <a:bodyPr/>
        <a:lstStyle/>
        <a:p>
          <a:endParaRPr lang="en-AT"/>
        </a:p>
      </dgm:t>
    </dgm:pt>
    <dgm:pt modelId="{AD4D7D43-0F3E-4A50-8241-664D11E0FD3B}">
      <dgm:prSet/>
      <dgm:spPr/>
      <dgm:t>
        <a:bodyPr/>
        <a:lstStyle/>
        <a:p>
          <a:r>
            <a:rPr lang="en-US">
              <a:latin typeface="Raleway" pitchFamily="2" charset="0"/>
            </a:rPr>
            <a:t>Delivery Channel</a:t>
          </a:r>
          <a:endParaRPr lang="en-AT">
            <a:latin typeface="Raleway" pitchFamily="2" charset="0"/>
          </a:endParaRPr>
        </a:p>
      </dgm:t>
    </dgm:pt>
    <dgm:pt modelId="{5AAD2592-4FE8-4113-9CE1-DFDCD3674CE8}" type="parTrans" cxnId="{A8F5F281-B8D5-4984-86B0-48D07D2976C0}">
      <dgm:prSet/>
      <dgm:spPr/>
      <dgm:t>
        <a:bodyPr/>
        <a:lstStyle/>
        <a:p>
          <a:endParaRPr lang="en-AT"/>
        </a:p>
      </dgm:t>
    </dgm:pt>
    <dgm:pt modelId="{91E5BDA2-4F6A-4FA5-8EDE-9339BF211794}" type="sibTrans" cxnId="{A8F5F281-B8D5-4984-86B0-48D07D2976C0}">
      <dgm:prSet/>
      <dgm:spPr/>
      <dgm:t>
        <a:bodyPr/>
        <a:lstStyle/>
        <a:p>
          <a:endParaRPr lang="en-AT"/>
        </a:p>
      </dgm:t>
    </dgm:pt>
    <dgm:pt modelId="{DC881058-ADC6-4A50-BC94-BDE3D55550FB}">
      <dgm:prSet/>
      <dgm:spPr/>
      <dgm:t>
        <a:bodyPr/>
        <a:lstStyle/>
        <a:p>
          <a:r>
            <a:rPr lang="en-US">
              <a:latin typeface="Raleway" pitchFamily="2" charset="0"/>
            </a:rPr>
            <a:t>Transaction Method </a:t>
          </a:r>
          <a:endParaRPr lang="en-AT">
            <a:latin typeface="Raleway" pitchFamily="2" charset="0"/>
          </a:endParaRPr>
        </a:p>
      </dgm:t>
    </dgm:pt>
    <dgm:pt modelId="{CDB583C7-6EB1-4D11-8685-B7BEFD868F27}" type="parTrans" cxnId="{26F091B4-2B7E-4907-BC6E-EAE706FECE56}">
      <dgm:prSet/>
      <dgm:spPr/>
      <dgm:t>
        <a:bodyPr/>
        <a:lstStyle/>
        <a:p>
          <a:endParaRPr lang="en-AT"/>
        </a:p>
      </dgm:t>
    </dgm:pt>
    <dgm:pt modelId="{5E91623A-AC5B-4EB0-8EA6-E178519FE5BF}" type="sibTrans" cxnId="{26F091B4-2B7E-4907-BC6E-EAE706FECE56}">
      <dgm:prSet/>
      <dgm:spPr/>
      <dgm:t>
        <a:bodyPr/>
        <a:lstStyle/>
        <a:p>
          <a:endParaRPr lang="en-AT"/>
        </a:p>
      </dgm:t>
    </dgm:pt>
    <dgm:pt modelId="{184FAAC1-38C3-453A-A0C5-D3D06ECE8537}">
      <dgm:prSet/>
      <dgm:spPr/>
      <dgm:t>
        <a:bodyPr/>
        <a:lstStyle/>
        <a:p>
          <a:r>
            <a:rPr lang="en-US" b="1" dirty="0">
              <a:latin typeface="Raleway" pitchFamily="2" charset="0"/>
            </a:rPr>
            <a:t>Assessment of controls and Risk Mitigation</a:t>
          </a:r>
          <a:endParaRPr lang="en-AT" b="1" dirty="0">
            <a:latin typeface="Raleway" pitchFamily="2" charset="0"/>
          </a:endParaRPr>
        </a:p>
      </dgm:t>
    </dgm:pt>
    <dgm:pt modelId="{547A49DC-E1AA-4897-88F2-FAF75FEBF155}" type="parTrans" cxnId="{383D2003-BA4D-457B-A991-3AE5B5861114}">
      <dgm:prSet/>
      <dgm:spPr/>
      <dgm:t>
        <a:bodyPr/>
        <a:lstStyle/>
        <a:p>
          <a:endParaRPr lang="en-AT"/>
        </a:p>
      </dgm:t>
    </dgm:pt>
    <dgm:pt modelId="{310C3009-7F37-4804-BE5E-13AED560EDE2}" type="sibTrans" cxnId="{383D2003-BA4D-457B-A991-3AE5B5861114}">
      <dgm:prSet/>
      <dgm:spPr/>
      <dgm:t>
        <a:bodyPr/>
        <a:lstStyle/>
        <a:p>
          <a:endParaRPr lang="en-AT"/>
        </a:p>
      </dgm:t>
    </dgm:pt>
    <dgm:pt modelId="{931BCC85-1B3E-454C-B6BB-E67E62D9DE6B}">
      <dgm:prSet/>
      <dgm:spPr/>
      <dgm:t>
        <a:bodyPr/>
        <a:lstStyle/>
        <a:p>
          <a:r>
            <a:rPr lang="en-US">
              <a:latin typeface="Raleway" pitchFamily="2" charset="0"/>
            </a:rPr>
            <a:t>Governance </a:t>
          </a:r>
          <a:endParaRPr lang="en-AT">
            <a:latin typeface="Raleway" pitchFamily="2" charset="0"/>
          </a:endParaRPr>
        </a:p>
      </dgm:t>
    </dgm:pt>
    <dgm:pt modelId="{A0EC4FB5-1D36-491F-A356-BA125C981971}" type="parTrans" cxnId="{B2777C47-1A4D-4314-BF6C-755123177489}">
      <dgm:prSet/>
      <dgm:spPr/>
      <dgm:t>
        <a:bodyPr/>
        <a:lstStyle/>
        <a:p>
          <a:endParaRPr lang="en-AT"/>
        </a:p>
      </dgm:t>
    </dgm:pt>
    <dgm:pt modelId="{FB510A4E-7B41-4B9C-A234-40D4FBB07A0D}" type="sibTrans" cxnId="{B2777C47-1A4D-4314-BF6C-755123177489}">
      <dgm:prSet/>
      <dgm:spPr/>
      <dgm:t>
        <a:bodyPr/>
        <a:lstStyle/>
        <a:p>
          <a:endParaRPr lang="en-AT"/>
        </a:p>
      </dgm:t>
    </dgm:pt>
    <dgm:pt modelId="{1AC6C1B6-3898-4317-80F9-F6851A62193C}">
      <dgm:prSet/>
      <dgm:spPr/>
      <dgm:t>
        <a:bodyPr/>
        <a:lstStyle/>
        <a:p>
          <a:r>
            <a:rPr lang="en-US">
              <a:latin typeface="Raleway" pitchFamily="2" charset="0"/>
            </a:rPr>
            <a:t>Policies and Procedures </a:t>
          </a:r>
          <a:endParaRPr lang="en-AT">
            <a:latin typeface="Raleway" pitchFamily="2" charset="0"/>
          </a:endParaRPr>
        </a:p>
      </dgm:t>
    </dgm:pt>
    <dgm:pt modelId="{16777CA6-7256-4655-ACDF-63C33217BB00}" type="parTrans" cxnId="{F447D7F9-5AD0-45C6-BE7D-9690BBB728A7}">
      <dgm:prSet/>
      <dgm:spPr/>
      <dgm:t>
        <a:bodyPr/>
        <a:lstStyle/>
        <a:p>
          <a:endParaRPr lang="en-AT"/>
        </a:p>
      </dgm:t>
    </dgm:pt>
    <dgm:pt modelId="{8CC5C08F-FAF4-440E-9711-341F76451A6E}" type="sibTrans" cxnId="{F447D7F9-5AD0-45C6-BE7D-9690BBB728A7}">
      <dgm:prSet/>
      <dgm:spPr/>
      <dgm:t>
        <a:bodyPr/>
        <a:lstStyle/>
        <a:p>
          <a:endParaRPr lang="en-AT"/>
        </a:p>
      </dgm:t>
    </dgm:pt>
    <dgm:pt modelId="{C94DE254-9E0C-48AA-94A1-A41825081584}">
      <dgm:prSet/>
      <dgm:spPr/>
      <dgm:t>
        <a:bodyPr/>
        <a:lstStyle/>
        <a:p>
          <a:r>
            <a:rPr lang="en-US">
              <a:latin typeface="Raleway" pitchFamily="2" charset="0"/>
            </a:rPr>
            <a:t>Training </a:t>
          </a:r>
          <a:endParaRPr lang="en-AT">
            <a:latin typeface="Raleway" pitchFamily="2" charset="0"/>
          </a:endParaRPr>
        </a:p>
      </dgm:t>
    </dgm:pt>
    <dgm:pt modelId="{E35F0A19-9F3F-49E8-B129-DFE97791CDB9}" type="parTrans" cxnId="{3ABA5E70-37A0-4DD1-8ED4-FBEDFDF7CE5C}">
      <dgm:prSet/>
      <dgm:spPr/>
      <dgm:t>
        <a:bodyPr/>
        <a:lstStyle/>
        <a:p>
          <a:endParaRPr lang="en-AT"/>
        </a:p>
      </dgm:t>
    </dgm:pt>
    <dgm:pt modelId="{1F366659-71E3-43FA-B314-3FE1D1707F72}" type="sibTrans" cxnId="{3ABA5E70-37A0-4DD1-8ED4-FBEDFDF7CE5C}">
      <dgm:prSet/>
      <dgm:spPr/>
      <dgm:t>
        <a:bodyPr/>
        <a:lstStyle/>
        <a:p>
          <a:endParaRPr lang="en-AT"/>
        </a:p>
      </dgm:t>
    </dgm:pt>
    <dgm:pt modelId="{FC22091C-FBE2-4450-897F-E84DB450075E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Independent Testing </a:t>
          </a:r>
          <a:endParaRPr lang="en-AT" dirty="0">
            <a:latin typeface="Raleway" pitchFamily="2" charset="0"/>
          </a:endParaRPr>
        </a:p>
      </dgm:t>
    </dgm:pt>
    <dgm:pt modelId="{77FE2D2A-0269-403D-B5A3-877BFA990A2C}" type="parTrans" cxnId="{46456D5B-1A61-43B4-8693-41DB06DA8AB5}">
      <dgm:prSet/>
      <dgm:spPr/>
      <dgm:t>
        <a:bodyPr/>
        <a:lstStyle/>
        <a:p>
          <a:endParaRPr lang="en-AT"/>
        </a:p>
      </dgm:t>
    </dgm:pt>
    <dgm:pt modelId="{ECA8105A-3D10-47A3-9341-98D2ADFE1043}" type="sibTrans" cxnId="{46456D5B-1A61-43B4-8693-41DB06DA8AB5}">
      <dgm:prSet/>
      <dgm:spPr/>
      <dgm:t>
        <a:bodyPr/>
        <a:lstStyle/>
        <a:p>
          <a:endParaRPr lang="en-AT"/>
        </a:p>
      </dgm:t>
    </dgm:pt>
    <dgm:pt modelId="{DF344C6F-BBDB-40EF-B8BA-1861416F8CDD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Key Controls </a:t>
          </a:r>
          <a:endParaRPr lang="en-AT" dirty="0">
            <a:latin typeface="Raleway" pitchFamily="2" charset="0"/>
          </a:endParaRPr>
        </a:p>
      </dgm:t>
    </dgm:pt>
    <dgm:pt modelId="{1D4D7FCC-E3DA-4D2A-8076-00E792BD4A72}" type="parTrans" cxnId="{AC7644C5-BC2E-4B75-9CE4-5FB919EBC0D4}">
      <dgm:prSet/>
      <dgm:spPr/>
      <dgm:t>
        <a:bodyPr/>
        <a:lstStyle/>
        <a:p>
          <a:endParaRPr lang="en-AT"/>
        </a:p>
      </dgm:t>
    </dgm:pt>
    <dgm:pt modelId="{7E0F9320-FD34-4DDD-8C18-E5F2A5C08B05}" type="sibTrans" cxnId="{AC7644C5-BC2E-4B75-9CE4-5FB919EBC0D4}">
      <dgm:prSet/>
      <dgm:spPr/>
      <dgm:t>
        <a:bodyPr/>
        <a:lstStyle/>
        <a:p>
          <a:endParaRPr lang="en-AT"/>
        </a:p>
      </dgm:t>
    </dgm:pt>
    <dgm:pt modelId="{68C0795D-34E9-4C8D-BA54-A311C8CE0772}">
      <dgm:prSet/>
      <dgm:spPr/>
      <dgm:t>
        <a:bodyPr/>
        <a:lstStyle/>
        <a:p>
          <a:r>
            <a:rPr lang="en-US">
              <a:latin typeface="Raleway" pitchFamily="2" charset="0"/>
            </a:rPr>
            <a:t>Secondary Controls </a:t>
          </a:r>
          <a:endParaRPr lang="en-AT">
            <a:latin typeface="Raleway" pitchFamily="2" charset="0"/>
          </a:endParaRPr>
        </a:p>
      </dgm:t>
    </dgm:pt>
    <dgm:pt modelId="{E8884A63-FB85-4A18-80FE-C654B6D5F093}" type="parTrans" cxnId="{9F9E1920-FB92-456E-8572-A543B6ACC677}">
      <dgm:prSet/>
      <dgm:spPr/>
      <dgm:t>
        <a:bodyPr/>
        <a:lstStyle/>
        <a:p>
          <a:endParaRPr lang="en-AT"/>
        </a:p>
      </dgm:t>
    </dgm:pt>
    <dgm:pt modelId="{540551A1-CEEE-4191-A556-2F535B12171A}" type="sibTrans" cxnId="{9F9E1920-FB92-456E-8572-A543B6ACC677}">
      <dgm:prSet/>
      <dgm:spPr/>
      <dgm:t>
        <a:bodyPr/>
        <a:lstStyle/>
        <a:p>
          <a:endParaRPr lang="en-AT"/>
        </a:p>
      </dgm:t>
    </dgm:pt>
    <dgm:pt modelId="{8E163A41-35E4-47E6-80A6-39C8A4398DDC}">
      <dgm:prSet/>
      <dgm:spPr/>
      <dgm:t>
        <a:bodyPr/>
        <a:lstStyle/>
        <a:p>
          <a:r>
            <a:rPr lang="en-US" b="1" dirty="0">
              <a:latin typeface="Raleway" pitchFamily="2" charset="0"/>
            </a:rPr>
            <a:t>Determination of the Residual Risks based on risk mitigation</a:t>
          </a:r>
          <a:endParaRPr lang="en-AT" b="1" dirty="0">
            <a:latin typeface="Raleway" pitchFamily="2" charset="0"/>
          </a:endParaRPr>
        </a:p>
      </dgm:t>
    </dgm:pt>
    <dgm:pt modelId="{F53A3206-551C-477F-8695-F9E0D5B1ACFD}" type="parTrans" cxnId="{E73B0DCA-6602-401A-AABA-4975765CEA32}">
      <dgm:prSet/>
      <dgm:spPr/>
      <dgm:t>
        <a:bodyPr/>
        <a:lstStyle/>
        <a:p>
          <a:endParaRPr lang="en-AT"/>
        </a:p>
      </dgm:t>
    </dgm:pt>
    <dgm:pt modelId="{41784FBB-8407-4E1B-B35C-53F70A0D242F}" type="sibTrans" cxnId="{E73B0DCA-6602-401A-AABA-4975765CEA32}">
      <dgm:prSet/>
      <dgm:spPr/>
      <dgm:t>
        <a:bodyPr/>
        <a:lstStyle/>
        <a:p>
          <a:endParaRPr lang="en-AT"/>
        </a:p>
      </dgm:t>
    </dgm:pt>
    <dgm:pt modelId="{94A86328-2082-49C2-9F80-8374AB3CBE1E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Residual risk shall be defined for each Risk Category  </a:t>
          </a:r>
          <a:endParaRPr lang="en-AT" dirty="0">
            <a:latin typeface="Raleway" pitchFamily="2" charset="0"/>
          </a:endParaRPr>
        </a:p>
      </dgm:t>
    </dgm:pt>
    <dgm:pt modelId="{A0B0EF76-2CC6-4789-8361-21D443E88A47}" type="parTrans" cxnId="{54790314-8477-4CA5-87AC-55570F4106CB}">
      <dgm:prSet/>
      <dgm:spPr/>
      <dgm:t>
        <a:bodyPr/>
        <a:lstStyle/>
        <a:p>
          <a:endParaRPr lang="en-AT"/>
        </a:p>
      </dgm:t>
    </dgm:pt>
    <dgm:pt modelId="{20B2C8C7-F6B9-4406-8F20-633D0CAF6F28}" type="sibTrans" cxnId="{54790314-8477-4CA5-87AC-55570F4106CB}">
      <dgm:prSet/>
      <dgm:spPr/>
      <dgm:t>
        <a:bodyPr/>
        <a:lstStyle/>
        <a:p>
          <a:endParaRPr lang="en-AT"/>
        </a:p>
      </dgm:t>
    </dgm:pt>
    <dgm:pt modelId="{2F5E0D8C-5743-4CD8-B680-A1C0102FA203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Roles and Responsibilities </a:t>
          </a:r>
          <a:endParaRPr lang="en-AT" dirty="0">
            <a:latin typeface="Raleway" pitchFamily="2" charset="0"/>
          </a:endParaRPr>
        </a:p>
      </dgm:t>
    </dgm:pt>
    <dgm:pt modelId="{D5950AA0-07EF-41CE-8FB2-097A992CC936}" type="parTrans" cxnId="{8D86F68D-D792-42E0-9E59-A04385B43CE5}">
      <dgm:prSet/>
      <dgm:spPr/>
      <dgm:t>
        <a:bodyPr/>
        <a:lstStyle/>
        <a:p>
          <a:endParaRPr lang="en-AT"/>
        </a:p>
      </dgm:t>
    </dgm:pt>
    <dgm:pt modelId="{271C5642-2B85-4945-99D6-25C7645370CB}" type="sibTrans" cxnId="{8D86F68D-D792-42E0-9E59-A04385B43CE5}">
      <dgm:prSet/>
      <dgm:spPr/>
      <dgm:t>
        <a:bodyPr/>
        <a:lstStyle/>
        <a:p>
          <a:endParaRPr lang="en-AT"/>
        </a:p>
      </dgm:t>
    </dgm:pt>
    <dgm:pt modelId="{CC3FDC3A-1569-4AF5-97D3-F8297B648E97}" type="pres">
      <dgm:prSet presAssocID="{E68E596D-4E43-416B-8BAF-B92154F2B02D}" presName="Name0" presStyleCnt="0">
        <dgm:presLayoutVars>
          <dgm:dir/>
          <dgm:animLvl val="lvl"/>
          <dgm:resizeHandles val="exact"/>
        </dgm:presLayoutVars>
      </dgm:prSet>
      <dgm:spPr/>
    </dgm:pt>
    <dgm:pt modelId="{979FFE69-EC33-42C3-8FF5-7227EDE434F3}" type="pres">
      <dgm:prSet presAssocID="{0549A112-208F-4C89-9DCD-61B370467E2F}" presName="composite" presStyleCnt="0"/>
      <dgm:spPr/>
    </dgm:pt>
    <dgm:pt modelId="{1674F779-1B91-4AD6-9104-8B64140E7D48}" type="pres">
      <dgm:prSet presAssocID="{0549A112-208F-4C89-9DCD-61B370467E2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E6F714E-F8AD-4EFB-A995-669741CD5B06}" type="pres">
      <dgm:prSet presAssocID="{0549A112-208F-4C89-9DCD-61B370467E2F}" presName="desTx" presStyleLbl="alignAccFollowNode1" presStyleIdx="0" presStyleCnt="3">
        <dgm:presLayoutVars>
          <dgm:bulletEnabled val="1"/>
        </dgm:presLayoutVars>
      </dgm:prSet>
      <dgm:spPr/>
    </dgm:pt>
    <dgm:pt modelId="{6991A27F-036F-4F91-9080-952391F74F55}" type="pres">
      <dgm:prSet presAssocID="{AD147354-3391-4F4A-B964-8CCD30EE308B}" presName="space" presStyleCnt="0"/>
      <dgm:spPr/>
    </dgm:pt>
    <dgm:pt modelId="{923771A8-BC71-4377-AE74-703B6395206D}" type="pres">
      <dgm:prSet presAssocID="{184FAAC1-38C3-453A-A0C5-D3D06ECE8537}" presName="composite" presStyleCnt="0"/>
      <dgm:spPr/>
    </dgm:pt>
    <dgm:pt modelId="{5AF1FE80-5066-4BDF-A8C3-04209E1965D9}" type="pres">
      <dgm:prSet presAssocID="{184FAAC1-38C3-453A-A0C5-D3D06ECE85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FB7DBE9-2974-4E41-830C-2828528EB22C}" type="pres">
      <dgm:prSet presAssocID="{184FAAC1-38C3-453A-A0C5-D3D06ECE8537}" presName="desTx" presStyleLbl="alignAccFollowNode1" presStyleIdx="1" presStyleCnt="3">
        <dgm:presLayoutVars>
          <dgm:bulletEnabled val="1"/>
        </dgm:presLayoutVars>
      </dgm:prSet>
      <dgm:spPr/>
    </dgm:pt>
    <dgm:pt modelId="{EF9169AE-E334-4F76-81B3-49A451A45D6E}" type="pres">
      <dgm:prSet presAssocID="{310C3009-7F37-4804-BE5E-13AED560EDE2}" presName="space" presStyleCnt="0"/>
      <dgm:spPr/>
    </dgm:pt>
    <dgm:pt modelId="{B791A431-4C99-48EB-850B-60C51365776A}" type="pres">
      <dgm:prSet presAssocID="{8E163A41-35E4-47E6-80A6-39C8A4398DDC}" presName="composite" presStyleCnt="0"/>
      <dgm:spPr/>
    </dgm:pt>
    <dgm:pt modelId="{E5D7986C-67B5-4E66-80EE-8697049F3527}" type="pres">
      <dgm:prSet presAssocID="{8E163A41-35E4-47E6-80A6-39C8A4398DD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37AD259-A0C8-4283-8CF0-EA86C15C61DB}" type="pres">
      <dgm:prSet presAssocID="{8E163A41-35E4-47E6-80A6-39C8A4398DD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3D2003-BA4D-457B-A991-3AE5B5861114}" srcId="{E68E596D-4E43-416B-8BAF-B92154F2B02D}" destId="{184FAAC1-38C3-453A-A0C5-D3D06ECE8537}" srcOrd="1" destOrd="0" parTransId="{547A49DC-E1AA-4897-88F2-FAF75FEBF155}" sibTransId="{310C3009-7F37-4804-BE5E-13AED560EDE2}"/>
    <dgm:cxn modelId="{439A7908-5FAD-4E73-8663-6643A87CF743}" type="presOf" srcId="{DC881058-ADC6-4A50-BC94-BDE3D55550FB}" destId="{FE6F714E-F8AD-4EFB-A995-669741CD5B06}" srcOrd="0" destOrd="4" presId="urn:microsoft.com/office/officeart/2005/8/layout/hList1"/>
    <dgm:cxn modelId="{B1CC9C10-A8EE-4412-AAE6-0B0091038EF4}" srcId="{0549A112-208F-4C89-9DCD-61B370467E2F}" destId="{A5410659-019C-436C-B127-D8AC68B542D3}" srcOrd="0" destOrd="0" parTransId="{6D01F7FC-48EB-4BCD-A33A-3AEB1A14288F}" sibTransId="{1872841B-B94D-4525-B23D-AB316D70DEAE}"/>
    <dgm:cxn modelId="{54790314-8477-4CA5-87AC-55570F4106CB}" srcId="{8E163A41-35E4-47E6-80A6-39C8A4398DDC}" destId="{94A86328-2082-49C2-9F80-8374AB3CBE1E}" srcOrd="0" destOrd="0" parTransId="{A0B0EF76-2CC6-4789-8361-21D443E88A47}" sibTransId="{20B2C8C7-F6B9-4406-8F20-633D0CAF6F28}"/>
    <dgm:cxn modelId="{202B5F15-836E-4941-B9DE-123496F86097}" type="presOf" srcId="{94A86328-2082-49C2-9F80-8374AB3CBE1E}" destId="{837AD259-A0C8-4283-8CF0-EA86C15C61DB}" srcOrd="0" destOrd="0" presId="urn:microsoft.com/office/officeart/2005/8/layout/hList1"/>
    <dgm:cxn modelId="{9F9E1920-FB92-456E-8572-A543B6ACC677}" srcId="{184FAAC1-38C3-453A-A0C5-D3D06ECE8537}" destId="{68C0795D-34E9-4C8D-BA54-A311C8CE0772}" srcOrd="6" destOrd="0" parTransId="{E8884A63-FB85-4A18-80FE-C654B6D5F093}" sibTransId="{540551A1-CEEE-4191-A556-2F535B12171A}"/>
    <dgm:cxn modelId="{76EE1829-2383-4463-A055-A1FCE84F5F7E}" srcId="{0549A112-208F-4C89-9DCD-61B370467E2F}" destId="{B4670F16-78D1-4BAF-B6BA-CFA22789AFEC}" srcOrd="1" destOrd="0" parTransId="{7CE5ACA4-ECB9-4635-BDF0-364D04CA849D}" sibTransId="{8A60CA3B-2AC8-4293-AA83-35894B0AF912}"/>
    <dgm:cxn modelId="{54130937-CAE1-40C2-BF3A-FA8685659F6D}" srcId="{E68E596D-4E43-416B-8BAF-B92154F2B02D}" destId="{0549A112-208F-4C89-9DCD-61B370467E2F}" srcOrd="0" destOrd="0" parTransId="{3E4EE61D-E36B-468C-8B8A-DBFA1802C895}" sibTransId="{AD147354-3391-4F4A-B964-8CCD30EE308B}"/>
    <dgm:cxn modelId="{22FB0039-D3AE-4D46-96C6-4FCFEE3CED47}" type="presOf" srcId="{E68E596D-4E43-416B-8BAF-B92154F2B02D}" destId="{CC3FDC3A-1569-4AF5-97D3-F8297B648E97}" srcOrd="0" destOrd="0" presId="urn:microsoft.com/office/officeart/2005/8/layout/hList1"/>
    <dgm:cxn modelId="{4754C53A-3F18-46B0-B8A4-F5CD8EA1E36C}" type="presOf" srcId="{2F5E0D8C-5743-4CD8-B680-A1C0102FA203}" destId="{1FB7DBE9-2974-4E41-830C-2828528EB22C}" srcOrd="0" destOrd="4" presId="urn:microsoft.com/office/officeart/2005/8/layout/hList1"/>
    <dgm:cxn modelId="{46456D5B-1A61-43B4-8693-41DB06DA8AB5}" srcId="{184FAAC1-38C3-453A-A0C5-D3D06ECE8537}" destId="{FC22091C-FBE2-4450-897F-E84DB450075E}" srcOrd="3" destOrd="0" parTransId="{77FE2D2A-0269-403D-B5A3-877BFA990A2C}" sibTransId="{ECA8105A-3D10-47A3-9341-98D2ADFE1043}"/>
    <dgm:cxn modelId="{B2777C47-1A4D-4314-BF6C-755123177489}" srcId="{184FAAC1-38C3-453A-A0C5-D3D06ECE8537}" destId="{931BCC85-1B3E-454C-B6BB-E67E62D9DE6B}" srcOrd="0" destOrd="0" parTransId="{A0EC4FB5-1D36-491F-A356-BA125C981971}" sibTransId="{FB510A4E-7B41-4B9C-A234-40D4FBB07A0D}"/>
    <dgm:cxn modelId="{E1B6CA47-ED83-4127-A693-8FF9150487AF}" type="presOf" srcId="{AD4D7D43-0F3E-4A50-8241-664D11E0FD3B}" destId="{FE6F714E-F8AD-4EFB-A995-669741CD5B06}" srcOrd="0" destOrd="3" presId="urn:microsoft.com/office/officeart/2005/8/layout/hList1"/>
    <dgm:cxn modelId="{3ABA5E70-37A0-4DD1-8ED4-FBEDFDF7CE5C}" srcId="{184FAAC1-38C3-453A-A0C5-D3D06ECE8537}" destId="{C94DE254-9E0C-48AA-94A1-A41825081584}" srcOrd="2" destOrd="0" parTransId="{E35F0A19-9F3F-49E8-B129-DFE97791CDB9}" sibTransId="{1F366659-71E3-43FA-B314-3FE1D1707F72}"/>
    <dgm:cxn modelId="{793A9E73-5C36-4DFA-AD1E-88DBFD29E5CE}" type="presOf" srcId="{68C0795D-34E9-4C8D-BA54-A311C8CE0772}" destId="{1FB7DBE9-2974-4E41-830C-2828528EB22C}" srcOrd="0" destOrd="6" presId="urn:microsoft.com/office/officeart/2005/8/layout/hList1"/>
    <dgm:cxn modelId="{F4B47381-DF27-4D56-A7E9-A4374EA2CB22}" type="presOf" srcId="{DF344C6F-BBDB-40EF-B8BA-1861416F8CDD}" destId="{1FB7DBE9-2974-4E41-830C-2828528EB22C}" srcOrd="0" destOrd="5" presId="urn:microsoft.com/office/officeart/2005/8/layout/hList1"/>
    <dgm:cxn modelId="{A8F5F281-B8D5-4984-86B0-48D07D2976C0}" srcId="{0549A112-208F-4C89-9DCD-61B370467E2F}" destId="{AD4D7D43-0F3E-4A50-8241-664D11E0FD3B}" srcOrd="3" destOrd="0" parTransId="{5AAD2592-4FE8-4113-9CE1-DFDCD3674CE8}" sibTransId="{91E5BDA2-4F6A-4FA5-8EDE-9339BF211794}"/>
    <dgm:cxn modelId="{86C0AF85-31B1-481F-9580-FF5ABD05075E}" type="presOf" srcId="{0549A112-208F-4C89-9DCD-61B370467E2F}" destId="{1674F779-1B91-4AD6-9104-8B64140E7D48}" srcOrd="0" destOrd="0" presId="urn:microsoft.com/office/officeart/2005/8/layout/hList1"/>
    <dgm:cxn modelId="{25164F86-790B-4F85-9381-A212A5472709}" type="presOf" srcId="{B4670F16-78D1-4BAF-B6BA-CFA22789AFEC}" destId="{FE6F714E-F8AD-4EFB-A995-669741CD5B06}" srcOrd="0" destOrd="1" presId="urn:microsoft.com/office/officeart/2005/8/layout/hList1"/>
    <dgm:cxn modelId="{8D86F68D-D792-42E0-9E59-A04385B43CE5}" srcId="{184FAAC1-38C3-453A-A0C5-D3D06ECE8537}" destId="{2F5E0D8C-5743-4CD8-B680-A1C0102FA203}" srcOrd="4" destOrd="0" parTransId="{D5950AA0-07EF-41CE-8FB2-097A992CC936}" sibTransId="{271C5642-2B85-4945-99D6-25C7645370CB}"/>
    <dgm:cxn modelId="{C16E1999-0F49-42DC-8496-47B6C9D4844F}" srcId="{0549A112-208F-4C89-9DCD-61B370467E2F}" destId="{F985B743-9410-48E3-AF0F-D90ABF237A4E}" srcOrd="2" destOrd="0" parTransId="{91DF3138-976A-45E5-8295-4BA0FB04F278}" sibTransId="{48C9C8EF-381A-4B8D-B971-3A67A725E062}"/>
    <dgm:cxn modelId="{10DCD0A3-BFE8-4828-8FA4-8FD13176F6A0}" type="presOf" srcId="{1AC6C1B6-3898-4317-80F9-F6851A62193C}" destId="{1FB7DBE9-2974-4E41-830C-2828528EB22C}" srcOrd="0" destOrd="1" presId="urn:microsoft.com/office/officeart/2005/8/layout/hList1"/>
    <dgm:cxn modelId="{26F091B4-2B7E-4907-BC6E-EAE706FECE56}" srcId="{0549A112-208F-4C89-9DCD-61B370467E2F}" destId="{DC881058-ADC6-4A50-BC94-BDE3D55550FB}" srcOrd="4" destOrd="0" parTransId="{CDB583C7-6EB1-4D11-8685-B7BEFD868F27}" sibTransId="{5E91623A-AC5B-4EB0-8EA6-E178519FE5BF}"/>
    <dgm:cxn modelId="{1BD7F4B8-2FC1-4595-A5D1-8E1AC8DCA9FB}" type="presOf" srcId="{FC22091C-FBE2-4450-897F-E84DB450075E}" destId="{1FB7DBE9-2974-4E41-830C-2828528EB22C}" srcOrd="0" destOrd="3" presId="urn:microsoft.com/office/officeart/2005/8/layout/hList1"/>
    <dgm:cxn modelId="{19703AC3-28B3-43AB-B943-EF8259FC29F6}" type="presOf" srcId="{931BCC85-1B3E-454C-B6BB-E67E62D9DE6B}" destId="{1FB7DBE9-2974-4E41-830C-2828528EB22C}" srcOrd="0" destOrd="0" presId="urn:microsoft.com/office/officeart/2005/8/layout/hList1"/>
    <dgm:cxn modelId="{AC7644C5-BC2E-4B75-9CE4-5FB919EBC0D4}" srcId="{184FAAC1-38C3-453A-A0C5-D3D06ECE8537}" destId="{DF344C6F-BBDB-40EF-B8BA-1861416F8CDD}" srcOrd="5" destOrd="0" parTransId="{1D4D7FCC-E3DA-4D2A-8076-00E792BD4A72}" sibTransId="{7E0F9320-FD34-4DDD-8C18-E5F2A5C08B05}"/>
    <dgm:cxn modelId="{E73B0DCA-6602-401A-AABA-4975765CEA32}" srcId="{E68E596D-4E43-416B-8BAF-B92154F2B02D}" destId="{8E163A41-35E4-47E6-80A6-39C8A4398DDC}" srcOrd="2" destOrd="0" parTransId="{F53A3206-551C-477F-8695-F9E0D5B1ACFD}" sibTransId="{41784FBB-8407-4E1B-B35C-53F70A0D242F}"/>
    <dgm:cxn modelId="{83CF9FCD-1E53-4D1A-9435-442079C424E1}" type="presOf" srcId="{F985B743-9410-48E3-AF0F-D90ABF237A4E}" destId="{FE6F714E-F8AD-4EFB-A995-669741CD5B06}" srcOrd="0" destOrd="2" presId="urn:microsoft.com/office/officeart/2005/8/layout/hList1"/>
    <dgm:cxn modelId="{7ADB9BD0-AE6F-41D2-AB01-1E8A5856BF68}" type="presOf" srcId="{A5410659-019C-436C-B127-D8AC68B542D3}" destId="{FE6F714E-F8AD-4EFB-A995-669741CD5B06}" srcOrd="0" destOrd="0" presId="urn:microsoft.com/office/officeart/2005/8/layout/hList1"/>
    <dgm:cxn modelId="{7843ECD0-70F9-46B2-9F2B-9E3CC7E0EDA5}" type="presOf" srcId="{184FAAC1-38C3-453A-A0C5-D3D06ECE8537}" destId="{5AF1FE80-5066-4BDF-A8C3-04209E1965D9}" srcOrd="0" destOrd="0" presId="urn:microsoft.com/office/officeart/2005/8/layout/hList1"/>
    <dgm:cxn modelId="{F646C5E4-374D-411B-91FF-103009C5BB98}" type="presOf" srcId="{C94DE254-9E0C-48AA-94A1-A41825081584}" destId="{1FB7DBE9-2974-4E41-830C-2828528EB22C}" srcOrd="0" destOrd="2" presId="urn:microsoft.com/office/officeart/2005/8/layout/hList1"/>
    <dgm:cxn modelId="{C4DD27F6-8EDE-492A-B779-6DF049A7725F}" type="presOf" srcId="{8E163A41-35E4-47E6-80A6-39C8A4398DDC}" destId="{E5D7986C-67B5-4E66-80EE-8697049F3527}" srcOrd="0" destOrd="0" presId="urn:microsoft.com/office/officeart/2005/8/layout/hList1"/>
    <dgm:cxn modelId="{F447D7F9-5AD0-45C6-BE7D-9690BBB728A7}" srcId="{184FAAC1-38C3-453A-A0C5-D3D06ECE8537}" destId="{1AC6C1B6-3898-4317-80F9-F6851A62193C}" srcOrd="1" destOrd="0" parTransId="{16777CA6-7256-4655-ACDF-63C33217BB00}" sibTransId="{8CC5C08F-FAF4-440E-9711-341F76451A6E}"/>
    <dgm:cxn modelId="{51E593F8-2B64-40E1-8F50-B722C4745A48}" type="presParOf" srcId="{CC3FDC3A-1569-4AF5-97D3-F8297B648E97}" destId="{979FFE69-EC33-42C3-8FF5-7227EDE434F3}" srcOrd="0" destOrd="0" presId="urn:microsoft.com/office/officeart/2005/8/layout/hList1"/>
    <dgm:cxn modelId="{0BE85357-10AD-46EA-B774-43EE1F970BD3}" type="presParOf" srcId="{979FFE69-EC33-42C3-8FF5-7227EDE434F3}" destId="{1674F779-1B91-4AD6-9104-8B64140E7D48}" srcOrd="0" destOrd="0" presId="urn:microsoft.com/office/officeart/2005/8/layout/hList1"/>
    <dgm:cxn modelId="{B1FB478D-0A46-42C9-B0F0-1424DB62153D}" type="presParOf" srcId="{979FFE69-EC33-42C3-8FF5-7227EDE434F3}" destId="{FE6F714E-F8AD-4EFB-A995-669741CD5B06}" srcOrd="1" destOrd="0" presId="urn:microsoft.com/office/officeart/2005/8/layout/hList1"/>
    <dgm:cxn modelId="{21B347B7-9FD4-46FF-86D1-257A8B4C520C}" type="presParOf" srcId="{CC3FDC3A-1569-4AF5-97D3-F8297B648E97}" destId="{6991A27F-036F-4F91-9080-952391F74F55}" srcOrd="1" destOrd="0" presId="urn:microsoft.com/office/officeart/2005/8/layout/hList1"/>
    <dgm:cxn modelId="{E9F82382-9AFD-4C24-8CF3-CACAAEC32462}" type="presParOf" srcId="{CC3FDC3A-1569-4AF5-97D3-F8297B648E97}" destId="{923771A8-BC71-4377-AE74-703B6395206D}" srcOrd="2" destOrd="0" presId="urn:microsoft.com/office/officeart/2005/8/layout/hList1"/>
    <dgm:cxn modelId="{F7F7A69D-13A5-46A7-A25C-9073E2481ABA}" type="presParOf" srcId="{923771A8-BC71-4377-AE74-703B6395206D}" destId="{5AF1FE80-5066-4BDF-A8C3-04209E1965D9}" srcOrd="0" destOrd="0" presId="urn:microsoft.com/office/officeart/2005/8/layout/hList1"/>
    <dgm:cxn modelId="{0B4C5B38-8280-496A-922D-353063378D15}" type="presParOf" srcId="{923771A8-BC71-4377-AE74-703B6395206D}" destId="{1FB7DBE9-2974-4E41-830C-2828528EB22C}" srcOrd="1" destOrd="0" presId="urn:microsoft.com/office/officeart/2005/8/layout/hList1"/>
    <dgm:cxn modelId="{D3A3A42D-179C-4DBC-AE4A-DE401E6B07B5}" type="presParOf" srcId="{CC3FDC3A-1569-4AF5-97D3-F8297B648E97}" destId="{EF9169AE-E334-4F76-81B3-49A451A45D6E}" srcOrd="3" destOrd="0" presId="urn:microsoft.com/office/officeart/2005/8/layout/hList1"/>
    <dgm:cxn modelId="{23A5B96C-3D62-4918-9429-089652BFBC59}" type="presParOf" srcId="{CC3FDC3A-1569-4AF5-97D3-F8297B648E97}" destId="{B791A431-4C99-48EB-850B-60C51365776A}" srcOrd="4" destOrd="0" presId="urn:microsoft.com/office/officeart/2005/8/layout/hList1"/>
    <dgm:cxn modelId="{8BF74CA7-6DD0-4CDB-A6E8-ECF7F958AA5F}" type="presParOf" srcId="{B791A431-4C99-48EB-850B-60C51365776A}" destId="{E5D7986C-67B5-4E66-80EE-8697049F3527}" srcOrd="0" destOrd="0" presId="urn:microsoft.com/office/officeart/2005/8/layout/hList1"/>
    <dgm:cxn modelId="{71237C37-D9CF-448C-8E24-461D84A03377}" type="presParOf" srcId="{B791A431-4C99-48EB-850B-60C51365776A}" destId="{837AD259-A0C8-4283-8CF0-EA86C15C61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977358-D5D0-4972-AFE8-B20A0C9B0AC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T"/>
        </a:p>
      </dgm:t>
    </dgm:pt>
    <dgm:pt modelId="{45A1259D-8EBA-4766-A83F-1BBD62255372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Total number of clients and types (natural, legal persons, trusts and legal arrangements)</a:t>
          </a:r>
          <a:endParaRPr lang="en-AT" dirty="0">
            <a:latin typeface="Raleway" pitchFamily="2" charset="0"/>
          </a:endParaRPr>
        </a:p>
      </dgm:t>
    </dgm:pt>
    <dgm:pt modelId="{AABFA7BB-47BC-4EDE-975D-ED43D0C951B4}" type="parTrans" cxnId="{5439CB5F-502B-4411-8AF0-02925491FA82}">
      <dgm:prSet/>
      <dgm:spPr/>
      <dgm:t>
        <a:bodyPr/>
        <a:lstStyle/>
        <a:p>
          <a:endParaRPr lang="en-AT"/>
        </a:p>
      </dgm:t>
    </dgm:pt>
    <dgm:pt modelId="{1FCF67AB-CBB7-4A2F-9CA2-13C0E2B31DCB}" type="sibTrans" cxnId="{5439CB5F-502B-4411-8AF0-02925491FA82}">
      <dgm:prSet/>
      <dgm:spPr/>
      <dgm:t>
        <a:bodyPr/>
        <a:lstStyle/>
        <a:p>
          <a:endParaRPr lang="en-AT"/>
        </a:p>
      </dgm:t>
    </dgm:pt>
    <dgm:pt modelId="{A0E52880-AA74-4FF4-9234-DC815B5E5EFA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Non-resident Customers and Beneficiaries</a:t>
          </a:r>
        </a:p>
        <a:p>
          <a:r>
            <a:rPr lang="en-US" dirty="0">
              <a:latin typeface="Raleway" pitchFamily="2" charset="0"/>
            </a:rPr>
            <a:t>Customers from High Risk Jurisdictions</a:t>
          </a:r>
          <a:endParaRPr lang="en-AT" dirty="0">
            <a:latin typeface="Raleway" pitchFamily="2" charset="0"/>
          </a:endParaRPr>
        </a:p>
      </dgm:t>
    </dgm:pt>
    <dgm:pt modelId="{E5426198-A731-4D03-84CE-CB3644D12D4B}" type="parTrans" cxnId="{9AF3285B-B61D-4D4F-A61C-11908E1F2CA3}">
      <dgm:prSet/>
      <dgm:spPr/>
      <dgm:t>
        <a:bodyPr/>
        <a:lstStyle/>
        <a:p>
          <a:endParaRPr lang="en-AT"/>
        </a:p>
      </dgm:t>
    </dgm:pt>
    <dgm:pt modelId="{46BF384B-57F4-4F25-AFA0-2B275A3D47C8}" type="sibTrans" cxnId="{9AF3285B-B61D-4D4F-A61C-11908E1F2CA3}">
      <dgm:prSet/>
      <dgm:spPr/>
      <dgm:t>
        <a:bodyPr/>
        <a:lstStyle/>
        <a:p>
          <a:endParaRPr lang="en-AT"/>
        </a:p>
      </dgm:t>
    </dgm:pt>
    <dgm:pt modelId="{B7DAB287-0057-4915-9F5D-D0684D0BC6B7}">
      <dgm:prSet/>
      <dgm:spPr/>
      <dgm:t>
        <a:bodyPr/>
        <a:lstStyle/>
        <a:p>
          <a:r>
            <a:rPr lang="en-US">
              <a:latin typeface="Raleway" pitchFamily="2" charset="0"/>
            </a:rPr>
            <a:t>PEPs (foreign, domestic, BOs)</a:t>
          </a:r>
          <a:endParaRPr lang="en-AT">
            <a:latin typeface="Raleway" pitchFamily="2" charset="0"/>
          </a:endParaRPr>
        </a:p>
      </dgm:t>
    </dgm:pt>
    <dgm:pt modelId="{63D4D3DB-4BAA-47B6-8CB2-794778A4A079}" type="parTrans" cxnId="{45FD0726-6EBB-4F99-8DBF-9E41B33F4037}">
      <dgm:prSet/>
      <dgm:spPr/>
      <dgm:t>
        <a:bodyPr/>
        <a:lstStyle/>
        <a:p>
          <a:endParaRPr lang="en-AT"/>
        </a:p>
      </dgm:t>
    </dgm:pt>
    <dgm:pt modelId="{2F3D4B55-FED7-4FC6-94E6-FBB43FB48D93}" type="sibTrans" cxnId="{45FD0726-6EBB-4F99-8DBF-9E41B33F4037}">
      <dgm:prSet/>
      <dgm:spPr/>
      <dgm:t>
        <a:bodyPr/>
        <a:lstStyle/>
        <a:p>
          <a:endParaRPr lang="en-AT"/>
        </a:p>
      </dgm:t>
    </dgm:pt>
    <dgm:pt modelId="{6C48D241-2439-42ED-A2F6-967D8595B449}">
      <dgm:prSet/>
      <dgm:spPr/>
      <dgm:t>
        <a:bodyPr/>
        <a:lstStyle/>
        <a:p>
          <a:r>
            <a:rPr lang="en-US" b="0" dirty="0">
              <a:latin typeface="Raleway" pitchFamily="2" charset="0"/>
            </a:rPr>
            <a:t>Clients subject to Targeted Financial Sanctions</a:t>
          </a:r>
          <a:endParaRPr lang="en-AT" dirty="0">
            <a:latin typeface="Raleway" pitchFamily="2" charset="0"/>
          </a:endParaRPr>
        </a:p>
      </dgm:t>
    </dgm:pt>
    <dgm:pt modelId="{9D71F6F9-A855-450A-8F6A-2050578CCA53}" type="parTrans" cxnId="{4AAAA91C-5CA1-4382-8AE2-CBB03E05FE7B}">
      <dgm:prSet/>
      <dgm:spPr/>
      <dgm:t>
        <a:bodyPr/>
        <a:lstStyle/>
        <a:p>
          <a:endParaRPr lang="en-AT"/>
        </a:p>
      </dgm:t>
    </dgm:pt>
    <dgm:pt modelId="{40BF78D1-E1E3-41E4-B1DC-ECA34D29CF58}" type="sibTrans" cxnId="{4AAAA91C-5CA1-4382-8AE2-CBB03E05FE7B}">
      <dgm:prSet/>
      <dgm:spPr/>
      <dgm:t>
        <a:bodyPr/>
        <a:lstStyle/>
        <a:p>
          <a:endParaRPr lang="en-AT"/>
        </a:p>
      </dgm:t>
    </dgm:pt>
    <dgm:pt modelId="{F4F57F56-BC06-40F2-9B01-41C8C79D8D34}">
      <dgm:prSet/>
      <dgm:spPr/>
      <dgm:t>
        <a:bodyPr/>
        <a:lstStyle/>
        <a:p>
          <a:r>
            <a:rPr lang="en-US">
              <a:latin typeface="Raleway" pitchFamily="2" charset="0"/>
            </a:rPr>
            <a:t>High Net Worth Individuals (HNWI)</a:t>
          </a:r>
          <a:endParaRPr lang="en-AT">
            <a:latin typeface="Raleway" pitchFamily="2" charset="0"/>
          </a:endParaRPr>
        </a:p>
      </dgm:t>
    </dgm:pt>
    <dgm:pt modelId="{606F985D-B6A0-4602-933E-37AA6444F18F}" type="parTrans" cxnId="{E7479B4C-0522-4CE5-9F23-DA1E66775C51}">
      <dgm:prSet/>
      <dgm:spPr/>
      <dgm:t>
        <a:bodyPr/>
        <a:lstStyle/>
        <a:p>
          <a:endParaRPr lang="en-AT"/>
        </a:p>
      </dgm:t>
    </dgm:pt>
    <dgm:pt modelId="{7BBBD0EE-40AF-4B75-86D0-B4B9544389E6}" type="sibTrans" cxnId="{E7479B4C-0522-4CE5-9F23-DA1E66775C51}">
      <dgm:prSet/>
      <dgm:spPr/>
      <dgm:t>
        <a:bodyPr/>
        <a:lstStyle/>
        <a:p>
          <a:endParaRPr lang="en-AT"/>
        </a:p>
      </dgm:t>
    </dgm:pt>
    <dgm:pt modelId="{586F5EE9-B2F9-4851-B9F3-C12500415607}">
      <dgm:prSet/>
      <dgm:spPr/>
      <dgm:t>
        <a:bodyPr/>
        <a:lstStyle/>
        <a:p>
          <a:r>
            <a:rPr lang="en-US">
              <a:latin typeface="Raleway" pitchFamily="2" charset="0"/>
            </a:rPr>
            <a:t>Trusts, legal arrangements</a:t>
          </a:r>
          <a:endParaRPr lang="en-AT">
            <a:latin typeface="Raleway" pitchFamily="2" charset="0"/>
          </a:endParaRPr>
        </a:p>
      </dgm:t>
    </dgm:pt>
    <dgm:pt modelId="{D0837183-D745-4113-BCDB-40CAD638B5A2}" type="parTrans" cxnId="{59B3D622-0EFF-4C3A-93A9-1A3D70F46528}">
      <dgm:prSet/>
      <dgm:spPr/>
      <dgm:t>
        <a:bodyPr/>
        <a:lstStyle/>
        <a:p>
          <a:endParaRPr lang="en-AT"/>
        </a:p>
      </dgm:t>
    </dgm:pt>
    <dgm:pt modelId="{C2BBF75F-9D21-423C-81FF-D1F852B3CCFA}" type="sibTrans" cxnId="{59B3D622-0EFF-4C3A-93A9-1A3D70F46528}">
      <dgm:prSet/>
      <dgm:spPr/>
      <dgm:t>
        <a:bodyPr/>
        <a:lstStyle/>
        <a:p>
          <a:endParaRPr lang="en-AT"/>
        </a:p>
      </dgm:t>
    </dgm:pt>
    <dgm:pt modelId="{E40E22E7-3FF8-4F65-BDE1-478F7677227D}">
      <dgm:prSet/>
      <dgm:spPr/>
      <dgm:t>
        <a:bodyPr/>
        <a:lstStyle/>
        <a:p>
          <a:r>
            <a:rPr lang="en-US">
              <a:latin typeface="Raleway" pitchFamily="2" charset="0"/>
            </a:rPr>
            <a:t>Special Purpose Vehicles (SPVs)</a:t>
          </a:r>
          <a:endParaRPr lang="en-AT">
            <a:latin typeface="Raleway" pitchFamily="2" charset="0"/>
          </a:endParaRPr>
        </a:p>
      </dgm:t>
    </dgm:pt>
    <dgm:pt modelId="{1BEF05AF-1FE7-42F2-B6B6-94F00BD342E4}" type="parTrans" cxnId="{0FC48476-9204-45DC-BF0F-CD179540983A}">
      <dgm:prSet/>
      <dgm:spPr/>
      <dgm:t>
        <a:bodyPr/>
        <a:lstStyle/>
        <a:p>
          <a:endParaRPr lang="en-AT"/>
        </a:p>
      </dgm:t>
    </dgm:pt>
    <dgm:pt modelId="{9E25C946-250D-426B-8D3C-85B422FA31AC}" type="sibTrans" cxnId="{0FC48476-9204-45DC-BF0F-CD179540983A}">
      <dgm:prSet/>
      <dgm:spPr/>
      <dgm:t>
        <a:bodyPr/>
        <a:lstStyle/>
        <a:p>
          <a:endParaRPr lang="en-AT"/>
        </a:p>
      </dgm:t>
    </dgm:pt>
    <dgm:pt modelId="{82BAB792-AA86-4BDC-BAE4-D8993DB96722}">
      <dgm:prSet/>
      <dgm:spPr/>
      <dgm:t>
        <a:bodyPr/>
        <a:lstStyle/>
        <a:p>
          <a:r>
            <a:rPr lang="en-US">
              <a:latin typeface="Raleway" pitchFamily="2" charset="0"/>
            </a:rPr>
            <a:t>Non-Profit Organizations (NPOs)</a:t>
          </a:r>
          <a:endParaRPr lang="en-AT">
            <a:latin typeface="Raleway" pitchFamily="2" charset="0"/>
          </a:endParaRPr>
        </a:p>
      </dgm:t>
    </dgm:pt>
    <dgm:pt modelId="{9C7F7808-EF6F-43BB-9A82-811CB13CD605}" type="parTrans" cxnId="{B1DC81C7-3FD1-407E-A40E-B35FA420FE04}">
      <dgm:prSet/>
      <dgm:spPr/>
      <dgm:t>
        <a:bodyPr/>
        <a:lstStyle/>
        <a:p>
          <a:endParaRPr lang="en-AT"/>
        </a:p>
      </dgm:t>
    </dgm:pt>
    <dgm:pt modelId="{D11DE8ED-78AB-4C7A-B282-1504FE78FA68}" type="sibTrans" cxnId="{B1DC81C7-3FD1-407E-A40E-B35FA420FE04}">
      <dgm:prSet/>
      <dgm:spPr/>
      <dgm:t>
        <a:bodyPr/>
        <a:lstStyle/>
        <a:p>
          <a:endParaRPr lang="en-AT"/>
        </a:p>
      </dgm:t>
    </dgm:pt>
    <dgm:pt modelId="{36433A34-2420-4F5E-9092-234415E1AE15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Clients engaged in</a:t>
          </a:r>
          <a:r>
            <a:rPr lang="en-US" b="1" dirty="0">
              <a:latin typeface="Raleway" pitchFamily="2" charset="0"/>
            </a:rPr>
            <a:t> high-risk businesses </a:t>
          </a:r>
          <a:r>
            <a:rPr lang="en-US" dirty="0">
              <a:latin typeface="Raleway" pitchFamily="2" charset="0"/>
            </a:rPr>
            <a:t>(VASPs, gaming/gambling, arms industry, Cash Intensive etc.)</a:t>
          </a:r>
          <a:endParaRPr lang="en-AT" dirty="0">
            <a:latin typeface="Raleway" pitchFamily="2" charset="0"/>
          </a:endParaRPr>
        </a:p>
      </dgm:t>
    </dgm:pt>
    <dgm:pt modelId="{8DCA70E2-19DA-4454-9358-6FA164CC9A4E}" type="parTrans" cxnId="{53F3785C-07DA-4005-919C-9DEBDD65A0E4}">
      <dgm:prSet/>
      <dgm:spPr/>
      <dgm:t>
        <a:bodyPr/>
        <a:lstStyle/>
        <a:p>
          <a:endParaRPr lang="en-AT"/>
        </a:p>
      </dgm:t>
    </dgm:pt>
    <dgm:pt modelId="{3926A08F-C493-4B52-8C75-CACEED84E1C2}" type="sibTrans" cxnId="{53F3785C-07DA-4005-919C-9DEBDD65A0E4}">
      <dgm:prSet/>
      <dgm:spPr/>
      <dgm:t>
        <a:bodyPr/>
        <a:lstStyle/>
        <a:p>
          <a:endParaRPr lang="en-AT"/>
        </a:p>
      </dgm:t>
    </dgm:pt>
    <dgm:pt modelId="{1C604EEB-0168-4B91-9D3C-214DD30B2C48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Nominee shareholders, directors, persons acting as nominees</a:t>
          </a:r>
          <a:endParaRPr lang="en-AT" dirty="0">
            <a:latin typeface="Raleway" pitchFamily="2" charset="0"/>
          </a:endParaRPr>
        </a:p>
      </dgm:t>
    </dgm:pt>
    <dgm:pt modelId="{C721AB58-C8F3-480C-8141-8D62F7280701}" type="parTrans" cxnId="{6A8FC7BC-5CC8-449E-88F6-1FD5E830F4D6}">
      <dgm:prSet/>
      <dgm:spPr/>
      <dgm:t>
        <a:bodyPr/>
        <a:lstStyle/>
        <a:p>
          <a:endParaRPr lang="en-AT"/>
        </a:p>
      </dgm:t>
    </dgm:pt>
    <dgm:pt modelId="{6F8993BB-55C9-4050-A344-0B454E956A39}" type="sibTrans" cxnId="{6A8FC7BC-5CC8-449E-88F6-1FD5E830F4D6}">
      <dgm:prSet/>
      <dgm:spPr/>
      <dgm:t>
        <a:bodyPr/>
        <a:lstStyle/>
        <a:p>
          <a:endParaRPr lang="en-AT"/>
        </a:p>
      </dgm:t>
    </dgm:pt>
    <dgm:pt modelId="{D6110B22-4FE5-44F4-ABB3-CEF746F76963}">
      <dgm:prSet/>
      <dgm:spPr/>
      <dgm:t>
        <a:bodyPr/>
        <a:lstStyle/>
        <a:p>
          <a:r>
            <a:rPr lang="en-US" dirty="0">
              <a:latin typeface="Raleway" pitchFamily="2" charset="0"/>
            </a:rPr>
            <a:t>Customers with complex ownership structures</a:t>
          </a:r>
          <a:endParaRPr lang="en-AT" dirty="0">
            <a:latin typeface="Raleway" pitchFamily="2" charset="0"/>
          </a:endParaRPr>
        </a:p>
      </dgm:t>
    </dgm:pt>
    <dgm:pt modelId="{50F73063-34BA-49DC-BB2B-24058E765C7D}" type="parTrans" cxnId="{ADB4137A-E37F-4D0C-B482-BC07E6E43897}">
      <dgm:prSet/>
      <dgm:spPr/>
      <dgm:t>
        <a:bodyPr/>
        <a:lstStyle/>
        <a:p>
          <a:endParaRPr lang="en-AT"/>
        </a:p>
      </dgm:t>
    </dgm:pt>
    <dgm:pt modelId="{F80E9BF0-8454-4C6C-B718-048700CB78E5}" type="sibTrans" cxnId="{ADB4137A-E37F-4D0C-B482-BC07E6E43897}">
      <dgm:prSet/>
      <dgm:spPr/>
      <dgm:t>
        <a:bodyPr/>
        <a:lstStyle/>
        <a:p>
          <a:endParaRPr lang="en-AT"/>
        </a:p>
      </dgm:t>
    </dgm:pt>
    <dgm:pt modelId="{A45C65D8-45EE-4AB3-9F92-85317B1522FF}">
      <dgm:prSet/>
      <dgm:spPr/>
      <dgm:t>
        <a:bodyPr/>
        <a:lstStyle/>
        <a:p>
          <a:r>
            <a:rPr lang="en-US">
              <a:latin typeface="Raleway" pitchFamily="2" charset="0"/>
            </a:rPr>
            <a:t>Holders of bearer shares or other bearer negotiable instruments </a:t>
          </a:r>
          <a:endParaRPr lang="en-AT">
            <a:latin typeface="Raleway" pitchFamily="2" charset="0"/>
          </a:endParaRPr>
        </a:p>
      </dgm:t>
    </dgm:pt>
    <dgm:pt modelId="{049B2A87-DB12-488F-9294-6AE0A5962A81}" type="parTrans" cxnId="{39B0F24C-FC46-4C3B-BC53-CA717D93C615}">
      <dgm:prSet/>
      <dgm:spPr/>
      <dgm:t>
        <a:bodyPr/>
        <a:lstStyle/>
        <a:p>
          <a:endParaRPr lang="en-AT"/>
        </a:p>
      </dgm:t>
    </dgm:pt>
    <dgm:pt modelId="{2F33FFAA-0922-44ED-A0B8-B1DA3C8C99C0}" type="sibTrans" cxnId="{39B0F24C-FC46-4C3B-BC53-CA717D93C615}">
      <dgm:prSet/>
      <dgm:spPr/>
      <dgm:t>
        <a:bodyPr/>
        <a:lstStyle/>
        <a:p>
          <a:endParaRPr lang="en-AT"/>
        </a:p>
      </dgm:t>
    </dgm:pt>
    <dgm:pt modelId="{5AE6F33F-4E9F-4AD4-A2A1-F4BE0B692078}">
      <dgm:prSet/>
      <dgm:spPr/>
      <dgm:t>
        <a:bodyPr/>
        <a:lstStyle/>
        <a:p>
          <a:r>
            <a:rPr lang="en-US">
              <a:latin typeface="Raleway" pitchFamily="2" charset="0"/>
            </a:rPr>
            <a:t>Clients involved in management and administration of companies</a:t>
          </a:r>
          <a:endParaRPr lang="en-AT">
            <a:latin typeface="Raleway" pitchFamily="2" charset="0"/>
          </a:endParaRPr>
        </a:p>
      </dgm:t>
    </dgm:pt>
    <dgm:pt modelId="{183024D4-280A-4169-A6A5-BC97AB6FCE0F}" type="parTrans" cxnId="{7F177CFB-2331-45DB-9871-1CD92E6906CB}">
      <dgm:prSet/>
      <dgm:spPr/>
      <dgm:t>
        <a:bodyPr/>
        <a:lstStyle/>
        <a:p>
          <a:endParaRPr lang="en-AT"/>
        </a:p>
      </dgm:t>
    </dgm:pt>
    <dgm:pt modelId="{30C66B04-B728-4E19-B775-52B4B8B5AD28}" type="sibTrans" cxnId="{7F177CFB-2331-45DB-9871-1CD92E6906CB}">
      <dgm:prSet/>
      <dgm:spPr/>
      <dgm:t>
        <a:bodyPr/>
        <a:lstStyle/>
        <a:p>
          <a:endParaRPr lang="en-AT"/>
        </a:p>
      </dgm:t>
    </dgm:pt>
    <dgm:pt modelId="{04FE584E-E192-45FA-B948-227A1BB8EF95}" type="pres">
      <dgm:prSet presAssocID="{F2977358-D5D0-4972-AFE8-B20A0C9B0AC0}" presName="diagram" presStyleCnt="0">
        <dgm:presLayoutVars>
          <dgm:dir/>
          <dgm:resizeHandles val="exact"/>
        </dgm:presLayoutVars>
      </dgm:prSet>
      <dgm:spPr/>
    </dgm:pt>
    <dgm:pt modelId="{17349093-332E-4530-99DD-BCC36E6A720E}" type="pres">
      <dgm:prSet presAssocID="{45A1259D-8EBA-4766-A83F-1BBD62255372}" presName="node" presStyleLbl="node1" presStyleIdx="0" presStyleCnt="13">
        <dgm:presLayoutVars>
          <dgm:bulletEnabled val="1"/>
        </dgm:presLayoutVars>
      </dgm:prSet>
      <dgm:spPr/>
    </dgm:pt>
    <dgm:pt modelId="{799511BE-084F-4866-ABF7-D05B07C37968}" type="pres">
      <dgm:prSet presAssocID="{1FCF67AB-CBB7-4A2F-9CA2-13C0E2B31DCB}" presName="sibTrans" presStyleCnt="0"/>
      <dgm:spPr/>
    </dgm:pt>
    <dgm:pt modelId="{0B99243C-37E2-4CBA-A9C7-06CB5B7FBC91}" type="pres">
      <dgm:prSet presAssocID="{A0E52880-AA74-4FF4-9234-DC815B5E5EFA}" presName="node" presStyleLbl="node1" presStyleIdx="1" presStyleCnt="13">
        <dgm:presLayoutVars>
          <dgm:bulletEnabled val="1"/>
        </dgm:presLayoutVars>
      </dgm:prSet>
      <dgm:spPr/>
    </dgm:pt>
    <dgm:pt modelId="{12671817-0114-4631-AE1D-0E4D1B77FF57}" type="pres">
      <dgm:prSet presAssocID="{46BF384B-57F4-4F25-AFA0-2B275A3D47C8}" presName="sibTrans" presStyleCnt="0"/>
      <dgm:spPr/>
    </dgm:pt>
    <dgm:pt modelId="{F222EAF9-1285-41FE-938E-8D80AD055B84}" type="pres">
      <dgm:prSet presAssocID="{B7DAB287-0057-4915-9F5D-D0684D0BC6B7}" presName="node" presStyleLbl="node1" presStyleIdx="2" presStyleCnt="13">
        <dgm:presLayoutVars>
          <dgm:bulletEnabled val="1"/>
        </dgm:presLayoutVars>
      </dgm:prSet>
      <dgm:spPr/>
    </dgm:pt>
    <dgm:pt modelId="{E0E19096-E1E9-474E-AE5C-B868438428AF}" type="pres">
      <dgm:prSet presAssocID="{2F3D4B55-FED7-4FC6-94E6-FBB43FB48D93}" presName="sibTrans" presStyleCnt="0"/>
      <dgm:spPr/>
    </dgm:pt>
    <dgm:pt modelId="{D111333F-1E09-4DFD-ACBB-C6A4288FA522}" type="pres">
      <dgm:prSet presAssocID="{6C48D241-2439-42ED-A2F6-967D8595B449}" presName="node" presStyleLbl="node1" presStyleIdx="3" presStyleCnt="13">
        <dgm:presLayoutVars>
          <dgm:bulletEnabled val="1"/>
        </dgm:presLayoutVars>
      </dgm:prSet>
      <dgm:spPr/>
    </dgm:pt>
    <dgm:pt modelId="{8B849CA5-27F6-4278-9888-27EFBEB24E25}" type="pres">
      <dgm:prSet presAssocID="{40BF78D1-E1E3-41E4-B1DC-ECA34D29CF58}" presName="sibTrans" presStyleCnt="0"/>
      <dgm:spPr/>
    </dgm:pt>
    <dgm:pt modelId="{B7885ED3-40E4-4A64-AC2E-DF683E264C22}" type="pres">
      <dgm:prSet presAssocID="{F4F57F56-BC06-40F2-9B01-41C8C79D8D34}" presName="node" presStyleLbl="node1" presStyleIdx="4" presStyleCnt="13">
        <dgm:presLayoutVars>
          <dgm:bulletEnabled val="1"/>
        </dgm:presLayoutVars>
      </dgm:prSet>
      <dgm:spPr/>
    </dgm:pt>
    <dgm:pt modelId="{D8478A9F-7B48-4361-971F-9A07116F4D61}" type="pres">
      <dgm:prSet presAssocID="{7BBBD0EE-40AF-4B75-86D0-B4B9544389E6}" presName="sibTrans" presStyleCnt="0"/>
      <dgm:spPr/>
    </dgm:pt>
    <dgm:pt modelId="{D0F39877-547E-4BB5-8689-46373B62F37F}" type="pres">
      <dgm:prSet presAssocID="{586F5EE9-B2F9-4851-B9F3-C12500415607}" presName="node" presStyleLbl="node1" presStyleIdx="5" presStyleCnt="13">
        <dgm:presLayoutVars>
          <dgm:bulletEnabled val="1"/>
        </dgm:presLayoutVars>
      </dgm:prSet>
      <dgm:spPr/>
    </dgm:pt>
    <dgm:pt modelId="{B015B3D9-0B07-48AA-A7E8-7E2829B958E7}" type="pres">
      <dgm:prSet presAssocID="{C2BBF75F-9D21-423C-81FF-D1F852B3CCFA}" presName="sibTrans" presStyleCnt="0"/>
      <dgm:spPr/>
    </dgm:pt>
    <dgm:pt modelId="{C59BD7E5-5ABA-442B-A14E-20A538CC02BF}" type="pres">
      <dgm:prSet presAssocID="{E40E22E7-3FF8-4F65-BDE1-478F7677227D}" presName="node" presStyleLbl="node1" presStyleIdx="6" presStyleCnt="13">
        <dgm:presLayoutVars>
          <dgm:bulletEnabled val="1"/>
        </dgm:presLayoutVars>
      </dgm:prSet>
      <dgm:spPr/>
    </dgm:pt>
    <dgm:pt modelId="{AAC139C8-FD7A-485E-B7EB-70FCA08AC43B}" type="pres">
      <dgm:prSet presAssocID="{9E25C946-250D-426B-8D3C-85B422FA31AC}" presName="sibTrans" presStyleCnt="0"/>
      <dgm:spPr/>
    </dgm:pt>
    <dgm:pt modelId="{F0D9DFA5-DF37-4966-8DE8-812F79E219EB}" type="pres">
      <dgm:prSet presAssocID="{82BAB792-AA86-4BDC-BAE4-D8993DB96722}" presName="node" presStyleLbl="node1" presStyleIdx="7" presStyleCnt="13">
        <dgm:presLayoutVars>
          <dgm:bulletEnabled val="1"/>
        </dgm:presLayoutVars>
      </dgm:prSet>
      <dgm:spPr/>
    </dgm:pt>
    <dgm:pt modelId="{1EE4CB93-E0BC-41E2-964B-D3705977A15A}" type="pres">
      <dgm:prSet presAssocID="{D11DE8ED-78AB-4C7A-B282-1504FE78FA68}" presName="sibTrans" presStyleCnt="0"/>
      <dgm:spPr/>
    </dgm:pt>
    <dgm:pt modelId="{63D275EE-5A85-437B-B597-A77584C59168}" type="pres">
      <dgm:prSet presAssocID="{36433A34-2420-4F5E-9092-234415E1AE15}" presName="node" presStyleLbl="node1" presStyleIdx="8" presStyleCnt="13">
        <dgm:presLayoutVars>
          <dgm:bulletEnabled val="1"/>
        </dgm:presLayoutVars>
      </dgm:prSet>
      <dgm:spPr/>
    </dgm:pt>
    <dgm:pt modelId="{61EAD587-01F4-45A8-AF01-25DD09130DC8}" type="pres">
      <dgm:prSet presAssocID="{3926A08F-C493-4B52-8C75-CACEED84E1C2}" presName="sibTrans" presStyleCnt="0"/>
      <dgm:spPr/>
    </dgm:pt>
    <dgm:pt modelId="{8443119D-75B5-4965-8964-67A0B7846482}" type="pres">
      <dgm:prSet presAssocID="{1C604EEB-0168-4B91-9D3C-214DD30B2C48}" presName="node" presStyleLbl="node1" presStyleIdx="9" presStyleCnt="13">
        <dgm:presLayoutVars>
          <dgm:bulletEnabled val="1"/>
        </dgm:presLayoutVars>
      </dgm:prSet>
      <dgm:spPr/>
    </dgm:pt>
    <dgm:pt modelId="{6376D9C5-A713-4F8D-9503-6AB48DC8BFF9}" type="pres">
      <dgm:prSet presAssocID="{6F8993BB-55C9-4050-A344-0B454E956A39}" presName="sibTrans" presStyleCnt="0"/>
      <dgm:spPr/>
    </dgm:pt>
    <dgm:pt modelId="{5E84891F-5E2B-478F-ACAC-8400E00FE0AF}" type="pres">
      <dgm:prSet presAssocID="{D6110B22-4FE5-44F4-ABB3-CEF746F76963}" presName="node" presStyleLbl="node1" presStyleIdx="10" presStyleCnt="13">
        <dgm:presLayoutVars>
          <dgm:bulletEnabled val="1"/>
        </dgm:presLayoutVars>
      </dgm:prSet>
      <dgm:spPr/>
    </dgm:pt>
    <dgm:pt modelId="{B3A43CF9-0729-4550-AB0D-C6D56C05AABA}" type="pres">
      <dgm:prSet presAssocID="{F80E9BF0-8454-4C6C-B718-048700CB78E5}" presName="sibTrans" presStyleCnt="0"/>
      <dgm:spPr/>
    </dgm:pt>
    <dgm:pt modelId="{6321AB04-4945-479B-90F1-82D79D1BB985}" type="pres">
      <dgm:prSet presAssocID="{A45C65D8-45EE-4AB3-9F92-85317B1522FF}" presName="node" presStyleLbl="node1" presStyleIdx="11" presStyleCnt="13">
        <dgm:presLayoutVars>
          <dgm:bulletEnabled val="1"/>
        </dgm:presLayoutVars>
      </dgm:prSet>
      <dgm:spPr/>
    </dgm:pt>
    <dgm:pt modelId="{528A3C09-76AA-4C8B-A560-0E9E14064687}" type="pres">
      <dgm:prSet presAssocID="{2F33FFAA-0922-44ED-A0B8-B1DA3C8C99C0}" presName="sibTrans" presStyleCnt="0"/>
      <dgm:spPr/>
    </dgm:pt>
    <dgm:pt modelId="{F61E01C8-F8F6-4EED-9C5E-F33C0C0D0C5F}" type="pres">
      <dgm:prSet presAssocID="{5AE6F33F-4E9F-4AD4-A2A1-F4BE0B69207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959BAC0D-7128-456F-8B2C-53E73946817F}" type="presOf" srcId="{6C48D241-2439-42ED-A2F6-967D8595B449}" destId="{D111333F-1E09-4DFD-ACBB-C6A4288FA522}" srcOrd="0" destOrd="0" presId="urn:microsoft.com/office/officeart/2005/8/layout/default"/>
    <dgm:cxn modelId="{42E8A90E-D34F-42D6-94A9-36E0A12315BC}" type="presOf" srcId="{1C604EEB-0168-4B91-9D3C-214DD30B2C48}" destId="{8443119D-75B5-4965-8964-67A0B7846482}" srcOrd="0" destOrd="0" presId="urn:microsoft.com/office/officeart/2005/8/layout/default"/>
    <dgm:cxn modelId="{4AAAA91C-5CA1-4382-8AE2-CBB03E05FE7B}" srcId="{F2977358-D5D0-4972-AFE8-B20A0C9B0AC0}" destId="{6C48D241-2439-42ED-A2F6-967D8595B449}" srcOrd="3" destOrd="0" parTransId="{9D71F6F9-A855-450A-8F6A-2050578CCA53}" sibTransId="{40BF78D1-E1E3-41E4-B1DC-ECA34D29CF58}"/>
    <dgm:cxn modelId="{59B3D622-0EFF-4C3A-93A9-1A3D70F46528}" srcId="{F2977358-D5D0-4972-AFE8-B20A0C9B0AC0}" destId="{586F5EE9-B2F9-4851-B9F3-C12500415607}" srcOrd="5" destOrd="0" parTransId="{D0837183-D745-4113-BCDB-40CAD638B5A2}" sibTransId="{C2BBF75F-9D21-423C-81FF-D1F852B3CCFA}"/>
    <dgm:cxn modelId="{00873525-2DAD-4E6C-9490-27468CC83928}" type="presOf" srcId="{82BAB792-AA86-4BDC-BAE4-D8993DB96722}" destId="{F0D9DFA5-DF37-4966-8DE8-812F79E219EB}" srcOrd="0" destOrd="0" presId="urn:microsoft.com/office/officeart/2005/8/layout/default"/>
    <dgm:cxn modelId="{45FD0726-6EBB-4F99-8DBF-9E41B33F4037}" srcId="{F2977358-D5D0-4972-AFE8-B20A0C9B0AC0}" destId="{B7DAB287-0057-4915-9F5D-D0684D0BC6B7}" srcOrd="2" destOrd="0" parTransId="{63D4D3DB-4BAA-47B6-8CB2-794778A4A079}" sibTransId="{2F3D4B55-FED7-4FC6-94E6-FBB43FB48D93}"/>
    <dgm:cxn modelId="{7331F634-591D-4E04-BCFA-9174D1E66537}" type="presOf" srcId="{36433A34-2420-4F5E-9092-234415E1AE15}" destId="{63D275EE-5A85-437B-B597-A77584C59168}" srcOrd="0" destOrd="0" presId="urn:microsoft.com/office/officeart/2005/8/layout/default"/>
    <dgm:cxn modelId="{5591243F-EAD1-4E34-B1D8-7B416E745621}" type="presOf" srcId="{E40E22E7-3FF8-4F65-BDE1-478F7677227D}" destId="{C59BD7E5-5ABA-442B-A14E-20A538CC02BF}" srcOrd="0" destOrd="0" presId="urn:microsoft.com/office/officeart/2005/8/layout/default"/>
    <dgm:cxn modelId="{9AF3285B-B61D-4D4F-A61C-11908E1F2CA3}" srcId="{F2977358-D5D0-4972-AFE8-B20A0C9B0AC0}" destId="{A0E52880-AA74-4FF4-9234-DC815B5E5EFA}" srcOrd="1" destOrd="0" parTransId="{E5426198-A731-4D03-84CE-CB3644D12D4B}" sibTransId="{46BF384B-57F4-4F25-AFA0-2B275A3D47C8}"/>
    <dgm:cxn modelId="{53F3785C-07DA-4005-919C-9DEBDD65A0E4}" srcId="{F2977358-D5D0-4972-AFE8-B20A0C9B0AC0}" destId="{36433A34-2420-4F5E-9092-234415E1AE15}" srcOrd="8" destOrd="0" parTransId="{8DCA70E2-19DA-4454-9358-6FA164CC9A4E}" sibTransId="{3926A08F-C493-4B52-8C75-CACEED84E1C2}"/>
    <dgm:cxn modelId="{5439CB5F-502B-4411-8AF0-02925491FA82}" srcId="{F2977358-D5D0-4972-AFE8-B20A0C9B0AC0}" destId="{45A1259D-8EBA-4766-A83F-1BBD62255372}" srcOrd="0" destOrd="0" parTransId="{AABFA7BB-47BC-4EDE-975D-ED43D0C951B4}" sibTransId="{1FCF67AB-CBB7-4A2F-9CA2-13C0E2B31DCB}"/>
    <dgm:cxn modelId="{4DD26166-C4BD-4E3D-9D45-9CD71719FCA4}" type="presOf" srcId="{D6110B22-4FE5-44F4-ABB3-CEF746F76963}" destId="{5E84891F-5E2B-478F-ACAC-8400E00FE0AF}" srcOrd="0" destOrd="0" presId="urn:microsoft.com/office/officeart/2005/8/layout/default"/>
    <dgm:cxn modelId="{E7479B4C-0522-4CE5-9F23-DA1E66775C51}" srcId="{F2977358-D5D0-4972-AFE8-B20A0C9B0AC0}" destId="{F4F57F56-BC06-40F2-9B01-41C8C79D8D34}" srcOrd="4" destOrd="0" parTransId="{606F985D-B6A0-4602-933E-37AA6444F18F}" sibTransId="{7BBBD0EE-40AF-4B75-86D0-B4B9544389E6}"/>
    <dgm:cxn modelId="{39B0F24C-FC46-4C3B-BC53-CA717D93C615}" srcId="{F2977358-D5D0-4972-AFE8-B20A0C9B0AC0}" destId="{A45C65D8-45EE-4AB3-9F92-85317B1522FF}" srcOrd="11" destOrd="0" parTransId="{049B2A87-DB12-488F-9294-6AE0A5962A81}" sibTransId="{2F33FFAA-0922-44ED-A0B8-B1DA3C8C99C0}"/>
    <dgm:cxn modelId="{14F09172-87D9-48ED-A761-2E3A673A70D6}" type="presOf" srcId="{F2977358-D5D0-4972-AFE8-B20A0C9B0AC0}" destId="{04FE584E-E192-45FA-B948-227A1BB8EF95}" srcOrd="0" destOrd="0" presId="urn:microsoft.com/office/officeart/2005/8/layout/default"/>
    <dgm:cxn modelId="{0FC48476-9204-45DC-BF0F-CD179540983A}" srcId="{F2977358-D5D0-4972-AFE8-B20A0C9B0AC0}" destId="{E40E22E7-3FF8-4F65-BDE1-478F7677227D}" srcOrd="6" destOrd="0" parTransId="{1BEF05AF-1FE7-42F2-B6B6-94F00BD342E4}" sibTransId="{9E25C946-250D-426B-8D3C-85B422FA31AC}"/>
    <dgm:cxn modelId="{ADB4137A-E37F-4D0C-B482-BC07E6E43897}" srcId="{F2977358-D5D0-4972-AFE8-B20A0C9B0AC0}" destId="{D6110B22-4FE5-44F4-ABB3-CEF746F76963}" srcOrd="10" destOrd="0" parTransId="{50F73063-34BA-49DC-BB2B-24058E765C7D}" sibTransId="{F80E9BF0-8454-4C6C-B718-048700CB78E5}"/>
    <dgm:cxn modelId="{CE528196-9DD5-48C1-A81F-1E4715A1D40B}" type="presOf" srcId="{45A1259D-8EBA-4766-A83F-1BBD62255372}" destId="{17349093-332E-4530-99DD-BCC36E6A720E}" srcOrd="0" destOrd="0" presId="urn:microsoft.com/office/officeart/2005/8/layout/default"/>
    <dgm:cxn modelId="{0D9BA99F-298F-45E8-A1FF-69A1F6C8C753}" type="presOf" srcId="{B7DAB287-0057-4915-9F5D-D0684D0BC6B7}" destId="{F222EAF9-1285-41FE-938E-8D80AD055B84}" srcOrd="0" destOrd="0" presId="urn:microsoft.com/office/officeart/2005/8/layout/default"/>
    <dgm:cxn modelId="{5E124CB9-F35B-4BF4-A3CD-E613D7D7CA4E}" type="presOf" srcId="{F4F57F56-BC06-40F2-9B01-41C8C79D8D34}" destId="{B7885ED3-40E4-4A64-AC2E-DF683E264C22}" srcOrd="0" destOrd="0" presId="urn:microsoft.com/office/officeart/2005/8/layout/default"/>
    <dgm:cxn modelId="{6A8FC7BC-5CC8-449E-88F6-1FD5E830F4D6}" srcId="{F2977358-D5D0-4972-AFE8-B20A0C9B0AC0}" destId="{1C604EEB-0168-4B91-9D3C-214DD30B2C48}" srcOrd="9" destOrd="0" parTransId="{C721AB58-C8F3-480C-8141-8D62F7280701}" sibTransId="{6F8993BB-55C9-4050-A344-0B454E956A39}"/>
    <dgm:cxn modelId="{C5CF22C3-707A-4203-A4E4-64BEC7F0E8F0}" type="presOf" srcId="{A0E52880-AA74-4FF4-9234-DC815B5E5EFA}" destId="{0B99243C-37E2-4CBA-A9C7-06CB5B7FBC91}" srcOrd="0" destOrd="0" presId="urn:microsoft.com/office/officeart/2005/8/layout/default"/>
    <dgm:cxn modelId="{B1DC81C7-3FD1-407E-A40E-B35FA420FE04}" srcId="{F2977358-D5D0-4972-AFE8-B20A0C9B0AC0}" destId="{82BAB792-AA86-4BDC-BAE4-D8993DB96722}" srcOrd="7" destOrd="0" parTransId="{9C7F7808-EF6F-43BB-9A82-811CB13CD605}" sibTransId="{D11DE8ED-78AB-4C7A-B282-1504FE78FA68}"/>
    <dgm:cxn modelId="{BB96D4CE-E8F9-451A-9CBA-987C5146E4A7}" type="presOf" srcId="{5AE6F33F-4E9F-4AD4-A2A1-F4BE0B692078}" destId="{F61E01C8-F8F6-4EED-9C5E-F33C0C0D0C5F}" srcOrd="0" destOrd="0" presId="urn:microsoft.com/office/officeart/2005/8/layout/default"/>
    <dgm:cxn modelId="{6A5EA9E4-05E3-4E06-89C5-CC52C852D05F}" type="presOf" srcId="{A45C65D8-45EE-4AB3-9F92-85317B1522FF}" destId="{6321AB04-4945-479B-90F1-82D79D1BB985}" srcOrd="0" destOrd="0" presId="urn:microsoft.com/office/officeart/2005/8/layout/default"/>
    <dgm:cxn modelId="{23DDCEF7-2256-49B6-BFCA-A6338EFA75CD}" type="presOf" srcId="{586F5EE9-B2F9-4851-B9F3-C12500415607}" destId="{D0F39877-547E-4BB5-8689-46373B62F37F}" srcOrd="0" destOrd="0" presId="urn:microsoft.com/office/officeart/2005/8/layout/default"/>
    <dgm:cxn modelId="{7F177CFB-2331-45DB-9871-1CD92E6906CB}" srcId="{F2977358-D5D0-4972-AFE8-B20A0C9B0AC0}" destId="{5AE6F33F-4E9F-4AD4-A2A1-F4BE0B692078}" srcOrd="12" destOrd="0" parTransId="{183024D4-280A-4169-A6A5-BC97AB6FCE0F}" sibTransId="{30C66B04-B728-4E19-B775-52B4B8B5AD28}"/>
    <dgm:cxn modelId="{70F91480-AB46-49D8-9C7A-E3B52DFF7437}" type="presParOf" srcId="{04FE584E-E192-45FA-B948-227A1BB8EF95}" destId="{17349093-332E-4530-99DD-BCC36E6A720E}" srcOrd="0" destOrd="0" presId="urn:microsoft.com/office/officeart/2005/8/layout/default"/>
    <dgm:cxn modelId="{D79934A7-C28C-420B-B1FF-DB7E8163E3FF}" type="presParOf" srcId="{04FE584E-E192-45FA-B948-227A1BB8EF95}" destId="{799511BE-084F-4866-ABF7-D05B07C37968}" srcOrd="1" destOrd="0" presId="urn:microsoft.com/office/officeart/2005/8/layout/default"/>
    <dgm:cxn modelId="{19473ED0-DC45-40B0-90CE-BD1FE41AC0E9}" type="presParOf" srcId="{04FE584E-E192-45FA-B948-227A1BB8EF95}" destId="{0B99243C-37E2-4CBA-A9C7-06CB5B7FBC91}" srcOrd="2" destOrd="0" presId="urn:microsoft.com/office/officeart/2005/8/layout/default"/>
    <dgm:cxn modelId="{B846ABFF-9FC2-4D1E-9738-910C8AD40195}" type="presParOf" srcId="{04FE584E-E192-45FA-B948-227A1BB8EF95}" destId="{12671817-0114-4631-AE1D-0E4D1B77FF57}" srcOrd="3" destOrd="0" presId="urn:microsoft.com/office/officeart/2005/8/layout/default"/>
    <dgm:cxn modelId="{8698DE2C-BA18-41BA-A20E-A2AAB2CA43B6}" type="presParOf" srcId="{04FE584E-E192-45FA-B948-227A1BB8EF95}" destId="{F222EAF9-1285-41FE-938E-8D80AD055B84}" srcOrd="4" destOrd="0" presId="urn:microsoft.com/office/officeart/2005/8/layout/default"/>
    <dgm:cxn modelId="{1FBFDF90-6ED5-4964-9085-BF452BF6C8CB}" type="presParOf" srcId="{04FE584E-E192-45FA-B948-227A1BB8EF95}" destId="{E0E19096-E1E9-474E-AE5C-B868438428AF}" srcOrd="5" destOrd="0" presId="urn:microsoft.com/office/officeart/2005/8/layout/default"/>
    <dgm:cxn modelId="{69C54121-6666-4592-8E47-D08E1AE86830}" type="presParOf" srcId="{04FE584E-E192-45FA-B948-227A1BB8EF95}" destId="{D111333F-1E09-4DFD-ACBB-C6A4288FA522}" srcOrd="6" destOrd="0" presId="urn:microsoft.com/office/officeart/2005/8/layout/default"/>
    <dgm:cxn modelId="{5E521375-3D9A-4720-8074-0EBB62BC3E63}" type="presParOf" srcId="{04FE584E-E192-45FA-B948-227A1BB8EF95}" destId="{8B849CA5-27F6-4278-9888-27EFBEB24E25}" srcOrd="7" destOrd="0" presId="urn:microsoft.com/office/officeart/2005/8/layout/default"/>
    <dgm:cxn modelId="{BC1802E4-3A27-4E97-9604-315B438207F6}" type="presParOf" srcId="{04FE584E-E192-45FA-B948-227A1BB8EF95}" destId="{B7885ED3-40E4-4A64-AC2E-DF683E264C22}" srcOrd="8" destOrd="0" presId="urn:microsoft.com/office/officeart/2005/8/layout/default"/>
    <dgm:cxn modelId="{95F880D0-01E4-4C55-B20E-9E644732B1E1}" type="presParOf" srcId="{04FE584E-E192-45FA-B948-227A1BB8EF95}" destId="{D8478A9F-7B48-4361-971F-9A07116F4D61}" srcOrd="9" destOrd="0" presId="urn:microsoft.com/office/officeart/2005/8/layout/default"/>
    <dgm:cxn modelId="{786034F5-4A2B-4DA9-9A67-3456A5137797}" type="presParOf" srcId="{04FE584E-E192-45FA-B948-227A1BB8EF95}" destId="{D0F39877-547E-4BB5-8689-46373B62F37F}" srcOrd="10" destOrd="0" presId="urn:microsoft.com/office/officeart/2005/8/layout/default"/>
    <dgm:cxn modelId="{A7985125-42B8-4E09-A123-D0CFFE95F1E9}" type="presParOf" srcId="{04FE584E-E192-45FA-B948-227A1BB8EF95}" destId="{B015B3D9-0B07-48AA-A7E8-7E2829B958E7}" srcOrd="11" destOrd="0" presId="urn:microsoft.com/office/officeart/2005/8/layout/default"/>
    <dgm:cxn modelId="{0F9A3301-734A-44AC-88E8-D6A6984B82C0}" type="presParOf" srcId="{04FE584E-E192-45FA-B948-227A1BB8EF95}" destId="{C59BD7E5-5ABA-442B-A14E-20A538CC02BF}" srcOrd="12" destOrd="0" presId="urn:microsoft.com/office/officeart/2005/8/layout/default"/>
    <dgm:cxn modelId="{6C4329A2-5CD5-4682-AF18-91C5EBCD6ADE}" type="presParOf" srcId="{04FE584E-E192-45FA-B948-227A1BB8EF95}" destId="{AAC139C8-FD7A-485E-B7EB-70FCA08AC43B}" srcOrd="13" destOrd="0" presId="urn:microsoft.com/office/officeart/2005/8/layout/default"/>
    <dgm:cxn modelId="{49B6B71C-3B36-457D-9D85-5402C434516B}" type="presParOf" srcId="{04FE584E-E192-45FA-B948-227A1BB8EF95}" destId="{F0D9DFA5-DF37-4966-8DE8-812F79E219EB}" srcOrd="14" destOrd="0" presId="urn:microsoft.com/office/officeart/2005/8/layout/default"/>
    <dgm:cxn modelId="{0D915F73-76E9-4C8C-AAB5-25EA44931C18}" type="presParOf" srcId="{04FE584E-E192-45FA-B948-227A1BB8EF95}" destId="{1EE4CB93-E0BC-41E2-964B-D3705977A15A}" srcOrd="15" destOrd="0" presId="urn:microsoft.com/office/officeart/2005/8/layout/default"/>
    <dgm:cxn modelId="{95D5EB6B-CC4A-49E3-8CE1-CED397374622}" type="presParOf" srcId="{04FE584E-E192-45FA-B948-227A1BB8EF95}" destId="{63D275EE-5A85-437B-B597-A77584C59168}" srcOrd="16" destOrd="0" presId="urn:microsoft.com/office/officeart/2005/8/layout/default"/>
    <dgm:cxn modelId="{BD6C5DCA-7F20-4F61-97ED-A04184884A07}" type="presParOf" srcId="{04FE584E-E192-45FA-B948-227A1BB8EF95}" destId="{61EAD587-01F4-45A8-AF01-25DD09130DC8}" srcOrd="17" destOrd="0" presId="urn:microsoft.com/office/officeart/2005/8/layout/default"/>
    <dgm:cxn modelId="{144CC401-22DD-497A-81DC-09A366598952}" type="presParOf" srcId="{04FE584E-E192-45FA-B948-227A1BB8EF95}" destId="{8443119D-75B5-4965-8964-67A0B7846482}" srcOrd="18" destOrd="0" presId="urn:microsoft.com/office/officeart/2005/8/layout/default"/>
    <dgm:cxn modelId="{E50E5B9D-F61A-4968-AC08-33A161905E0D}" type="presParOf" srcId="{04FE584E-E192-45FA-B948-227A1BB8EF95}" destId="{6376D9C5-A713-4F8D-9503-6AB48DC8BFF9}" srcOrd="19" destOrd="0" presId="urn:microsoft.com/office/officeart/2005/8/layout/default"/>
    <dgm:cxn modelId="{974BD47E-AAF4-417C-B8EB-14465AB74282}" type="presParOf" srcId="{04FE584E-E192-45FA-B948-227A1BB8EF95}" destId="{5E84891F-5E2B-478F-ACAC-8400E00FE0AF}" srcOrd="20" destOrd="0" presId="urn:microsoft.com/office/officeart/2005/8/layout/default"/>
    <dgm:cxn modelId="{48E4657D-A816-44A0-8BE5-3D6F3370934E}" type="presParOf" srcId="{04FE584E-E192-45FA-B948-227A1BB8EF95}" destId="{B3A43CF9-0729-4550-AB0D-C6D56C05AABA}" srcOrd="21" destOrd="0" presId="urn:microsoft.com/office/officeart/2005/8/layout/default"/>
    <dgm:cxn modelId="{9ABF1277-28D9-4996-B737-DAD809B88BDC}" type="presParOf" srcId="{04FE584E-E192-45FA-B948-227A1BB8EF95}" destId="{6321AB04-4945-479B-90F1-82D79D1BB985}" srcOrd="22" destOrd="0" presId="urn:microsoft.com/office/officeart/2005/8/layout/default"/>
    <dgm:cxn modelId="{69A993D5-4D52-4EF4-94F7-89E27F9B5FA0}" type="presParOf" srcId="{04FE584E-E192-45FA-B948-227A1BB8EF95}" destId="{528A3C09-76AA-4C8B-A560-0E9E14064687}" srcOrd="23" destOrd="0" presId="urn:microsoft.com/office/officeart/2005/8/layout/default"/>
    <dgm:cxn modelId="{198C947C-7C2F-4C78-8F15-F2F3915D6C45}" type="presParOf" srcId="{04FE584E-E192-45FA-B948-227A1BB8EF95}" destId="{F61E01C8-F8F6-4EED-9C5E-F33C0C0D0C5F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CBD4FA-5628-48CF-BB88-BCEEF32C53F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AT"/>
        </a:p>
      </dgm:t>
    </dgm:pt>
    <dgm:pt modelId="{9BD643AD-3374-40DF-9839-7049187817BD}">
      <dgm:prSet custT="1"/>
      <dgm:spPr/>
      <dgm:t>
        <a:bodyPr/>
        <a:lstStyle/>
        <a:p>
          <a:r>
            <a:rPr lang="en-US" sz="1600" b="1" dirty="0">
              <a:latin typeface="Raleway" pitchFamily="2" charset="0"/>
            </a:rPr>
            <a:t>Assessment of Inherent Risk </a:t>
          </a:r>
          <a:endParaRPr lang="en-AT" sz="1600" b="1" dirty="0">
            <a:latin typeface="Raleway" pitchFamily="2" charset="0"/>
          </a:endParaRPr>
        </a:p>
      </dgm:t>
    </dgm:pt>
    <dgm:pt modelId="{F7B2CDFC-ABED-4C83-9234-ABF5F6FCCC26}" type="parTrans" cxnId="{E9572981-73A8-4198-B364-DA31E6600A6E}">
      <dgm:prSet/>
      <dgm:spPr/>
      <dgm:t>
        <a:bodyPr/>
        <a:lstStyle/>
        <a:p>
          <a:endParaRPr lang="en-AT"/>
        </a:p>
      </dgm:t>
    </dgm:pt>
    <dgm:pt modelId="{175EDB82-1684-4981-9898-91D83993D1F5}" type="sibTrans" cxnId="{E9572981-73A8-4198-B364-DA31E6600A6E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680C33E3-3486-48D3-874C-690795F20E8D}">
      <dgm:prSet custT="1"/>
      <dgm:spPr/>
      <dgm:t>
        <a:bodyPr/>
        <a:lstStyle/>
        <a:p>
          <a:r>
            <a:rPr lang="en-US" sz="1600" dirty="0">
              <a:latin typeface="Raleway" pitchFamily="2" charset="0"/>
            </a:rPr>
            <a:t>Control Assessment </a:t>
          </a:r>
          <a:endParaRPr lang="en-AT" sz="1600" dirty="0">
            <a:latin typeface="Raleway" pitchFamily="2" charset="0"/>
          </a:endParaRPr>
        </a:p>
      </dgm:t>
    </dgm:pt>
    <dgm:pt modelId="{A017227E-C814-4C1B-9106-E1C9C5509598}" type="parTrans" cxnId="{15F2B7BE-A50B-41FF-9AFB-2708104C9CFF}">
      <dgm:prSet/>
      <dgm:spPr/>
      <dgm:t>
        <a:bodyPr/>
        <a:lstStyle/>
        <a:p>
          <a:endParaRPr lang="en-AT"/>
        </a:p>
      </dgm:t>
    </dgm:pt>
    <dgm:pt modelId="{69E58B22-87E7-4E6D-87D5-075FF4678F7B}" type="sibTrans" cxnId="{15F2B7BE-A50B-41FF-9AFB-2708104C9CFF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51630780-F7AA-49F4-AD76-05801C901F9B}">
      <dgm:prSet/>
      <dgm:spPr/>
      <dgm:t>
        <a:bodyPr/>
        <a:lstStyle/>
        <a:p>
          <a:r>
            <a:rPr lang="en-US">
              <a:latin typeface="Raleway" pitchFamily="2" charset="0"/>
            </a:rPr>
            <a:t>Residual Risk </a:t>
          </a:r>
          <a:endParaRPr lang="en-AT">
            <a:latin typeface="Raleway" pitchFamily="2" charset="0"/>
          </a:endParaRPr>
        </a:p>
      </dgm:t>
    </dgm:pt>
    <dgm:pt modelId="{7E2C389E-DC89-4575-A991-3DE3C7C7B94B}" type="parTrans" cxnId="{C7B51810-F4C9-43D1-B172-FC1A315F26BD}">
      <dgm:prSet/>
      <dgm:spPr/>
      <dgm:t>
        <a:bodyPr/>
        <a:lstStyle/>
        <a:p>
          <a:endParaRPr lang="en-AT"/>
        </a:p>
      </dgm:t>
    </dgm:pt>
    <dgm:pt modelId="{5B92D0C4-4DE0-4F85-9440-083BE92CE6C4}" type="sibTrans" cxnId="{C7B51810-F4C9-43D1-B172-FC1A315F26BD}">
      <dgm:prSet/>
      <dgm:spPr/>
      <dgm:t>
        <a:bodyPr/>
        <a:lstStyle/>
        <a:p>
          <a:endParaRPr lang="en-AT"/>
        </a:p>
      </dgm:t>
    </dgm:pt>
    <dgm:pt modelId="{0895BA72-D63B-48DF-A678-350B4A9B1B38}" type="pres">
      <dgm:prSet presAssocID="{75CBD4FA-5628-48CF-BB88-BCEEF32C53F4}" presName="Name0" presStyleCnt="0">
        <dgm:presLayoutVars>
          <dgm:dir/>
          <dgm:resizeHandles val="exact"/>
        </dgm:presLayoutVars>
      </dgm:prSet>
      <dgm:spPr/>
    </dgm:pt>
    <dgm:pt modelId="{4FF9417F-B229-4C1C-87DC-C0BA882B726B}" type="pres">
      <dgm:prSet presAssocID="{75CBD4FA-5628-48CF-BB88-BCEEF32C53F4}" presName="vNodes" presStyleCnt="0"/>
      <dgm:spPr/>
    </dgm:pt>
    <dgm:pt modelId="{857FB602-6806-40A6-9DA0-917632A67FD7}" type="pres">
      <dgm:prSet presAssocID="{9BD643AD-3374-40DF-9839-7049187817BD}" presName="node" presStyleLbl="node1" presStyleIdx="0" presStyleCnt="3">
        <dgm:presLayoutVars>
          <dgm:bulletEnabled val="1"/>
        </dgm:presLayoutVars>
      </dgm:prSet>
      <dgm:spPr/>
    </dgm:pt>
    <dgm:pt modelId="{1AA923DB-F51E-45A0-A350-E29DEC642734}" type="pres">
      <dgm:prSet presAssocID="{175EDB82-1684-4981-9898-91D83993D1F5}" presName="spacerT" presStyleCnt="0"/>
      <dgm:spPr/>
    </dgm:pt>
    <dgm:pt modelId="{50DB0B6C-6305-4296-AE59-0342EB7C3609}" type="pres">
      <dgm:prSet presAssocID="{175EDB82-1684-4981-9898-91D83993D1F5}" presName="sibTrans" presStyleLbl="sibTrans2D1" presStyleIdx="0" presStyleCnt="2"/>
      <dgm:spPr/>
    </dgm:pt>
    <dgm:pt modelId="{78674028-4B95-4B6B-93AC-29C073F85597}" type="pres">
      <dgm:prSet presAssocID="{175EDB82-1684-4981-9898-91D83993D1F5}" presName="spacerB" presStyleCnt="0"/>
      <dgm:spPr/>
    </dgm:pt>
    <dgm:pt modelId="{FF113135-3900-4F7C-B13E-68886351F36E}" type="pres">
      <dgm:prSet presAssocID="{680C33E3-3486-48D3-874C-690795F20E8D}" presName="node" presStyleLbl="node1" presStyleIdx="1" presStyleCnt="3">
        <dgm:presLayoutVars>
          <dgm:bulletEnabled val="1"/>
        </dgm:presLayoutVars>
      </dgm:prSet>
      <dgm:spPr/>
    </dgm:pt>
    <dgm:pt modelId="{0E287596-2F49-4CE5-BD04-93ADF07E3B92}" type="pres">
      <dgm:prSet presAssocID="{75CBD4FA-5628-48CF-BB88-BCEEF32C53F4}" presName="sibTransLast" presStyleLbl="sibTrans2D1" presStyleIdx="1" presStyleCnt="2"/>
      <dgm:spPr/>
    </dgm:pt>
    <dgm:pt modelId="{F0EA5045-20D9-43EC-83BC-21E3B265F227}" type="pres">
      <dgm:prSet presAssocID="{75CBD4FA-5628-48CF-BB88-BCEEF32C53F4}" presName="connectorText" presStyleLbl="sibTrans2D1" presStyleIdx="1" presStyleCnt="2"/>
      <dgm:spPr/>
    </dgm:pt>
    <dgm:pt modelId="{AFD76DB8-5B88-4BB0-BED9-6FA925D7F202}" type="pres">
      <dgm:prSet presAssocID="{75CBD4FA-5628-48CF-BB88-BCEEF32C53F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C7B51810-F4C9-43D1-B172-FC1A315F26BD}" srcId="{75CBD4FA-5628-48CF-BB88-BCEEF32C53F4}" destId="{51630780-F7AA-49F4-AD76-05801C901F9B}" srcOrd="2" destOrd="0" parTransId="{7E2C389E-DC89-4575-A991-3DE3C7C7B94B}" sibTransId="{5B92D0C4-4DE0-4F85-9440-083BE92CE6C4}"/>
    <dgm:cxn modelId="{78078F24-CFCE-49A5-A4D9-FD9DAA27F411}" type="presOf" srcId="{175EDB82-1684-4981-9898-91D83993D1F5}" destId="{50DB0B6C-6305-4296-AE59-0342EB7C3609}" srcOrd="0" destOrd="0" presId="urn:microsoft.com/office/officeart/2005/8/layout/equation2"/>
    <dgm:cxn modelId="{D9EC6E51-1D6E-4E59-8465-BEB5455AF5FF}" type="presOf" srcId="{680C33E3-3486-48D3-874C-690795F20E8D}" destId="{FF113135-3900-4F7C-B13E-68886351F36E}" srcOrd="0" destOrd="0" presId="urn:microsoft.com/office/officeart/2005/8/layout/equation2"/>
    <dgm:cxn modelId="{6FC1B776-1D75-4995-AEB8-1E2ABE5BDE9F}" type="presOf" srcId="{69E58B22-87E7-4E6D-87D5-075FF4678F7B}" destId="{F0EA5045-20D9-43EC-83BC-21E3B265F227}" srcOrd="1" destOrd="0" presId="urn:microsoft.com/office/officeart/2005/8/layout/equation2"/>
    <dgm:cxn modelId="{A29FF558-50A3-49C5-873E-95EB765389A5}" type="presOf" srcId="{9BD643AD-3374-40DF-9839-7049187817BD}" destId="{857FB602-6806-40A6-9DA0-917632A67FD7}" srcOrd="0" destOrd="0" presId="urn:microsoft.com/office/officeart/2005/8/layout/equation2"/>
    <dgm:cxn modelId="{E9572981-73A8-4198-B364-DA31E6600A6E}" srcId="{75CBD4FA-5628-48CF-BB88-BCEEF32C53F4}" destId="{9BD643AD-3374-40DF-9839-7049187817BD}" srcOrd="0" destOrd="0" parTransId="{F7B2CDFC-ABED-4C83-9234-ABF5F6FCCC26}" sibTransId="{175EDB82-1684-4981-9898-91D83993D1F5}"/>
    <dgm:cxn modelId="{EF751B8F-237A-4259-9A23-2F063A3D57F9}" type="presOf" srcId="{51630780-F7AA-49F4-AD76-05801C901F9B}" destId="{AFD76DB8-5B88-4BB0-BED9-6FA925D7F202}" srcOrd="0" destOrd="0" presId="urn:microsoft.com/office/officeart/2005/8/layout/equation2"/>
    <dgm:cxn modelId="{3AF14291-F80F-4AC1-A76A-CD81F8122E17}" type="presOf" srcId="{75CBD4FA-5628-48CF-BB88-BCEEF32C53F4}" destId="{0895BA72-D63B-48DF-A678-350B4A9B1B38}" srcOrd="0" destOrd="0" presId="urn:microsoft.com/office/officeart/2005/8/layout/equation2"/>
    <dgm:cxn modelId="{15F2B7BE-A50B-41FF-9AFB-2708104C9CFF}" srcId="{75CBD4FA-5628-48CF-BB88-BCEEF32C53F4}" destId="{680C33E3-3486-48D3-874C-690795F20E8D}" srcOrd="1" destOrd="0" parTransId="{A017227E-C814-4C1B-9106-E1C9C5509598}" sibTransId="{69E58B22-87E7-4E6D-87D5-075FF4678F7B}"/>
    <dgm:cxn modelId="{2B1E71DB-8548-4A9F-8A04-65B8EB6BF089}" type="presOf" srcId="{69E58B22-87E7-4E6D-87D5-075FF4678F7B}" destId="{0E287596-2F49-4CE5-BD04-93ADF07E3B92}" srcOrd="0" destOrd="0" presId="urn:microsoft.com/office/officeart/2005/8/layout/equation2"/>
    <dgm:cxn modelId="{59F95393-4988-4313-A38E-943DB6988701}" type="presParOf" srcId="{0895BA72-D63B-48DF-A678-350B4A9B1B38}" destId="{4FF9417F-B229-4C1C-87DC-C0BA882B726B}" srcOrd="0" destOrd="0" presId="urn:microsoft.com/office/officeart/2005/8/layout/equation2"/>
    <dgm:cxn modelId="{80B05443-C533-4CEF-83DE-6E4E8C94A2C3}" type="presParOf" srcId="{4FF9417F-B229-4C1C-87DC-C0BA882B726B}" destId="{857FB602-6806-40A6-9DA0-917632A67FD7}" srcOrd="0" destOrd="0" presId="urn:microsoft.com/office/officeart/2005/8/layout/equation2"/>
    <dgm:cxn modelId="{5DD621BD-ABA8-4221-A6C8-1DDBB0322A00}" type="presParOf" srcId="{4FF9417F-B229-4C1C-87DC-C0BA882B726B}" destId="{1AA923DB-F51E-45A0-A350-E29DEC642734}" srcOrd="1" destOrd="0" presId="urn:microsoft.com/office/officeart/2005/8/layout/equation2"/>
    <dgm:cxn modelId="{D88FEB4F-5420-4BC2-8659-51EAFA9E568D}" type="presParOf" srcId="{4FF9417F-B229-4C1C-87DC-C0BA882B726B}" destId="{50DB0B6C-6305-4296-AE59-0342EB7C3609}" srcOrd="2" destOrd="0" presId="urn:microsoft.com/office/officeart/2005/8/layout/equation2"/>
    <dgm:cxn modelId="{C85EE6AE-232E-4A0A-9A93-8D77B87AC2FB}" type="presParOf" srcId="{4FF9417F-B229-4C1C-87DC-C0BA882B726B}" destId="{78674028-4B95-4B6B-93AC-29C073F85597}" srcOrd="3" destOrd="0" presId="urn:microsoft.com/office/officeart/2005/8/layout/equation2"/>
    <dgm:cxn modelId="{9400C6F5-D382-4892-966A-DB098CF3DD21}" type="presParOf" srcId="{4FF9417F-B229-4C1C-87DC-C0BA882B726B}" destId="{FF113135-3900-4F7C-B13E-68886351F36E}" srcOrd="4" destOrd="0" presId="urn:microsoft.com/office/officeart/2005/8/layout/equation2"/>
    <dgm:cxn modelId="{5B58E753-47E8-4F57-817B-CE34C33E82AA}" type="presParOf" srcId="{0895BA72-D63B-48DF-A678-350B4A9B1B38}" destId="{0E287596-2F49-4CE5-BD04-93ADF07E3B92}" srcOrd="1" destOrd="0" presId="urn:microsoft.com/office/officeart/2005/8/layout/equation2"/>
    <dgm:cxn modelId="{AE62C84D-6462-45E0-8D1A-81A01AE68EB4}" type="presParOf" srcId="{0E287596-2F49-4CE5-BD04-93ADF07E3B92}" destId="{F0EA5045-20D9-43EC-83BC-21E3B265F227}" srcOrd="0" destOrd="0" presId="urn:microsoft.com/office/officeart/2005/8/layout/equation2"/>
    <dgm:cxn modelId="{3D0F495F-EBAE-4C1E-8D9C-5897D8A93F7F}" type="presParOf" srcId="{0895BA72-D63B-48DF-A678-350B4A9B1B38}" destId="{AFD76DB8-5B88-4BB0-BED9-6FA925D7F20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A69200-2C42-45C9-B663-0D81E20077A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T"/>
        </a:p>
      </dgm:t>
    </dgm:pt>
    <dgm:pt modelId="{5B628A80-5B46-493F-B141-23D736EFE637}">
      <dgm:prSet/>
      <dgm:spPr/>
      <dgm:t>
        <a:bodyPr/>
        <a:lstStyle/>
        <a:p>
          <a:r>
            <a:rPr lang="en-US" b="1" dirty="0">
              <a:latin typeface="Raleway" pitchFamily="2" charset="0"/>
            </a:rPr>
            <a:t>Risk Assessment </a:t>
          </a:r>
          <a:endParaRPr lang="en-AT" dirty="0">
            <a:latin typeface="Raleway" pitchFamily="2" charset="0"/>
          </a:endParaRPr>
        </a:p>
      </dgm:t>
    </dgm:pt>
    <dgm:pt modelId="{FAC55FE4-596B-4D32-A712-AB3B581B30CB}" type="parTrans" cxnId="{C0CCD701-EAED-4435-92AE-5144BF2A8810}">
      <dgm:prSet/>
      <dgm:spPr/>
      <dgm:t>
        <a:bodyPr/>
        <a:lstStyle/>
        <a:p>
          <a:endParaRPr lang="en-AT"/>
        </a:p>
      </dgm:t>
    </dgm:pt>
    <dgm:pt modelId="{3E25E200-5968-4EC9-9A0D-9B95A6126FFF}" type="sibTrans" cxnId="{C0CCD701-EAED-4435-92AE-5144BF2A8810}">
      <dgm:prSet/>
      <dgm:spPr/>
      <dgm:t>
        <a:bodyPr/>
        <a:lstStyle/>
        <a:p>
          <a:endParaRPr lang="en-AT"/>
        </a:p>
      </dgm:t>
    </dgm:pt>
    <dgm:pt modelId="{54C07749-6E1B-40ED-BB43-82F6CF0E7FE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Examination of the data related to the number of customers, assets, volume of operations </a:t>
          </a:r>
          <a:endParaRPr lang="en-AT" dirty="0">
            <a:latin typeface="Raleway" pitchFamily="2" charset="0"/>
          </a:endParaRPr>
        </a:p>
      </dgm:t>
    </dgm:pt>
    <dgm:pt modelId="{B288A7DB-1DE4-48E6-AE1B-311477A8570B}" type="parTrans" cxnId="{9F23BB25-7629-4BFC-8BB1-55FB72D311CA}">
      <dgm:prSet/>
      <dgm:spPr/>
      <dgm:t>
        <a:bodyPr/>
        <a:lstStyle/>
        <a:p>
          <a:endParaRPr lang="en-AT"/>
        </a:p>
      </dgm:t>
    </dgm:pt>
    <dgm:pt modelId="{6807E9C2-793D-4460-B8C5-70B0E4F9CF6C}" type="sibTrans" cxnId="{9F23BB25-7629-4BFC-8BB1-55FB72D311CA}">
      <dgm:prSet/>
      <dgm:spPr/>
      <dgm:t>
        <a:bodyPr/>
        <a:lstStyle/>
        <a:p>
          <a:endParaRPr lang="en-AT"/>
        </a:p>
      </dgm:t>
    </dgm:pt>
    <dgm:pt modelId="{B05A94EB-8106-48FD-96E9-BC961782105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Scoring of Risks based on STR, FIU/court requests/orders and correspondent requests/rejected transactions/restricted customers </a:t>
          </a:r>
          <a:endParaRPr lang="en-AT" dirty="0">
            <a:latin typeface="Raleway" pitchFamily="2" charset="0"/>
          </a:endParaRPr>
        </a:p>
      </dgm:t>
    </dgm:pt>
    <dgm:pt modelId="{D413ADB0-5F6F-44E8-B06B-AEF7AC58E6DE}" type="parTrans" cxnId="{3E5493ED-4B42-43FB-91CD-51B738F07656}">
      <dgm:prSet/>
      <dgm:spPr/>
      <dgm:t>
        <a:bodyPr/>
        <a:lstStyle/>
        <a:p>
          <a:endParaRPr lang="en-AT"/>
        </a:p>
      </dgm:t>
    </dgm:pt>
    <dgm:pt modelId="{6C628B19-3D03-445B-BC24-6FCD0C93FEF8}" type="sibTrans" cxnId="{3E5493ED-4B42-43FB-91CD-51B738F07656}">
      <dgm:prSet/>
      <dgm:spPr/>
      <dgm:t>
        <a:bodyPr/>
        <a:lstStyle/>
        <a:p>
          <a:endParaRPr lang="en-AT"/>
        </a:p>
      </dgm:t>
    </dgm:pt>
    <dgm:pt modelId="{D009FBB9-3B46-4476-BA7E-0ECF2A4E9FC0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Based on the analysis the inherent risk is defined as high </a:t>
          </a:r>
          <a:endParaRPr lang="en-AT" dirty="0">
            <a:latin typeface="Raleway" pitchFamily="2" charset="0"/>
          </a:endParaRPr>
        </a:p>
      </dgm:t>
    </dgm:pt>
    <dgm:pt modelId="{F5258F85-2687-4FFC-8FE5-5AB0ED3C0B0C}" type="parTrans" cxnId="{7F3FFCAF-E4AC-4A3C-906F-B439057DC56F}">
      <dgm:prSet/>
      <dgm:spPr/>
      <dgm:t>
        <a:bodyPr/>
        <a:lstStyle/>
        <a:p>
          <a:endParaRPr lang="en-AT"/>
        </a:p>
      </dgm:t>
    </dgm:pt>
    <dgm:pt modelId="{B11D1DD8-9F0A-45E0-8FD1-43C3163C1864}" type="sibTrans" cxnId="{7F3FFCAF-E4AC-4A3C-906F-B439057DC56F}">
      <dgm:prSet/>
      <dgm:spPr/>
      <dgm:t>
        <a:bodyPr/>
        <a:lstStyle/>
        <a:p>
          <a:endParaRPr lang="en-AT"/>
        </a:p>
      </dgm:t>
    </dgm:pt>
    <dgm:pt modelId="{B2CA78FB-A87A-4DE8-BDAB-52390B40C22A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Mitigating controls – CDD/EDD SoW/</a:t>
          </a:r>
          <a:r>
            <a:rPr lang="en-US" dirty="0" err="1">
              <a:latin typeface="Raleway" pitchFamily="2" charset="0"/>
            </a:rPr>
            <a:t>SoF</a:t>
          </a:r>
          <a:r>
            <a:rPr lang="en-US" dirty="0">
              <a:latin typeface="Raleway" pitchFamily="2" charset="0"/>
            </a:rPr>
            <a:t> monitoring of Transactions, number of resources allocated, Control Effectiveness – low effectiveness due to manual controls and low number of resources  </a:t>
          </a:r>
          <a:endParaRPr lang="en-AT" dirty="0">
            <a:latin typeface="Raleway" pitchFamily="2" charset="0"/>
          </a:endParaRPr>
        </a:p>
      </dgm:t>
    </dgm:pt>
    <dgm:pt modelId="{C7175A2D-2AB0-46C7-BA95-9CF5B78ECCA8}" type="parTrans" cxnId="{8A66EEF3-DEDF-4D4A-A73F-13C0C47AEC83}">
      <dgm:prSet/>
      <dgm:spPr/>
      <dgm:t>
        <a:bodyPr/>
        <a:lstStyle/>
        <a:p>
          <a:endParaRPr lang="en-AT"/>
        </a:p>
      </dgm:t>
    </dgm:pt>
    <dgm:pt modelId="{CE9F4E00-F0A6-44E6-BA1F-AE95B87E428E}" type="sibTrans" cxnId="{8A66EEF3-DEDF-4D4A-A73F-13C0C47AEC83}">
      <dgm:prSet/>
      <dgm:spPr/>
      <dgm:t>
        <a:bodyPr/>
        <a:lstStyle/>
        <a:p>
          <a:endParaRPr lang="en-AT"/>
        </a:p>
      </dgm:t>
    </dgm:pt>
    <dgm:pt modelId="{E19F3C5E-1363-476C-8CAA-06069871BB87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Residual Risk – high </a:t>
          </a:r>
          <a:endParaRPr lang="en-AT" dirty="0">
            <a:latin typeface="Raleway" pitchFamily="2" charset="0"/>
          </a:endParaRPr>
        </a:p>
      </dgm:t>
    </dgm:pt>
    <dgm:pt modelId="{18A7019D-ECB9-4C36-9142-83F7C4A59FC3}" type="parTrans" cxnId="{C4D99E5E-9673-48BE-9112-14FCEBEDAB80}">
      <dgm:prSet/>
      <dgm:spPr/>
      <dgm:t>
        <a:bodyPr/>
        <a:lstStyle/>
        <a:p>
          <a:endParaRPr lang="en-AT"/>
        </a:p>
      </dgm:t>
    </dgm:pt>
    <dgm:pt modelId="{B59E78E9-E7C1-4E01-A735-7480F33FD664}" type="sibTrans" cxnId="{C4D99E5E-9673-48BE-9112-14FCEBEDAB80}">
      <dgm:prSet/>
      <dgm:spPr/>
      <dgm:t>
        <a:bodyPr/>
        <a:lstStyle/>
        <a:p>
          <a:endParaRPr lang="en-AT"/>
        </a:p>
      </dgm:t>
    </dgm:pt>
    <dgm:pt modelId="{68E99172-919A-4A3E-BE9C-E56C245FE11E}">
      <dgm:prSet/>
      <dgm:spPr/>
      <dgm:t>
        <a:bodyPr/>
        <a:lstStyle/>
        <a:p>
          <a:r>
            <a:rPr lang="en-US" b="1">
              <a:latin typeface="Raleway" pitchFamily="2" charset="0"/>
            </a:rPr>
            <a:t>Action Plan</a:t>
          </a:r>
          <a:endParaRPr lang="en-AT">
            <a:latin typeface="Raleway" pitchFamily="2" charset="0"/>
          </a:endParaRPr>
        </a:p>
      </dgm:t>
    </dgm:pt>
    <dgm:pt modelId="{8C8FA165-0949-416A-A43B-408C1793FA73}" type="parTrans" cxnId="{2FD6035D-16A2-4D7D-B77D-C899C1A89C48}">
      <dgm:prSet/>
      <dgm:spPr/>
      <dgm:t>
        <a:bodyPr/>
        <a:lstStyle/>
        <a:p>
          <a:endParaRPr lang="en-AT"/>
        </a:p>
      </dgm:t>
    </dgm:pt>
    <dgm:pt modelId="{1654F716-528F-48A8-BC96-7B70A5AE1FB7}" type="sibTrans" cxnId="{2FD6035D-16A2-4D7D-B77D-C899C1A89C48}">
      <dgm:prSet/>
      <dgm:spPr/>
      <dgm:t>
        <a:bodyPr/>
        <a:lstStyle/>
        <a:p>
          <a:endParaRPr lang="en-AT"/>
        </a:p>
      </dgm:t>
    </dgm:pt>
    <dgm:pt modelId="{3F79C638-3FC5-4D62-B360-0E1338DD717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Increase of AML resources </a:t>
          </a:r>
          <a:endParaRPr lang="en-AT" dirty="0">
            <a:latin typeface="Raleway" pitchFamily="2" charset="0"/>
          </a:endParaRPr>
        </a:p>
      </dgm:t>
    </dgm:pt>
    <dgm:pt modelId="{29512A1A-3A86-43D9-88A2-A0E1E3168008}" type="parTrans" cxnId="{6BE4B104-BAFC-4285-984A-D3DE3269A67D}">
      <dgm:prSet/>
      <dgm:spPr/>
      <dgm:t>
        <a:bodyPr/>
        <a:lstStyle/>
        <a:p>
          <a:endParaRPr lang="en-AT"/>
        </a:p>
      </dgm:t>
    </dgm:pt>
    <dgm:pt modelId="{81E72EF3-B5FD-47C0-9479-F8C90C9A720C}" type="sibTrans" cxnId="{6BE4B104-BAFC-4285-984A-D3DE3269A67D}">
      <dgm:prSet/>
      <dgm:spPr/>
      <dgm:t>
        <a:bodyPr/>
        <a:lstStyle/>
        <a:p>
          <a:endParaRPr lang="en-AT"/>
        </a:p>
      </dgm:t>
    </dgm:pt>
    <dgm:pt modelId="{E07293EE-B2FB-4396-92BA-C64A83D83432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Developing automatic tool </a:t>
          </a:r>
          <a:endParaRPr lang="en-AT" dirty="0">
            <a:latin typeface="Raleway" pitchFamily="2" charset="0"/>
          </a:endParaRPr>
        </a:p>
      </dgm:t>
    </dgm:pt>
    <dgm:pt modelId="{F1730FC6-B6AD-459B-B965-1D922B887240}" type="parTrans" cxnId="{FAA7EEF1-28CD-4173-B585-721BAA59CF6A}">
      <dgm:prSet/>
      <dgm:spPr/>
      <dgm:t>
        <a:bodyPr/>
        <a:lstStyle/>
        <a:p>
          <a:endParaRPr lang="en-AT"/>
        </a:p>
      </dgm:t>
    </dgm:pt>
    <dgm:pt modelId="{4A23F5A0-1518-4AB4-9C95-6E4F1EB0E490}" type="sibTrans" cxnId="{FAA7EEF1-28CD-4173-B585-721BAA59CF6A}">
      <dgm:prSet/>
      <dgm:spPr/>
      <dgm:t>
        <a:bodyPr/>
        <a:lstStyle/>
        <a:p>
          <a:endParaRPr lang="en-AT"/>
        </a:p>
      </dgm:t>
    </dgm:pt>
    <dgm:pt modelId="{3C1FE2C6-FAB6-42CB-A49D-D50F06DC4C0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Introducing EDD additional Measures – validity of documents from independent sources </a:t>
          </a:r>
          <a:endParaRPr lang="en-AT" dirty="0">
            <a:latin typeface="Raleway" pitchFamily="2" charset="0"/>
          </a:endParaRPr>
        </a:p>
      </dgm:t>
    </dgm:pt>
    <dgm:pt modelId="{37CBC6A2-10D2-4C03-8869-FD7DDDC966C4}" type="parTrans" cxnId="{3C5F4F22-1973-4D01-9A7E-539A5C905234}">
      <dgm:prSet/>
      <dgm:spPr/>
      <dgm:t>
        <a:bodyPr/>
        <a:lstStyle/>
        <a:p>
          <a:endParaRPr lang="en-AT"/>
        </a:p>
      </dgm:t>
    </dgm:pt>
    <dgm:pt modelId="{DF4DF9FF-13DB-4BCA-B4F8-96DED136939B}" type="sibTrans" cxnId="{3C5F4F22-1973-4D01-9A7E-539A5C905234}">
      <dgm:prSet/>
      <dgm:spPr/>
      <dgm:t>
        <a:bodyPr/>
        <a:lstStyle/>
        <a:p>
          <a:endParaRPr lang="en-AT"/>
        </a:p>
      </dgm:t>
    </dgm:pt>
    <dgm:pt modelId="{9DFA0383-A4D1-41AB-9E89-3D5B21E7EC61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Scrutinize high risk transactions (cash; Wire transfers to and from high-risk jurisdictions) </a:t>
          </a:r>
          <a:endParaRPr lang="en-AT" dirty="0">
            <a:latin typeface="Raleway" pitchFamily="2" charset="0"/>
          </a:endParaRPr>
        </a:p>
      </dgm:t>
    </dgm:pt>
    <dgm:pt modelId="{E5EE9E17-7681-49D5-8F6C-A3E162BC1F50}" type="parTrans" cxnId="{EC5C88C9-7BF0-47EE-8F34-C02C883C84F1}">
      <dgm:prSet/>
      <dgm:spPr/>
      <dgm:t>
        <a:bodyPr/>
        <a:lstStyle/>
        <a:p>
          <a:endParaRPr lang="en-AT"/>
        </a:p>
      </dgm:t>
    </dgm:pt>
    <dgm:pt modelId="{CE4DA2CC-80E7-4105-BBBD-BC739F36AA50}" type="sibTrans" cxnId="{EC5C88C9-7BF0-47EE-8F34-C02C883C84F1}">
      <dgm:prSet/>
      <dgm:spPr/>
      <dgm:t>
        <a:bodyPr/>
        <a:lstStyle/>
        <a:p>
          <a:endParaRPr lang="en-AT"/>
        </a:p>
      </dgm:t>
    </dgm:pt>
    <dgm:pt modelId="{BA148737-5A51-4C21-BB79-54F74F9CB15E}" type="pres">
      <dgm:prSet presAssocID="{A4A69200-2C42-45C9-B663-0D81E20077A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A73B8B3-C583-4602-BA3F-0909EF0C3928}" type="pres">
      <dgm:prSet presAssocID="{5B628A80-5B46-493F-B141-23D736EFE637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FE327AA2-789A-450D-94CF-9DA1522624C5}" type="pres">
      <dgm:prSet presAssocID="{5B628A80-5B46-493F-B141-23D736EFE637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955F3FEB-4758-46C8-98F7-4AA634ADCA12}" type="pres">
      <dgm:prSet presAssocID="{68E99172-919A-4A3E-BE9C-E56C245FE11E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FD15B9CD-AF27-4005-BF9C-2700A11F6D15}" type="pres">
      <dgm:prSet presAssocID="{68E99172-919A-4A3E-BE9C-E56C245FE11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0CCD701-EAED-4435-92AE-5144BF2A8810}" srcId="{A4A69200-2C42-45C9-B663-0D81E20077A1}" destId="{5B628A80-5B46-493F-B141-23D736EFE637}" srcOrd="0" destOrd="0" parTransId="{FAC55FE4-596B-4D32-A712-AB3B581B30CB}" sibTransId="{3E25E200-5968-4EC9-9A0D-9B95A6126FFF}"/>
    <dgm:cxn modelId="{6BE4B104-BAFC-4285-984A-D3DE3269A67D}" srcId="{68E99172-919A-4A3E-BE9C-E56C245FE11E}" destId="{3F79C638-3FC5-4D62-B360-0E1338DD7175}" srcOrd="0" destOrd="0" parTransId="{29512A1A-3A86-43D9-88A2-A0E1E3168008}" sibTransId="{81E72EF3-B5FD-47C0-9479-F8C90C9A720C}"/>
    <dgm:cxn modelId="{D485E20D-AECB-4230-BAB3-34110B31AC70}" type="presOf" srcId="{A4A69200-2C42-45C9-B663-0D81E20077A1}" destId="{BA148737-5A51-4C21-BB79-54F74F9CB15E}" srcOrd="0" destOrd="0" presId="urn:microsoft.com/office/officeart/2009/3/layout/IncreasingArrowsProcess"/>
    <dgm:cxn modelId="{3C5F4F22-1973-4D01-9A7E-539A5C905234}" srcId="{68E99172-919A-4A3E-BE9C-E56C245FE11E}" destId="{3C1FE2C6-FAB6-42CB-A49D-D50F06DC4C05}" srcOrd="2" destOrd="0" parTransId="{37CBC6A2-10D2-4C03-8869-FD7DDDC966C4}" sibTransId="{DF4DF9FF-13DB-4BCA-B4F8-96DED136939B}"/>
    <dgm:cxn modelId="{9F23BB25-7629-4BFC-8BB1-55FB72D311CA}" srcId="{5B628A80-5B46-493F-B141-23D736EFE637}" destId="{54C07749-6E1B-40ED-BB43-82F6CF0E7FE6}" srcOrd="0" destOrd="0" parTransId="{B288A7DB-1DE4-48E6-AE1B-311477A8570B}" sibTransId="{6807E9C2-793D-4460-B8C5-70B0E4F9CF6C}"/>
    <dgm:cxn modelId="{6EFD493E-8E56-4BCC-8A59-FACE1E55B5D8}" type="presOf" srcId="{3C1FE2C6-FAB6-42CB-A49D-D50F06DC4C05}" destId="{FD15B9CD-AF27-4005-BF9C-2700A11F6D15}" srcOrd="0" destOrd="2" presId="urn:microsoft.com/office/officeart/2009/3/layout/IncreasingArrowsProcess"/>
    <dgm:cxn modelId="{50E01F5C-40E7-4497-BBAE-0DEA4C241CBA}" type="presOf" srcId="{5B628A80-5B46-493F-B141-23D736EFE637}" destId="{3A73B8B3-C583-4602-BA3F-0909EF0C3928}" srcOrd="0" destOrd="0" presId="urn:microsoft.com/office/officeart/2009/3/layout/IncreasingArrowsProcess"/>
    <dgm:cxn modelId="{2FD6035D-16A2-4D7D-B77D-C899C1A89C48}" srcId="{A4A69200-2C42-45C9-B663-0D81E20077A1}" destId="{68E99172-919A-4A3E-BE9C-E56C245FE11E}" srcOrd="1" destOrd="0" parTransId="{8C8FA165-0949-416A-A43B-408C1793FA73}" sibTransId="{1654F716-528F-48A8-BC96-7B70A5AE1FB7}"/>
    <dgm:cxn modelId="{18CB045E-719B-4E91-ABD3-340052E28E09}" type="presOf" srcId="{9DFA0383-A4D1-41AB-9E89-3D5B21E7EC61}" destId="{FD15B9CD-AF27-4005-BF9C-2700A11F6D15}" srcOrd="0" destOrd="3" presId="urn:microsoft.com/office/officeart/2009/3/layout/IncreasingArrowsProcess"/>
    <dgm:cxn modelId="{C4D99E5E-9673-48BE-9112-14FCEBEDAB80}" srcId="{5B628A80-5B46-493F-B141-23D736EFE637}" destId="{E19F3C5E-1363-476C-8CAA-06069871BB87}" srcOrd="4" destOrd="0" parTransId="{18A7019D-ECB9-4C36-9142-83F7C4A59FC3}" sibTransId="{B59E78E9-E7C1-4E01-A735-7480F33FD664}"/>
    <dgm:cxn modelId="{407B0241-0ACB-4FAE-97E4-1272B92B1AC0}" type="presOf" srcId="{B05A94EB-8106-48FD-96E9-BC9617821056}" destId="{FE327AA2-789A-450D-94CF-9DA1522624C5}" srcOrd="0" destOrd="1" presId="urn:microsoft.com/office/officeart/2009/3/layout/IncreasingArrowsProcess"/>
    <dgm:cxn modelId="{58F95673-991F-46D0-B412-D72F16D58EF1}" type="presOf" srcId="{54C07749-6E1B-40ED-BB43-82F6CF0E7FE6}" destId="{FE327AA2-789A-450D-94CF-9DA1522624C5}" srcOrd="0" destOrd="0" presId="urn:microsoft.com/office/officeart/2009/3/layout/IncreasingArrowsProcess"/>
    <dgm:cxn modelId="{5426C882-5221-4A73-8823-C4A3DBE81DFA}" type="presOf" srcId="{68E99172-919A-4A3E-BE9C-E56C245FE11E}" destId="{955F3FEB-4758-46C8-98F7-4AA634ADCA12}" srcOrd="0" destOrd="0" presId="urn:microsoft.com/office/officeart/2009/3/layout/IncreasingArrowsProcess"/>
    <dgm:cxn modelId="{7F3FFCAF-E4AC-4A3C-906F-B439057DC56F}" srcId="{5B628A80-5B46-493F-B141-23D736EFE637}" destId="{D009FBB9-3B46-4476-BA7E-0ECF2A4E9FC0}" srcOrd="2" destOrd="0" parTransId="{F5258F85-2687-4FFC-8FE5-5AB0ED3C0B0C}" sibTransId="{B11D1DD8-9F0A-45E0-8FD1-43C3163C1864}"/>
    <dgm:cxn modelId="{475FAEB6-A133-4C19-BB25-E2C018597992}" type="presOf" srcId="{E07293EE-B2FB-4396-92BA-C64A83D83432}" destId="{FD15B9CD-AF27-4005-BF9C-2700A11F6D15}" srcOrd="0" destOrd="1" presId="urn:microsoft.com/office/officeart/2009/3/layout/IncreasingArrowsProcess"/>
    <dgm:cxn modelId="{354F10C5-6022-4437-84D1-E14DF2B0B126}" type="presOf" srcId="{3F79C638-3FC5-4D62-B360-0E1338DD7175}" destId="{FD15B9CD-AF27-4005-BF9C-2700A11F6D15}" srcOrd="0" destOrd="0" presId="urn:microsoft.com/office/officeart/2009/3/layout/IncreasingArrowsProcess"/>
    <dgm:cxn modelId="{EC5C88C9-7BF0-47EE-8F34-C02C883C84F1}" srcId="{68E99172-919A-4A3E-BE9C-E56C245FE11E}" destId="{9DFA0383-A4D1-41AB-9E89-3D5B21E7EC61}" srcOrd="3" destOrd="0" parTransId="{E5EE9E17-7681-49D5-8F6C-A3E162BC1F50}" sibTransId="{CE4DA2CC-80E7-4105-BBBD-BC739F36AA50}"/>
    <dgm:cxn modelId="{FFEBBFC9-01BC-42E9-9AED-BB7208697B03}" type="presOf" srcId="{E19F3C5E-1363-476C-8CAA-06069871BB87}" destId="{FE327AA2-789A-450D-94CF-9DA1522624C5}" srcOrd="0" destOrd="4" presId="urn:microsoft.com/office/officeart/2009/3/layout/IncreasingArrowsProcess"/>
    <dgm:cxn modelId="{E44CE6DF-13A0-48AD-BD0A-9A0CD239B9BF}" type="presOf" srcId="{B2CA78FB-A87A-4DE8-BDAB-52390B40C22A}" destId="{FE327AA2-789A-450D-94CF-9DA1522624C5}" srcOrd="0" destOrd="3" presId="urn:microsoft.com/office/officeart/2009/3/layout/IncreasingArrowsProcess"/>
    <dgm:cxn modelId="{3E5493ED-4B42-43FB-91CD-51B738F07656}" srcId="{5B628A80-5B46-493F-B141-23D736EFE637}" destId="{B05A94EB-8106-48FD-96E9-BC9617821056}" srcOrd="1" destOrd="0" parTransId="{D413ADB0-5F6F-44E8-B06B-AEF7AC58E6DE}" sibTransId="{6C628B19-3D03-445B-BC24-6FCD0C93FEF8}"/>
    <dgm:cxn modelId="{FAA7EEF1-28CD-4173-B585-721BAA59CF6A}" srcId="{68E99172-919A-4A3E-BE9C-E56C245FE11E}" destId="{E07293EE-B2FB-4396-92BA-C64A83D83432}" srcOrd="1" destOrd="0" parTransId="{F1730FC6-B6AD-459B-B965-1D922B887240}" sibTransId="{4A23F5A0-1518-4AB4-9C95-6E4F1EB0E490}"/>
    <dgm:cxn modelId="{8A66EEF3-DEDF-4D4A-A73F-13C0C47AEC83}" srcId="{5B628A80-5B46-493F-B141-23D736EFE637}" destId="{B2CA78FB-A87A-4DE8-BDAB-52390B40C22A}" srcOrd="3" destOrd="0" parTransId="{C7175A2D-2AB0-46C7-BA95-9CF5B78ECCA8}" sibTransId="{CE9F4E00-F0A6-44E6-BA1F-AE95B87E428E}"/>
    <dgm:cxn modelId="{84665AFB-CE06-468E-841E-E32A64EB7168}" type="presOf" srcId="{D009FBB9-3B46-4476-BA7E-0ECF2A4E9FC0}" destId="{FE327AA2-789A-450D-94CF-9DA1522624C5}" srcOrd="0" destOrd="2" presId="urn:microsoft.com/office/officeart/2009/3/layout/IncreasingArrowsProcess"/>
    <dgm:cxn modelId="{977C3CC5-42B7-465E-BC78-7505282184DE}" type="presParOf" srcId="{BA148737-5A51-4C21-BB79-54F74F9CB15E}" destId="{3A73B8B3-C583-4602-BA3F-0909EF0C3928}" srcOrd="0" destOrd="0" presId="urn:microsoft.com/office/officeart/2009/3/layout/IncreasingArrowsProcess"/>
    <dgm:cxn modelId="{02A5E6DD-5111-4104-A76E-61B69A2EF303}" type="presParOf" srcId="{BA148737-5A51-4C21-BB79-54F74F9CB15E}" destId="{FE327AA2-789A-450D-94CF-9DA1522624C5}" srcOrd="1" destOrd="0" presId="urn:microsoft.com/office/officeart/2009/3/layout/IncreasingArrowsProcess"/>
    <dgm:cxn modelId="{F1C5CDB6-E6DA-4A89-9D27-F4C15B605085}" type="presParOf" srcId="{BA148737-5A51-4C21-BB79-54F74F9CB15E}" destId="{955F3FEB-4758-46C8-98F7-4AA634ADCA12}" srcOrd="2" destOrd="0" presId="urn:microsoft.com/office/officeart/2009/3/layout/IncreasingArrowsProcess"/>
    <dgm:cxn modelId="{4CED531E-E8DD-4E41-BB8B-FEC2F3483135}" type="presParOf" srcId="{BA148737-5A51-4C21-BB79-54F74F9CB15E}" destId="{FD15B9CD-AF27-4005-BF9C-2700A11F6D15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A69200-2C42-45C9-B663-0D81E20077A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T"/>
        </a:p>
      </dgm:t>
    </dgm:pt>
    <dgm:pt modelId="{5B628A80-5B46-493F-B141-23D736EFE637}">
      <dgm:prSet/>
      <dgm:spPr/>
      <dgm:t>
        <a:bodyPr/>
        <a:lstStyle/>
        <a:p>
          <a:r>
            <a:rPr lang="en-US" b="1" dirty="0">
              <a:latin typeface="Raleway" pitchFamily="2" charset="0"/>
            </a:rPr>
            <a:t>Risk Assessment  </a:t>
          </a:r>
          <a:endParaRPr lang="en-AT" dirty="0">
            <a:latin typeface="Raleway" pitchFamily="2" charset="0"/>
          </a:endParaRPr>
        </a:p>
      </dgm:t>
    </dgm:pt>
    <dgm:pt modelId="{FAC55FE4-596B-4D32-A712-AB3B581B30CB}" type="parTrans" cxnId="{C0CCD701-EAED-4435-92AE-5144BF2A8810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3E25E200-5968-4EC9-9A0D-9B95A6126FFF}" type="sibTrans" cxnId="{C0CCD701-EAED-4435-92AE-5144BF2A8810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54C07749-6E1B-40ED-BB43-82F6CF0E7FE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Examination of the data related to the number of customers, assets, volume of operations – trend increasing with Foreign PEP’s </a:t>
          </a:r>
          <a:endParaRPr lang="en-AT" dirty="0">
            <a:latin typeface="Raleway" pitchFamily="2" charset="0"/>
          </a:endParaRPr>
        </a:p>
      </dgm:t>
    </dgm:pt>
    <dgm:pt modelId="{B288A7DB-1DE4-48E6-AE1B-311477A8570B}" type="parTrans" cxnId="{9F23BB25-7629-4BFC-8BB1-55FB72D311CA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6807E9C2-793D-4460-B8C5-70B0E4F9CF6C}" type="sibTrans" cxnId="{9F23BB25-7629-4BFC-8BB1-55FB72D311CA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B05A94EB-8106-48FD-96E9-BC9617821056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Scoring of Risks based on STR, FIU/court requests/orders and correspondent requests/rejected transactions/restricted customers </a:t>
          </a:r>
          <a:endParaRPr lang="en-AT" dirty="0">
            <a:latin typeface="Raleway" pitchFamily="2" charset="0"/>
          </a:endParaRPr>
        </a:p>
      </dgm:t>
    </dgm:pt>
    <dgm:pt modelId="{D413ADB0-5F6F-44E8-B06B-AEF7AC58E6DE}" type="parTrans" cxnId="{3E5493ED-4B42-43FB-91CD-51B738F07656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6C628B19-3D03-445B-BC24-6FCD0C93FEF8}" type="sibTrans" cxnId="{3E5493ED-4B42-43FB-91CD-51B738F07656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D009FBB9-3B46-4476-BA7E-0ECF2A4E9FC0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Based on the analysis the inherent risk is defined as high</a:t>
          </a:r>
          <a:endParaRPr lang="en-AT" dirty="0">
            <a:latin typeface="Raleway" pitchFamily="2" charset="0"/>
          </a:endParaRPr>
        </a:p>
      </dgm:t>
    </dgm:pt>
    <dgm:pt modelId="{F5258F85-2687-4FFC-8FE5-5AB0ED3C0B0C}" type="parTrans" cxnId="{7F3FFCAF-E4AC-4A3C-906F-B439057DC56F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B11D1DD8-9F0A-45E0-8FD1-43C3163C1864}" type="sibTrans" cxnId="{7F3FFCAF-E4AC-4A3C-906F-B439057DC56F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B2CA78FB-A87A-4DE8-BDAB-52390B40C22A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Mitigating controls – CDD/EDD SoW/</a:t>
          </a:r>
          <a:r>
            <a:rPr lang="en-US" dirty="0" err="1">
              <a:latin typeface="Raleway" pitchFamily="2" charset="0"/>
            </a:rPr>
            <a:t>SoF</a:t>
          </a:r>
          <a:r>
            <a:rPr lang="en-US" dirty="0">
              <a:latin typeface="Raleway" pitchFamily="2" charset="0"/>
            </a:rPr>
            <a:t> monitoring of Transactions, Screening, number of resources allocated, Control Effectiveness – Low Effectiveness due to gaps in IT tools to identify Close Associates of PEP and absence of periodic review of customer base </a:t>
          </a:r>
          <a:endParaRPr lang="en-AT" dirty="0">
            <a:latin typeface="Raleway" pitchFamily="2" charset="0"/>
          </a:endParaRPr>
        </a:p>
      </dgm:t>
    </dgm:pt>
    <dgm:pt modelId="{C7175A2D-2AB0-46C7-BA95-9CF5B78ECCA8}" type="parTrans" cxnId="{8A66EEF3-DEDF-4D4A-A73F-13C0C47AEC83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CE9F4E00-F0A6-44E6-BA1F-AE95B87E428E}" type="sibTrans" cxnId="{8A66EEF3-DEDF-4D4A-A73F-13C0C47AEC83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E19F3C5E-1363-476C-8CAA-06069871BB87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dirty="0">
              <a:latin typeface="Raleway" pitchFamily="2" charset="0"/>
            </a:rPr>
            <a:t>Residual Risk – High  </a:t>
          </a:r>
          <a:endParaRPr lang="en-AT" dirty="0">
            <a:latin typeface="Raleway" pitchFamily="2" charset="0"/>
          </a:endParaRPr>
        </a:p>
      </dgm:t>
    </dgm:pt>
    <dgm:pt modelId="{18A7019D-ECB9-4C36-9142-83F7C4A59FC3}" type="parTrans" cxnId="{C4D99E5E-9673-48BE-9112-14FCEBEDAB80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B59E78E9-E7C1-4E01-A735-7480F33FD664}" type="sibTrans" cxnId="{C4D99E5E-9673-48BE-9112-14FCEBEDAB80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68E99172-919A-4A3E-BE9C-E56C245FE11E}">
      <dgm:prSet/>
      <dgm:spPr/>
      <dgm:t>
        <a:bodyPr/>
        <a:lstStyle/>
        <a:p>
          <a:r>
            <a:rPr lang="en-US" b="1">
              <a:latin typeface="Raleway" pitchFamily="2" charset="0"/>
            </a:rPr>
            <a:t>Action Plan</a:t>
          </a:r>
          <a:endParaRPr lang="en-AT">
            <a:latin typeface="Raleway" pitchFamily="2" charset="0"/>
          </a:endParaRPr>
        </a:p>
      </dgm:t>
    </dgm:pt>
    <dgm:pt modelId="{8C8FA165-0949-416A-A43B-408C1793FA73}" type="parTrans" cxnId="{2FD6035D-16A2-4D7D-B77D-C899C1A89C48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1654F716-528F-48A8-BC96-7B70A5AE1FB7}" type="sibTrans" cxnId="{2FD6035D-16A2-4D7D-B77D-C899C1A89C48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3F79C638-3FC5-4D62-B360-0E1338DD717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Review of PEP customers with the customer base to identify Close Associates 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Transaction Monitoring to identify any links – Look Back/retrospective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Enhancement of IT tool – external vendors for PEP lists 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Introduction of Periodic Review of the Customer  base as a control mechanism 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Restricting PEP onboarding process digitally/non-face to face </a:t>
          </a:r>
        </a:p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Raleway" pitchFamily="2" charset="0"/>
            </a:rPr>
            <a:t>Increase resources for periodic review/screening </a:t>
          </a:r>
        </a:p>
        <a:p>
          <a:pPr>
            <a:buFont typeface="Wingdings" panose="05000000000000000000" pitchFamily="2" charset="2"/>
            <a:buChar char="§"/>
          </a:pPr>
          <a:endParaRPr lang="en-AT" dirty="0">
            <a:latin typeface="Raleway" pitchFamily="2" charset="0"/>
          </a:endParaRPr>
        </a:p>
      </dgm:t>
    </dgm:pt>
    <dgm:pt modelId="{29512A1A-3A86-43D9-88A2-A0E1E3168008}" type="parTrans" cxnId="{6BE4B104-BAFC-4285-984A-D3DE3269A67D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81E72EF3-B5FD-47C0-9479-F8C90C9A720C}" type="sibTrans" cxnId="{6BE4B104-BAFC-4285-984A-D3DE3269A67D}">
      <dgm:prSet/>
      <dgm:spPr/>
      <dgm:t>
        <a:bodyPr/>
        <a:lstStyle/>
        <a:p>
          <a:endParaRPr lang="en-AT">
            <a:latin typeface="Raleway" pitchFamily="2" charset="0"/>
          </a:endParaRPr>
        </a:p>
      </dgm:t>
    </dgm:pt>
    <dgm:pt modelId="{BA148737-5A51-4C21-BB79-54F74F9CB15E}" type="pres">
      <dgm:prSet presAssocID="{A4A69200-2C42-45C9-B663-0D81E20077A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A73B8B3-C583-4602-BA3F-0909EF0C3928}" type="pres">
      <dgm:prSet presAssocID="{5B628A80-5B46-493F-B141-23D736EFE637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FE327AA2-789A-450D-94CF-9DA1522624C5}" type="pres">
      <dgm:prSet presAssocID="{5B628A80-5B46-493F-B141-23D736EFE637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955F3FEB-4758-46C8-98F7-4AA634ADCA12}" type="pres">
      <dgm:prSet presAssocID="{68E99172-919A-4A3E-BE9C-E56C245FE11E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FD15B9CD-AF27-4005-BF9C-2700A11F6D15}" type="pres">
      <dgm:prSet presAssocID="{68E99172-919A-4A3E-BE9C-E56C245FE11E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0CCD701-EAED-4435-92AE-5144BF2A8810}" srcId="{A4A69200-2C42-45C9-B663-0D81E20077A1}" destId="{5B628A80-5B46-493F-B141-23D736EFE637}" srcOrd="0" destOrd="0" parTransId="{FAC55FE4-596B-4D32-A712-AB3B581B30CB}" sibTransId="{3E25E200-5968-4EC9-9A0D-9B95A6126FFF}"/>
    <dgm:cxn modelId="{6BE4B104-BAFC-4285-984A-D3DE3269A67D}" srcId="{68E99172-919A-4A3E-BE9C-E56C245FE11E}" destId="{3F79C638-3FC5-4D62-B360-0E1338DD7175}" srcOrd="0" destOrd="0" parTransId="{29512A1A-3A86-43D9-88A2-A0E1E3168008}" sibTransId="{81E72EF3-B5FD-47C0-9479-F8C90C9A720C}"/>
    <dgm:cxn modelId="{D485E20D-AECB-4230-BAB3-34110B31AC70}" type="presOf" srcId="{A4A69200-2C42-45C9-B663-0D81E20077A1}" destId="{BA148737-5A51-4C21-BB79-54F74F9CB15E}" srcOrd="0" destOrd="0" presId="urn:microsoft.com/office/officeart/2009/3/layout/IncreasingArrowsProcess"/>
    <dgm:cxn modelId="{9F23BB25-7629-4BFC-8BB1-55FB72D311CA}" srcId="{5B628A80-5B46-493F-B141-23D736EFE637}" destId="{54C07749-6E1B-40ED-BB43-82F6CF0E7FE6}" srcOrd="0" destOrd="0" parTransId="{B288A7DB-1DE4-48E6-AE1B-311477A8570B}" sibTransId="{6807E9C2-793D-4460-B8C5-70B0E4F9CF6C}"/>
    <dgm:cxn modelId="{50E01F5C-40E7-4497-BBAE-0DEA4C241CBA}" type="presOf" srcId="{5B628A80-5B46-493F-B141-23D736EFE637}" destId="{3A73B8B3-C583-4602-BA3F-0909EF0C3928}" srcOrd="0" destOrd="0" presId="urn:microsoft.com/office/officeart/2009/3/layout/IncreasingArrowsProcess"/>
    <dgm:cxn modelId="{2FD6035D-16A2-4D7D-B77D-C899C1A89C48}" srcId="{A4A69200-2C42-45C9-B663-0D81E20077A1}" destId="{68E99172-919A-4A3E-BE9C-E56C245FE11E}" srcOrd="1" destOrd="0" parTransId="{8C8FA165-0949-416A-A43B-408C1793FA73}" sibTransId="{1654F716-528F-48A8-BC96-7B70A5AE1FB7}"/>
    <dgm:cxn modelId="{C4D99E5E-9673-48BE-9112-14FCEBEDAB80}" srcId="{5B628A80-5B46-493F-B141-23D736EFE637}" destId="{E19F3C5E-1363-476C-8CAA-06069871BB87}" srcOrd="4" destOrd="0" parTransId="{18A7019D-ECB9-4C36-9142-83F7C4A59FC3}" sibTransId="{B59E78E9-E7C1-4E01-A735-7480F33FD664}"/>
    <dgm:cxn modelId="{407B0241-0ACB-4FAE-97E4-1272B92B1AC0}" type="presOf" srcId="{B05A94EB-8106-48FD-96E9-BC9617821056}" destId="{FE327AA2-789A-450D-94CF-9DA1522624C5}" srcOrd="0" destOrd="1" presId="urn:microsoft.com/office/officeart/2009/3/layout/IncreasingArrowsProcess"/>
    <dgm:cxn modelId="{58F95673-991F-46D0-B412-D72F16D58EF1}" type="presOf" srcId="{54C07749-6E1B-40ED-BB43-82F6CF0E7FE6}" destId="{FE327AA2-789A-450D-94CF-9DA1522624C5}" srcOrd="0" destOrd="0" presId="urn:microsoft.com/office/officeart/2009/3/layout/IncreasingArrowsProcess"/>
    <dgm:cxn modelId="{5426C882-5221-4A73-8823-C4A3DBE81DFA}" type="presOf" srcId="{68E99172-919A-4A3E-BE9C-E56C245FE11E}" destId="{955F3FEB-4758-46C8-98F7-4AA634ADCA12}" srcOrd="0" destOrd="0" presId="urn:microsoft.com/office/officeart/2009/3/layout/IncreasingArrowsProcess"/>
    <dgm:cxn modelId="{7F3FFCAF-E4AC-4A3C-906F-B439057DC56F}" srcId="{5B628A80-5B46-493F-B141-23D736EFE637}" destId="{D009FBB9-3B46-4476-BA7E-0ECF2A4E9FC0}" srcOrd="2" destOrd="0" parTransId="{F5258F85-2687-4FFC-8FE5-5AB0ED3C0B0C}" sibTransId="{B11D1DD8-9F0A-45E0-8FD1-43C3163C1864}"/>
    <dgm:cxn modelId="{354F10C5-6022-4437-84D1-E14DF2B0B126}" type="presOf" srcId="{3F79C638-3FC5-4D62-B360-0E1338DD7175}" destId="{FD15B9CD-AF27-4005-BF9C-2700A11F6D15}" srcOrd="0" destOrd="0" presId="urn:microsoft.com/office/officeart/2009/3/layout/IncreasingArrowsProcess"/>
    <dgm:cxn modelId="{FFEBBFC9-01BC-42E9-9AED-BB7208697B03}" type="presOf" srcId="{E19F3C5E-1363-476C-8CAA-06069871BB87}" destId="{FE327AA2-789A-450D-94CF-9DA1522624C5}" srcOrd="0" destOrd="4" presId="urn:microsoft.com/office/officeart/2009/3/layout/IncreasingArrowsProcess"/>
    <dgm:cxn modelId="{E44CE6DF-13A0-48AD-BD0A-9A0CD239B9BF}" type="presOf" srcId="{B2CA78FB-A87A-4DE8-BDAB-52390B40C22A}" destId="{FE327AA2-789A-450D-94CF-9DA1522624C5}" srcOrd="0" destOrd="3" presId="urn:microsoft.com/office/officeart/2009/3/layout/IncreasingArrowsProcess"/>
    <dgm:cxn modelId="{3E5493ED-4B42-43FB-91CD-51B738F07656}" srcId="{5B628A80-5B46-493F-B141-23D736EFE637}" destId="{B05A94EB-8106-48FD-96E9-BC9617821056}" srcOrd="1" destOrd="0" parTransId="{D413ADB0-5F6F-44E8-B06B-AEF7AC58E6DE}" sibTransId="{6C628B19-3D03-445B-BC24-6FCD0C93FEF8}"/>
    <dgm:cxn modelId="{8A66EEF3-DEDF-4D4A-A73F-13C0C47AEC83}" srcId="{5B628A80-5B46-493F-B141-23D736EFE637}" destId="{B2CA78FB-A87A-4DE8-BDAB-52390B40C22A}" srcOrd="3" destOrd="0" parTransId="{C7175A2D-2AB0-46C7-BA95-9CF5B78ECCA8}" sibTransId="{CE9F4E00-F0A6-44E6-BA1F-AE95B87E428E}"/>
    <dgm:cxn modelId="{84665AFB-CE06-468E-841E-E32A64EB7168}" type="presOf" srcId="{D009FBB9-3B46-4476-BA7E-0ECF2A4E9FC0}" destId="{FE327AA2-789A-450D-94CF-9DA1522624C5}" srcOrd="0" destOrd="2" presId="urn:microsoft.com/office/officeart/2009/3/layout/IncreasingArrowsProcess"/>
    <dgm:cxn modelId="{977C3CC5-42B7-465E-BC78-7505282184DE}" type="presParOf" srcId="{BA148737-5A51-4C21-BB79-54F74F9CB15E}" destId="{3A73B8B3-C583-4602-BA3F-0909EF0C3928}" srcOrd="0" destOrd="0" presId="urn:microsoft.com/office/officeart/2009/3/layout/IncreasingArrowsProcess"/>
    <dgm:cxn modelId="{02A5E6DD-5111-4104-A76E-61B69A2EF303}" type="presParOf" srcId="{BA148737-5A51-4C21-BB79-54F74F9CB15E}" destId="{FE327AA2-789A-450D-94CF-9DA1522624C5}" srcOrd="1" destOrd="0" presId="urn:microsoft.com/office/officeart/2009/3/layout/IncreasingArrowsProcess"/>
    <dgm:cxn modelId="{F1C5CDB6-E6DA-4A89-9D27-F4C15B605085}" type="presParOf" srcId="{BA148737-5A51-4C21-BB79-54F74F9CB15E}" destId="{955F3FEB-4758-46C8-98F7-4AA634ADCA12}" srcOrd="2" destOrd="0" presId="urn:microsoft.com/office/officeart/2009/3/layout/IncreasingArrowsProcess"/>
    <dgm:cxn modelId="{4CED531E-E8DD-4E41-BB8B-FEC2F3483135}" type="presParOf" srcId="{BA148737-5A51-4C21-BB79-54F74F9CB15E}" destId="{FD15B9CD-AF27-4005-BF9C-2700A11F6D15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8489-9FD8-461A-A14E-F73AA0E1D313}">
      <dsp:nvSpPr>
        <dsp:cNvPr id="0" name=""/>
        <dsp:cNvSpPr/>
      </dsp:nvSpPr>
      <dsp:spPr>
        <a:xfrm>
          <a:off x="0" y="445392"/>
          <a:ext cx="106571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5EE2-6D19-455E-8F93-304015C814E4}">
      <dsp:nvSpPr>
        <dsp:cNvPr id="0" name=""/>
        <dsp:cNvSpPr/>
      </dsp:nvSpPr>
      <dsp:spPr>
        <a:xfrm>
          <a:off x="532859" y="164952"/>
          <a:ext cx="746002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971" tIns="0" rIns="281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aleway" pitchFamily="2" charset="0"/>
            </a:rPr>
            <a:t>Overarching recommendation on the Risk-Based Approach </a:t>
          </a:r>
          <a:endParaRPr lang="en-AT" sz="1900" kern="1200" dirty="0">
            <a:latin typeface="Raleway" pitchFamily="2" charset="0"/>
          </a:endParaRPr>
        </a:p>
      </dsp:txBody>
      <dsp:txXfrm>
        <a:off x="560239" y="192332"/>
        <a:ext cx="7405268" cy="506120"/>
      </dsp:txXfrm>
    </dsp:sp>
    <dsp:sp modelId="{06582019-C55F-476F-BD1C-CB2180B9CA63}">
      <dsp:nvSpPr>
        <dsp:cNvPr id="0" name=""/>
        <dsp:cNvSpPr/>
      </dsp:nvSpPr>
      <dsp:spPr>
        <a:xfrm>
          <a:off x="0" y="1307232"/>
          <a:ext cx="106571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0D528-D19E-4230-A069-2FDE1B89301F}">
      <dsp:nvSpPr>
        <dsp:cNvPr id="0" name=""/>
        <dsp:cNvSpPr/>
      </dsp:nvSpPr>
      <dsp:spPr>
        <a:xfrm>
          <a:off x="532859" y="1026792"/>
          <a:ext cx="7460028" cy="5608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971" tIns="0" rIns="281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Raleway" pitchFamily="2" charset="0"/>
            </a:rPr>
            <a:t>Making informed decisions</a:t>
          </a:r>
          <a:endParaRPr lang="en-AT" sz="1900" kern="1200">
            <a:latin typeface="Raleway" pitchFamily="2" charset="0"/>
          </a:endParaRPr>
        </a:p>
      </dsp:txBody>
      <dsp:txXfrm>
        <a:off x="560239" y="1054172"/>
        <a:ext cx="7405268" cy="506120"/>
      </dsp:txXfrm>
    </dsp:sp>
    <dsp:sp modelId="{8FEDE342-BF6A-4E5A-AE9D-47B776416BD1}">
      <dsp:nvSpPr>
        <dsp:cNvPr id="0" name=""/>
        <dsp:cNvSpPr/>
      </dsp:nvSpPr>
      <dsp:spPr>
        <a:xfrm>
          <a:off x="0" y="2169072"/>
          <a:ext cx="106571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CA17-F312-4A38-B69F-2675FDFD4EB3}">
      <dsp:nvSpPr>
        <dsp:cNvPr id="0" name=""/>
        <dsp:cNvSpPr/>
      </dsp:nvSpPr>
      <dsp:spPr>
        <a:xfrm>
          <a:off x="532859" y="1888632"/>
          <a:ext cx="7460028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971" tIns="0" rIns="281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aleway" pitchFamily="2" charset="0"/>
            </a:rPr>
            <a:t>Mitigation of Risks</a:t>
          </a:r>
          <a:endParaRPr lang="en-AT" sz="1900" kern="1200" dirty="0">
            <a:latin typeface="Raleway" pitchFamily="2" charset="0"/>
          </a:endParaRPr>
        </a:p>
      </dsp:txBody>
      <dsp:txXfrm>
        <a:off x="560239" y="1916012"/>
        <a:ext cx="7405268" cy="506120"/>
      </dsp:txXfrm>
    </dsp:sp>
    <dsp:sp modelId="{47D100E0-C2AD-4CCC-A716-2686DF031F56}">
      <dsp:nvSpPr>
        <dsp:cNvPr id="0" name=""/>
        <dsp:cNvSpPr/>
      </dsp:nvSpPr>
      <dsp:spPr>
        <a:xfrm>
          <a:off x="0" y="3030912"/>
          <a:ext cx="106571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424CF-F5AD-4835-B08E-216F34ABD2D1}">
      <dsp:nvSpPr>
        <dsp:cNvPr id="0" name=""/>
        <dsp:cNvSpPr/>
      </dsp:nvSpPr>
      <dsp:spPr>
        <a:xfrm>
          <a:off x="532859" y="2750472"/>
          <a:ext cx="7460028" cy="5608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971" tIns="0" rIns="281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aleway" pitchFamily="2" charset="0"/>
            </a:rPr>
            <a:t>Managing Reputational and Financial Impact</a:t>
          </a:r>
          <a:endParaRPr lang="en-AT" sz="1900" kern="1200" dirty="0">
            <a:latin typeface="Raleway" pitchFamily="2" charset="0"/>
          </a:endParaRPr>
        </a:p>
      </dsp:txBody>
      <dsp:txXfrm>
        <a:off x="560239" y="2777852"/>
        <a:ext cx="7405268" cy="506120"/>
      </dsp:txXfrm>
    </dsp:sp>
    <dsp:sp modelId="{B4DB13D7-51F0-4DC8-8C25-2C189F26E379}">
      <dsp:nvSpPr>
        <dsp:cNvPr id="0" name=""/>
        <dsp:cNvSpPr/>
      </dsp:nvSpPr>
      <dsp:spPr>
        <a:xfrm>
          <a:off x="0" y="3892752"/>
          <a:ext cx="106571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F95DB-732E-495F-A1DA-B7309E5AE2EC}">
      <dsp:nvSpPr>
        <dsp:cNvPr id="0" name=""/>
        <dsp:cNvSpPr/>
      </dsp:nvSpPr>
      <dsp:spPr>
        <a:xfrm>
          <a:off x="532859" y="3612312"/>
          <a:ext cx="7460028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971" tIns="0" rIns="281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Raleway" pitchFamily="2" charset="0"/>
            </a:rPr>
            <a:t>Business Continuity </a:t>
          </a:r>
          <a:endParaRPr lang="en-AT" sz="1900" kern="1200">
            <a:latin typeface="Raleway" pitchFamily="2" charset="0"/>
          </a:endParaRPr>
        </a:p>
      </dsp:txBody>
      <dsp:txXfrm>
        <a:off x="560239" y="3639692"/>
        <a:ext cx="740526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A5A3-A36F-4E5E-AADF-EC1B38220876}">
      <dsp:nvSpPr>
        <dsp:cNvPr id="0" name=""/>
        <dsp:cNvSpPr/>
      </dsp:nvSpPr>
      <dsp:spPr>
        <a:xfrm>
          <a:off x="797467" y="2689"/>
          <a:ext cx="4027666" cy="201383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Raleway" pitchFamily="2" charset="0"/>
            </a:rPr>
            <a:t>BRA</a:t>
          </a:r>
          <a:endParaRPr lang="en-AT" sz="6500" kern="1200" dirty="0">
            <a:latin typeface="Raleway" pitchFamily="2" charset="0"/>
          </a:endParaRPr>
        </a:p>
      </dsp:txBody>
      <dsp:txXfrm>
        <a:off x="856450" y="61672"/>
        <a:ext cx="3909700" cy="1895867"/>
      </dsp:txXfrm>
    </dsp:sp>
    <dsp:sp modelId="{7DF5E9AA-B089-442D-B1B8-597CFE371D1B}">
      <dsp:nvSpPr>
        <dsp:cNvPr id="0" name=""/>
        <dsp:cNvSpPr/>
      </dsp:nvSpPr>
      <dsp:spPr>
        <a:xfrm>
          <a:off x="1200234" y="2016522"/>
          <a:ext cx="402766" cy="151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374"/>
              </a:lnTo>
              <a:lnTo>
                <a:pt x="402766" y="1510374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B83DF-4EA7-4ACB-8219-08C16A5114AB}">
      <dsp:nvSpPr>
        <dsp:cNvPr id="0" name=""/>
        <dsp:cNvSpPr/>
      </dsp:nvSpPr>
      <dsp:spPr>
        <a:xfrm>
          <a:off x="1603000" y="2519981"/>
          <a:ext cx="3222132" cy="2013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aleway" pitchFamily="2" charset="0"/>
            </a:rPr>
            <a:t>Identifies</a:t>
          </a:r>
          <a:r>
            <a:rPr lang="en-AT" sz="2200" kern="1200" dirty="0">
              <a:latin typeface="Raleway" pitchFamily="2" charset="0"/>
            </a:rPr>
            <a:t> the risk of financial crime posed to </a:t>
          </a:r>
          <a:r>
            <a:rPr lang="en-US" sz="2200" kern="1200" dirty="0">
              <a:latin typeface="Raleway" pitchFamily="2" charset="0"/>
            </a:rPr>
            <a:t>DNFBP</a:t>
          </a:r>
          <a:r>
            <a:rPr lang="en-AT" sz="2200" kern="1200" dirty="0">
              <a:latin typeface="Raleway" pitchFamily="2" charset="0"/>
            </a:rPr>
            <a:t> </a:t>
          </a:r>
          <a:r>
            <a:rPr lang="en-US" sz="2200" kern="1200" dirty="0">
              <a:latin typeface="Raleway" pitchFamily="2" charset="0"/>
            </a:rPr>
            <a:t>as a whole based on its activities </a:t>
          </a:r>
          <a:endParaRPr lang="en-AT" sz="2200" kern="1200" dirty="0">
            <a:latin typeface="Raleway" pitchFamily="2" charset="0"/>
          </a:endParaRPr>
        </a:p>
      </dsp:txBody>
      <dsp:txXfrm>
        <a:off x="1661983" y="2578964"/>
        <a:ext cx="3104166" cy="1895867"/>
      </dsp:txXfrm>
    </dsp:sp>
    <dsp:sp modelId="{204D3E19-F7F6-4630-8BFD-BC83F6078580}">
      <dsp:nvSpPr>
        <dsp:cNvPr id="0" name=""/>
        <dsp:cNvSpPr/>
      </dsp:nvSpPr>
      <dsp:spPr>
        <a:xfrm>
          <a:off x="5832050" y="2689"/>
          <a:ext cx="4027666" cy="201383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Raleway" pitchFamily="2" charset="0"/>
            </a:rPr>
            <a:t>CRA</a:t>
          </a:r>
          <a:endParaRPr lang="en-AT" sz="6500" kern="1200" dirty="0">
            <a:latin typeface="Raleway" pitchFamily="2" charset="0"/>
          </a:endParaRPr>
        </a:p>
      </dsp:txBody>
      <dsp:txXfrm>
        <a:off x="5891033" y="61672"/>
        <a:ext cx="3909700" cy="1895867"/>
      </dsp:txXfrm>
    </dsp:sp>
    <dsp:sp modelId="{D5A7A0E4-FC64-4C30-811C-3CF2ACB407C4}">
      <dsp:nvSpPr>
        <dsp:cNvPr id="0" name=""/>
        <dsp:cNvSpPr/>
      </dsp:nvSpPr>
      <dsp:spPr>
        <a:xfrm>
          <a:off x="6234816" y="2016522"/>
          <a:ext cx="402766" cy="151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0374"/>
              </a:lnTo>
              <a:lnTo>
                <a:pt x="402766" y="1510374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C241E-1649-44C6-9714-0B80D2E9F8FF}">
      <dsp:nvSpPr>
        <dsp:cNvPr id="0" name=""/>
        <dsp:cNvSpPr/>
      </dsp:nvSpPr>
      <dsp:spPr>
        <a:xfrm>
          <a:off x="6637583" y="2519981"/>
          <a:ext cx="3222132" cy="2013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Raleway" pitchFamily="2" charset="0"/>
            </a:rPr>
            <a:t>A</a:t>
          </a:r>
          <a:r>
            <a:rPr lang="en-AT" sz="2200" kern="1200" dirty="0" err="1">
              <a:latin typeface="Raleway" pitchFamily="2" charset="0"/>
            </a:rPr>
            <a:t>ssessment</a:t>
          </a:r>
          <a:r>
            <a:rPr lang="en-AT" sz="2200" kern="1200" dirty="0">
              <a:latin typeface="Raleway" pitchFamily="2" charset="0"/>
            </a:rPr>
            <a:t> which </a:t>
          </a:r>
          <a:r>
            <a:rPr lang="en-US" sz="2200" kern="1200" dirty="0">
              <a:latin typeface="Raleway" pitchFamily="2" charset="0"/>
            </a:rPr>
            <a:t>specifically</a:t>
          </a:r>
          <a:r>
            <a:rPr lang="en-AT" sz="2200" kern="1200" dirty="0">
              <a:latin typeface="Raleway" pitchFamily="2" charset="0"/>
            </a:rPr>
            <a:t> identifies the risks that each individual customer (private or corporate) pose to the business</a:t>
          </a:r>
        </a:p>
      </dsp:txBody>
      <dsp:txXfrm>
        <a:off x="6696566" y="2578964"/>
        <a:ext cx="3104166" cy="1895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4F779-1B91-4AD6-9104-8B64140E7D48}">
      <dsp:nvSpPr>
        <dsp:cNvPr id="0" name=""/>
        <dsp:cNvSpPr/>
      </dsp:nvSpPr>
      <dsp:spPr>
        <a:xfrm>
          <a:off x="2947" y="172986"/>
          <a:ext cx="2874131" cy="11299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itchFamily="2" charset="0"/>
            </a:rPr>
            <a:t>Determination of the Inherent risk for the following Risk Categories</a:t>
          </a:r>
          <a:endParaRPr lang="en-AT" sz="1800" b="1" kern="1200" dirty="0">
            <a:latin typeface="Raleway" pitchFamily="2" charset="0"/>
          </a:endParaRPr>
        </a:p>
      </dsp:txBody>
      <dsp:txXfrm>
        <a:off x="2947" y="172986"/>
        <a:ext cx="2874131" cy="1129926"/>
      </dsp:txXfrm>
    </dsp:sp>
    <dsp:sp modelId="{FE6F714E-F8AD-4EFB-A995-669741CD5B06}">
      <dsp:nvSpPr>
        <dsp:cNvPr id="0" name=""/>
        <dsp:cNvSpPr/>
      </dsp:nvSpPr>
      <dsp:spPr>
        <a:xfrm>
          <a:off x="2947" y="1302912"/>
          <a:ext cx="2874131" cy="27005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Product/Services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aleway" pitchFamily="2" charset="0"/>
            </a:rPr>
            <a:t>Geography</a:t>
          </a:r>
          <a:endParaRPr lang="en-AT" sz="1800" kern="1200" dirty="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Customer 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Delivery Channel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Transaction Method </a:t>
          </a:r>
          <a:endParaRPr lang="en-AT" sz="1800" kern="1200">
            <a:latin typeface="Raleway" pitchFamily="2" charset="0"/>
          </a:endParaRPr>
        </a:p>
      </dsp:txBody>
      <dsp:txXfrm>
        <a:off x="2947" y="1302912"/>
        <a:ext cx="2874131" cy="2700565"/>
      </dsp:txXfrm>
    </dsp:sp>
    <dsp:sp modelId="{5AF1FE80-5066-4BDF-A8C3-04209E1965D9}">
      <dsp:nvSpPr>
        <dsp:cNvPr id="0" name=""/>
        <dsp:cNvSpPr/>
      </dsp:nvSpPr>
      <dsp:spPr>
        <a:xfrm>
          <a:off x="3279458" y="172986"/>
          <a:ext cx="2874131" cy="11299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itchFamily="2" charset="0"/>
            </a:rPr>
            <a:t>Assessment of controls and Risk Mitigation</a:t>
          </a:r>
          <a:endParaRPr lang="en-AT" sz="1800" b="1" kern="1200" dirty="0">
            <a:latin typeface="Raleway" pitchFamily="2" charset="0"/>
          </a:endParaRPr>
        </a:p>
      </dsp:txBody>
      <dsp:txXfrm>
        <a:off x="3279458" y="172986"/>
        <a:ext cx="2874131" cy="1129926"/>
      </dsp:txXfrm>
    </dsp:sp>
    <dsp:sp modelId="{1FB7DBE9-2974-4E41-830C-2828528EB22C}">
      <dsp:nvSpPr>
        <dsp:cNvPr id="0" name=""/>
        <dsp:cNvSpPr/>
      </dsp:nvSpPr>
      <dsp:spPr>
        <a:xfrm>
          <a:off x="3279458" y="1302912"/>
          <a:ext cx="2874131" cy="27005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Governance 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Policies and Procedures 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Training </a:t>
          </a:r>
          <a:endParaRPr lang="en-AT" sz="1800" kern="120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aleway" pitchFamily="2" charset="0"/>
            </a:rPr>
            <a:t>Independent Testing </a:t>
          </a:r>
          <a:endParaRPr lang="en-AT" sz="1800" kern="1200" dirty="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aleway" pitchFamily="2" charset="0"/>
            </a:rPr>
            <a:t>Roles and Responsibilities </a:t>
          </a:r>
          <a:endParaRPr lang="en-AT" sz="1800" kern="1200" dirty="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aleway" pitchFamily="2" charset="0"/>
            </a:rPr>
            <a:t>Key Controls </a:t>
          </a:r>
          <a:endParaRPr lang="en-AT" sz="1800" kern="1200" dirty="0">
            <a:latin typeface="Raleway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Raleway" pitchFamily="2" charset="0"/>
            </a:rPr>
            <a:t>Secondary Controls </a:t>
          </a:r>
          <a:endParaRPr lang="en-AT" sz="1800" kern="1200">
            <a:latin typeface="Raleway" pitchFamily="2" charset="0"/>
          </a:endParaRPr>
        </a:p>
      </dsp:txBody>
      <dsp:txXfrm>
        <a:off x="3279458" y="1302912"/>
        <a:ext cx="2874131" cy="2700565"/>
      </dsp:txXfrm>
    </dsp:sp>
    <dsp:sp modelId="{E5D7986C-67B5-4E66-80EE-8697049F3527}">
      <dsp:nvSpPr>
        <dsp:cNvPr id="0" name=""/>
        <dsp:cNvSpPr/>
      </dsp:nvSpPr>
      <dsp:spPr>
        <a:xfrm>
          <a:off x="6555968" y="172986"/>
          <a:ext cx="2874131" cy="112992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aleway" pitchFamily="2" charset="0"/>
            </a:rPr>
            <a:t>Determination of the Residual Risks based on risk mitigation</a:t>
          </a:r>
          <a:endParaRPr lang="en-AT" sz="1800" b="1" kern="1200" dirty="0">
            <a:latin typeface="Raleway" pitchFamily="2" charset="0"/>
          </a:endParaRPr>
        </a:p>
      </dsp:txBody>
      <dsp:txXfrm>
        <a:off x="6555968" y="172986"/>
        <a:ext cx="2874131" cy="1129926"/>
      </dsp:txXfrm>
    </dsp:sp>
    <dsp:sp modelId="{837AD259-A0C8-4283-8CF0-EA86C15C61DB}">
      <dsp:nvSpPr>
        <dsp:cNvPr id="0" name=""/>
        <dsp:cNvSpPr/>
      </dsp:nvSpPr>
      <dsp:spPr>
        <a:xfrm>
          <a:off x="6555968" y="1302912"/>
          <a:ext cx="2874131" cy="27005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Raleway" pitchFamily="2" charset="0"/>
            </a:rPr>
            <a:t>Residual risk shall be defined for each Risk Category  </a:t>
          </a:r>
          <a:endParaRPr lang="en-AT" sz="1800" kern="1200" dirty="0">
            <a:latin typeface="Raleway" pitchFamily="2" charset="0"/>
          </a:endParaRPr>
        </a:p>
      </dsp:txBody>
      <dsp:txXfrm>
        <a:off x="6555968" y="1302912"/>
        <a:ext cx="2874131" cy="2700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49093-332E-4530-99DD-BCC36E6A720E}">
      <dsp:nvSpPr>
        <dsp:cNvPr id="0" name=""/>
        <dsp:cNvSpPr/>
      </dsp:nvSpPr>
      <dsp:spPr>
        <a:xfrm>
          <a:off x="157574" y="47"/>
          <a:ext cx="1785520" cy="1071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Total number of clients and types (natural, legal persons, trusts and legal arrangements)</a:t>
          </a:r>
          <a:endParaRPr lang="en-AT" sz="1200" kern="1200" dirty="0">
            <a:latin typeface="Raleway" pitchFamily="2" charset="0"/>
          </a:endParaRPr>
        </a:p>
      </dsp:txBody>
      <dsp:txXfrm>
        <a:off x="157574" y="47"/>
        <a:ext cx="1785520" cy="1071312"/>
      </dsp:txXfrm>
    </dsp:sp>
    <dsp:sp modelId="{0B99243C-37E2-4CBA-A9C7-06CB5B7FBC91}">
      <dsp:nvSpPr>
        <dsp:cNvPr id="0" name=""/>
        <dsp:cNvSpPr/>
      </dsp:nvSpPr>
      <dsp:spPr>
        <a:xfrm>
          <a:off x="2121647" y="47"/>
          <a:ext cx="1785520" cy="1071312"/>
        </a:xfrm>
        <a:prstGeom prst="rect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Non-resident Customers and Beneficiaries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Customers from High Risk Jurisdictions</a:t>
          </a:r>
          <a:endParaRPr lang="en-AT" sz="1200" kern="1200" dirty="0">
            <a:latin typeface="Raleway" pitchFamily="2" charset="0"/>
          </a:endParaRPr>
        </a:p>
      </dsp:txBody>
      <dsp:txXfrm>
        <a:off x="2121647" y="47"/>
        <a:ext cx="1785520" cy="1071312"/>
      </dsp:txXfrm>
    </dsp:sp>
    <dsp:sp modelId="{F222EAF9-1285-41FE-938E-8D80AD055B84}">
      <dsp:nvSpPr>
        <dsp:cNvPr id="0" name=""/>
        <dsp:cNvSpPr/>
      </dsp:nvSpPr>
      <dsp:spPr>
        <a:xfrm>
          <a:off x="4085720" y="47"/>
          <a:ext cx="1785520" cy="1071312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PEPs (foreign, domestic, BOs)</a:t>
          </a:r>
          <a:endParaRPr lang="en-AT" sz="1200" kern="1200">
            <a:latin typeface="Raleway" pitchFamily="2" charset="0"/>
          </a:endParaRPr>
        </a:p>
      </dsp:txBody>
      <dsp:txXfrm>
        <a:off x="4085720" y="47"/>
        <a:ext cx="1785520" cy="1071312"/>
      </dsp:txXfrm>
    </dsp:sp>
    <dsp:sp modelId="{D111333F-1E09-4DFD-ACBB-C6A4288FA522}">
      <dsp:nvSpPr>
        <dsp:cNvPr id="0" name=""/>
        <dsp:cNvSpPr/>
      </dsp:nvSpPr>
      <dsp:spPr>
        <a:xfrm>
          <a:off x="6049792" y="47"/>
          <a:ext cx="1785520" cy="107131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Raleway" pitchFamily="2" charset="0"/>
            </a:rPr>
            <a:t>Clients subject to Targeted Financial Sanctions</a:t>
          </a:r>
          <a:endParaRPr lang="en-AT" sz="1200" kern="1200" dirty="0">
            <a:latin typeface="Raleway" pitchFamily="2" charset="0"/>
          </a:endParaRPr>
        </a:p>
      </dsp:txBody>
      <dsp:txXfrm>
        <a:off x="6049792" y="47"/>
        <a:ext cx="1785520" cy="1071312"/>
      </dsp:txXfrm>
    </dsp:sp>
    <dsp:sp modelId="{B7885ED3-40E4-4A64-AC2E-DF683E264C22}">
      <dsp:nvSpPr>
        <dsp:cNvPr id="0" name=""/>
        <dsp:cNvSpPr/>
      </dsp:nvSpPr>
      <dsp:spPr>
        <a:xfrm>
          <a:off x="157574" y="1249911"/>
          <a:ext cx="1785520" cy="107131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High Net Worth Individuals (HNWI)</a:t>
          </a:r>
          <a:endParaRPr lang="en-AT" sz="1200" kern="1200">
            <a:latin typeface="Raleway" pitchFamily="2" charset="0"/>
          </a:endParaRPr>
        </a:p>
      </dsp:txBody>
      <dsp:txXfrm>
        <a:off x="157574" y="1249911"/>
        <a:ext cx="1785520" cy="1071312"/>
      </dsp:txXfrm>
    </dsp:sp>
    <dsp:sp modelId="{D0F39877-547E-4BB5-8689-46373B62F37F}">
      <dsp:nvSpPr>
        <dsp:cNvPr id="0" name=""/>
        <dsp:cNvSpPr/>
      </dsp:nvSpPr>
      <dsp:spPr>
        <a:xfrm>
          <a:off x="2121647" y="1249911"/>
          <a:ext cx="1785520" cy="1071312"/>
        </a:xfrm>
        <a:prstGeom prst="rect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Trusts, legal arrangements</a:t>
          </a:r>
          <a:endParaRPr lang="en-AT" sz="1200" kern="1200">
            <a:latin typeface="Raleway" pitchFamily="2" charset="0"/>
          </a:endParaRPr>
        </a:p>
      </dsp:txBody>
      <dsp:txXfrm>
        <a:off x="2121647" y="1249911"/>
        <a:ext cx="1785520" cy="1071312"/>
      </dsp:txXfrm>
    </dsp:sp>
    <dsp:sp modelId="{C59BD7E5-5ABA-442B-A14E-20A538CC02BF}">
      <dsp:nvSpPr>
        <dsp:cNvPr id="0" name=""/>
        <dsp:cNvSpPr/>
      </dsp:nvSpPr>
      <dsp:spPr>
        <a:xfrm>
          <a:off x="4085720" y="1249911"/>
          <a:ext cx="1785520" cy="10713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Special Purpose Vehicles (SPVs)</a:t>
          </a:r>
          <a:endParaRPr lang="en-AT" sz="1200" kern="1200">
            <a:latin typeface="Raleway" pitchFamily="2" charset="0"/>
          </a:endParaRPr>
        </a:p>
      </dsp:txBody>
      <dsp:txXfrm>
        <a:off x="4085720" y="1249911"/>
        <a:ext cx="1785520" cy="1071312"/>
      </dsp:txXfrm>
    </dsp:sp>
    <dsp:sp modelId="{F0D9DFA5-DF37-4966-8DE8-812F79E219EB}">
      <dsp:nvSpPr>
        <dsp:cNvPr id="0" name=""/>
        <dsp:cNvSpPr/>
      </dsp:nvSpPr>
      <dsp:spPr>
        <a:xfrm>
          <a:off x="6049792" y="1249911"/>
          <a:ext cx="1785520" cy="1071312"/>
        </a:xfrm>
        <a:prstGeom prst="rect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Non-Profit Organizations (NPOs)</a:t>
          </a:r>
          <a:endParaRPr lang="en-AT" sz="1200" kern="1200">
            <a:latin typeface="Raleway" pitchFamily="2" charset="0"/>
          </a:endParaRPr>
        </a:p>
      </dsp:txBody>
      <dsp:txXfrm>
        <a:off x="6049792" y="1249911"/>
        <a:ext cx="1785520" cy="1071312"/>
      </dsp:txXfrm>
    </dsp:sp>
    <dsp:sp modelId="{63D275EE-5A85-437B-B597-A77584C59168}">
      <dsp:nvSpPr>
        <dsp:cNvPr id="0" name=""/>
        <dsp:cNvSpPr/>
      </dsp:nvSpPr>
      <dsp:spPr>
        <a:xfrm>
          <a:off x="157574" y="2499776"/>
          <a:ext cx="1785520" cy="107131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Clients engaged in</a:t>
          </a:r>
          <a:r>
            <a:rPr lang="en-US" sz="1200" b="1" kern="1200" dirty="0">
              <a:latin typeface="Raleway" pitchFamily="2" charset="0"/>
            </a:rPr>
            <a:t> high-risk businesses </a:t>
          </a:r>
          <a:r>
            <a:rPr lang="en-US" sz="1200" kern="1200" dirty="0">
              <a:latin typeface="Raleway" pitchFamily="2" charset="0"/>
            </a:rPr>
            <a:t>(VASPs, gaming/gambling, arms industry, Cash Intensive etc.)</a:t>
          </a:r>
          <a:endParaRPr lang="en-AT" sz="1200" kern="1200" dirty="0">
            <a:latin typeface="Raleway" pitchFamily="2" charset="0"/>
          </a:endParaRPr>
        </a:p>
      </dsp:txBody>
      <dsp:txXfrm>
        <a:off x="157574" y="2499776"/>
        <a:ext cx="1785520" cy="1071312"/>
      </dsp:txXfrm>
    </dsp:sp>
    <dsp:sp modelId="{8443119D-75B5-4965-8964-67A0B7846482}">
      <dsp:nvSpPr>
        <dsp:cNvPr id="0" name=""/>
        <dsp:cNvSpPr/>
      </dsp:nvSpPr>
      <dsp:spPr>
        <a:xfrm>
          <a:off x="2121647" y="2499776"/>
          <a:ext cx="1785520" cy="107131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Nominee shareholders, directors, persons acting as nominees</a:t>
          </a:r>
          <a:endParaRPr lang="en-AT" sz="1200" kern="1200" dirty="0">
            <a:latin typeface="Raleway" pitchFamily="2" charset="0"/>
          </a:endParaRPr>
        </a:p>
      </dsp:txBody>
      <dsp:txXfrm>
        <a:off x="2121647" y="2499776"/>
        <a:ext cx="1785520" cy="1071312"/>
      </dsp:txXfrm>
    </dsp:sp>
    <dsp:sp modelId="{5E84891F-5E2B-478F-ACAC-8400E00FE0AF}">
      <dsp:nvSpPr>
        <dsp:cNvPr id="0" name=""/>
        <dsp:cNvSpPr/>
      </dsp:nvSpPr>
      <dsp:spPr>
        <a:xfrm>
          <a:off x="4085720" y="2499776"/>
          <a:ext cx="1785520" cy="1071312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Raleway" pitchFamily="2" charset="0"/>
            </a:rPr>
            <a:t>Customers with complex ownership structures</a:t>
          </a:r>
          <a:endParaRPr lang="en-AT" sz="1200" kern="1200" dirty="0">
            <a:latin typeface="Raleway" pitchFamily="2" charset="0"/>
          </a:endParaRPr>
        </a:p>
      </dsp:txBody>
      <dsp:txXfrm>
        <a:off x="4085720" y="2499776"/>
        <a:ext cx="1785520" cy="1071312"/>
      </dsp:txXfrm>
    </dsp:sp>
    <dsp:sp modelId="{6321AB04-4945-479B-90F1-82D79D1BB985}">
      <dsp:nvSpPr>
        <dsp:cNvPr id="0" name=""/>
        <dsp:cNvSpPr/>
      </dsp:nvSpPr>
      <dsp:spPr>
        <a:xfrm>
          <a:off x="6049792" y="2499776"/>
          <a:ext cx="1785520" cy="1071312"/>
        </a:xfrm>
        <a:prstGeom prst="rect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Holders of bearer shares or other bearer negotiable instruments </a:t>
          </a:r>
          <a:endParaRPr lang="en-AT" sz="1200" kern="1200">
            <a:latin typeface="Raleway" pitchFamily="2" charset="0"/>
          </a:endParaRPr>
        </a:p>
      </dsp:txBody>
      <dsp:txXfrm>
        <a:off x="6049792" y="2499776"/>
        <a:ext cx="1785520" cy="1071312"/>
      </dsp:txXfrm>
    </dsp:sp>
    <dsp:sp modelId="{F61E01C8-F8F6-4EED-9C5E-F33C0C0D0C5F}">
      <dsp:nvSpPr>
        <dsp:cNvPr id="0" name=""/>
        <dsp:cNvSpPr/>
      </dsp:nvSpPr>
      <dsp:spPr>
        <a:xfrm>
          <a:off x="3103683" y="3749640"/>
          <a:ext cx="1785520" cy="107131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Raleway" pitchFamily="2" charset="0"/>
            </a:rPr>
            <a:t>Clients involved in management and administration of companies</a:t>
          </a:r>
          <a:endParaRPr lang="en-AT" sz="1200" kern="1200">
            <a:latin typeface="Raleway" pitchFamily="2" charset="0"/>
          </a:endParaRPr>
        </a:p>
      </dsp:txBody>
      <dsp:txXfrm>
        <a:off x="3103683" y="3749640"/>
        <a:ext cx="1785520" cy="1071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B602-6806-40A6-9DA0-917632A67FD7}">
      <dsp:nvSpPr>
        <dsp:cNvPr id="0" name=""/>
        <dsp:cNvSpPr/>
      </dsp:nvSpPr>
      <dsp:spPr>
        <a:xfrm>
          <a:off x="1732045" y="64"/>
          <a:ext cx="1818061" cy="1818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Raleway" pitchFamily="2" charset="0"/>
            </a:rPr>
            <a:t>Assessment of Inherent Risk </a:t>
          </a:r>
          <a:endParaRPr lang="en-AT" sz="1600" b="1" kern="1200" dirty="0">
            <a:latin typeface="Raleway" pitchFamily="2" charset="0"/>
          </a:endParaRPr>
        </a:p>
      </dsp:txBody>
      <dsp:txXfrm>
        <a:off x="1998294" y="266313"/>
        <a:ext cx="1285563" cy="1285563"/>
      </dsp:txXfrm>
    </dsp:sp>
    <dsp:sp modelId="{50DB0B6C-6305-4296-AE59-0342EB7C3609}">
      <dsp:nvSpPr>
        <dsp:cNvPr id="0" name=""/>
        <dsp:cNvSpPr/>
      </dsp:nvSpPr>
      <dsp:spPr>
        <a:xfrm>
          <a:off x="2113838" y="1965752"/>
          <a:ext cx="1054475" cy="105447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T" sz="1800" kern="1200">
            <a:latin typeface="Raleway" pitchFamily="2" charset="0"/>
          </a:endParaRPr>
        </a:p>
      </dsp:txBody>
      <dsp:txXfrm>
        <a:off x="2253609" y="2368983"/>
        <a:ext cx="774933" cy="248013"/>
      </dsp:txXfrm>
    </dsp:sp>
    <dsp:sp modelId="{FF113135-3900-4F7C-B13E-68886351F36E}">
      <dsp:nvSpPr>
        <dsp:cNvPr id="0" name=""/>
        <dsp:cNvSpPr/>
      </dsp:nvSpPr>
      <dsp:spPr>
        <a:xfrm>
          <a:off x="1732045" y="3167854"/>
          <a:ext cx="1818061" cy="181806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Raleway" pitchFamily="2" charset="0"/>
            </a:rPr>
            <a:t>Control Assessment </a:t>
          </a:r>
          <a:endParaRPr lang="en-AT" sz="1600" kern="1200" dirty="0">
            <a:latin typeface="Raleway" pitchFamily="2" charset="0"/>
          </a:endParaRPr>
        </a:p>
      </dsp:txBody>
      <dsp:txXfrm>
        <a:off x="1998294" y="3434103"/>
        <a:ext cx="1285563" cy="1285563"/>
      </dsp:txXfrm>
    </dsp:sp>
    <dsp:sp modelId="{0E287596-2F49-4CE5-BD04-93ADF07E3B92}">
      <dsp:nvSpPr>
        <dsp:cNvPr id="0" name=""/>
        <dsp:cNvSpPr/>
      </dsp:nvSpPr>
      <dsp:spPr>
        <a:xfrm>
          <a:off x="3822816" y="2154830"/>
          <a:ext cx="578143" cy="676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T" sz="3000" kern="1200">
            <a:latin typeface="Raleway" pitchFamily="2" charset="0"/>
          </a:endParaRPr>
        </a:p>
      </dsp:txBody>
      <dsp:txXfrm>
        <a:off x="3822816" y="2290094"/>
        <a:ext cx="404700" cy="405790"/>
      </dsp:txXfrm>
    </dsp:sp>
    <dsp:sp modelId="{AFD76DB8-5B88-4BB0-BED9-6FA925D7F202}">
      <dsp:nvSpPr>
        <dsp:cNvPr id="0" name=""/>
        <dsp:cNvSpPr/>
      </dsp:nvSpPr>
      <dsp:spPr>
        <a:xfrm>
          <a:off x="4640943" y="674928"/>
          <a:ext cx="3636122" cy="363612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Raleway" pitchFamily="2" charset="0"/>
            </a:rPr>
            <a:t>Residual Risk </a:t>
          </a:r>
          <a:endParaRPr lang="en-AT" sz="4800" kern="1200">
            <a:latin typeface="Raleway" pitchFamily="2" charset="0"/>
          </a:endParaRPr>
        </a:p>
      </dsp:txBody>
      <dsp:txXfrm>
        <a:off x="5173441" y="1207426"/>
        <a:ext cx="2571126" cy="2571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B8B3-C583-4602-BA3F-0909EF0C3928}">
      <dsp:nvSpPr>
        <dsp:cNvPr id="0" name=""/>
        <dsp:cNvSpPr/>
      </dsp:nvSpPr>
      <dsp:spPr>
        <a:xfrm>
          <a:off x="992799" y="0"/>
          <a:ext cx="8527568" cy="124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71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Raleway" pitchFamily="2" charset="0"/>
            </a:rPr>
            <a:t>Risk Assessment </a:t>
          </a:r>
          <a:endParaRPr lang="en-AT" sz="2400" kern="1200" dirty="0">
            <a:latin typeface="Raleway" pitchFamily="2" charset="0"/>
          </a:endParaRPr>
        </a:p>
      </dsp:txBody>
      <dsp:txXfrm>
        <a:off x="992799" y="310510"/>
        <a:ext cx="8217058" cy="621019"/>
      </dsp:txXfrm>
    </dsp:sp>
    <dsp:sp modelId="{FE327AA2-789A-450D-94CF-9DA1522624C5}">
      <dsp:nvSpPr>
        <dsp:cNvPr id="0" name=""/>
        <dsp:cNvSpPr/>
      </dsp:nvSpPr>
      <dsp:spPr>
        <a:xfrm>
          <a:off x="992799" y="960870"/>
          <a:ext cx="3939736" cy="2772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Examination of the data related to the number of customers, assets, volume of operations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Scoring of Risks based on STR, FIU/court requests/orders and correspondent requests/rejected transactions/restricted customers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Based on the analysis the inherent risk is defined as high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Mitigating controls – CDD/EDD SoW/</a:t>
          </a:r>
          <a:r>
            <a:rPr lang="en-US" sz="1200" kern="1200" dirty="0" err="1">
              <a:latin typeface="Raleway" pitchFamily="2" charset="0"/>
            </a:rPr>
            <a:t>SoF</a:t>
          </a:r>
          <a:r>
            <a:rPr lang="en-US" sz="1200" kern="1200" dirty="0">
              <a:latin typeface="Raleway" pitchFamily="2" charset="0"/>
            </a:rPr>
            <a:t> monitoring of Transactions, number of resources allocated, Control Effectiveness – low effectiveness due to manual controls and low number of resources 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Residual Risk – high </a:t>
          </a:r>
          <a:endParaRPr lang="en-AT" sz="1200" kern="1200" dirty="0">
            <a:latin typeface="Raleway" pitchFamily="2" charset="0"/>
          </a:endParaRPr>
        </a:p>
      </dsp:txBody>
      <dsp:txXfrm>
        <a:off x="992799" y="960870"/>
        <a:ext cx="3939736" cy="2772299"/>
      </dsp:txXfrm>
    </dsp:sp>
    <dsp:sp modelId="{955F3FEB-4758-46C8-98F7-4AA634ADCA12}">
      <dsp:nvSpPr>
        <dsp:cNvPr id="0" name=""/>
        <dsp:cNvSpPr/>
      </dsp:nvSpPr>
      <dsp:spPr>
        <a:xfrm>
          <a:off x="4932536" y="413875"/>
          <a:ext cx="4587831" cy="124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71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Raleway" pitchFamily="2" charset="0"/>
            </a:rPr>
            <a:t>Action Plan</a:t>
          </a:r>
          <a:endParaRPr lang="en-AT" sz="2400" kern="1200">
            <a:latin typeface="Raleway" pitchFamily="2" charset="0"/>
          </a:endParaRPr>
        </a:p>
      </dsp:txBody>
      <dsp:txXfrm>
        <a:off x="4932536" y="724385"/>
        <a:ext cx="4277321" cy="621019"/>
      </dsp:txXfrm>
    </dsp:sp>
    <dsp:sp modelId="{FD15B9CD-AF27-4005-BF9C-2700A11F6D15}">
      <dsp:nvSpPr>
        <dsp:cNvPr id="0" name=""/>
        <dsp:cNvSpPr/>
      </dsp:nvSpPr>
      <dsp:spPr>
        <a:xfrm>
          <a:off x="4932536" y="1374745"/>
          <a:ext cx="3939736" cy="2772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Increase of AML resources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Developing automatic tool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Introducing EDD additional Measures – validity of documents from independent sources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Scrutinize high risk transactions (cash; Wire transfers to and from high-risk jurisdictions) </a:t>
          </a:r>
          <a:endParaRPr lang="en-AT" sz="1200" kern="1200" dirty="0">
            <a:latin typeface="Raleway" pitchFamily="2" charset="0"/>
          </a:endParaRPr>
        </a:p>
      </dsp:txBody>
      <dsp:txXfrm>
        <a:off x="4932536" y="1374745"/>
        <a:ext cx="3939736" cy="2772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B8B3-C583-4602-BA3F-0909EF0C3928}">
      <dsp:nvSpPr>
        <dsp:cNvPr id="0" name=""/>
        <dsp:cNvSpPr/>
      </dsp:nvSpPr>
      <dsp:spPr>
        <a:xfrm>
          <a:off x="992799" y="0"/>
          <a:ext cx="8527568" cy="124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71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Raleway" pitchFamily="2" charset="0"/>
            </a:rPr>
            <a:t>Risk Assessment  </a:t>
          </a:r>
          <a:endParaRPr lang="en-AT" sz="2400" kern="1200" dirty="0">
            <a:latin typeface="Raleway" pitchFamily="2" charset="0"/>
          </a:endParaRPr>
        </a:p>
      </dsp:txBody>
      <dsp:txXfrm>
        <a:off x="992799" y="310510"/>
        <a:ext cx="8217058" cy="621019"/>
      </dsp:txXfrm>
    </dsp:sp>
    <dsp:sp modelId="{FE327AA2-789A-450D-94CF-9DA1522624C5}">
      <dsp:nvSpPr>
        <dsp:cNvPr id="0" name=""/>
        <dsp:cNvSpPr/>
      </dsp:nvSpPr>
      <dsp:spPr>
        <a:xfrm>
          <a:off x="992799" y="960870"/>
          <a:ext cx="3939736" cy="2772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Examination of the data related to the number of customers, assets, volume of operations – trend increasing with Foreign PEP’s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Scoring of Risks based on STR, FIU/court requests/orders and correspondent requests/rejected transactions/restricted customers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Based on the analysis the inherent risk is defined as high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Mitigating controls – CDD/EDD SoW/</a:t>
          </a:r>
          <a:r>
            <a:rPr lang="en-US" sz="1200" kern="1200" dirty="0" err="1">
              <a:latin typeface="Raleway" pitchFamily="2" charset="0"/>
            </a:rPr>
            <a:t>SoF</a:t>
          </a:r>
          <a:r>
            <a:rPr lang="en-US" sz="1200" kern="1200" dirty="0">
              <a:latin typeface="Raleway" pitchFamily="2" charset="0"/>
            </a:rPr>
            <a:t> monitoring of Transactions, Screening, number of resources allocated, Control Effectiveness – Low Effectiveness due to gaps in IT tools to identify Close Associates of PEP and absence of periodic review of customer base </a:t>
          </a:r>
          <a:endParaRPr lang="en-AT" sz="1200" kern="1200" dirty="0">
            <a:latin typeface="Raleway" pitchFamily="2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Residual Risk – High  </a:t>
          </a:r>
          <a:endParaRPr lang="en-AT" sz="1200" kern="1200" dirty="0">
            <a:latin typeface="Raleway" pitchFamily="2" charset="0"/>
          </a:endParaRPr>
        </a:p>
      </dsp:txBody>
      <dsp:txXfrm>
        <a:off x="992799" y="960870"/>
        <a:ext cx="3939736" cy="2772299"/>
      </dsp:txXfrm>
    </dsp:sp>
    <dsp:sp modelId="{955F3FEB-4758-46C8-98F7-4AA634ADCA12}">
      <dsp:nvSpPr>
        <dsp:cNvPr id="0" name=""/>
        <dsp:cNvSpPr/>
      </dsp:nvSpPr>
      <dsp:spPr>
        <a:xfrm>
          <a:off x="4932536" y="413875"/>
          <a:ext cx="4587831" cy="124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717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Raleway" pitchFamily="2" charset="0"/>
            </a:rPr>
            <a:t>Action Plan</a:t>
          </a:r>
          <a:endParaRPr lang="en-AT" sz="2400" kern="1200">
            <a:latin typeface="Raleway" pitchFamily="2" charset="0"/>
          </a:endParaRPr>
        </a:p>
      </dsp:txBody>
      <dsp:txXfrm>
        <a:off x="4932536" y="724385"/>
        <a:ext cx="4277321" cy="621019"/>
      </dsp:txXfrm>
    </dsp:sp>
    <dsp:sp modelId="{FD15B9CD-AF27-4005-BF9C-2700A11F6D15}">
      <dsp:nvSpPr>
        <dsp:cNvPr id="0" name=""/>
        <dsp:cNvSpPr/>
      </dsp:nvSpPr>
      <dsp:spPr>
        <a:xfrm>
          <a:off x="4932536" y="1374745"/>
          <a:ext cx="3939736" cy="2772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Review of PEP customers with the customer base to identify Close Associates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Transaction Monitoring to identify any links – Look Back/retrospective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Enhancement of IT tool – external vendors for PEP lists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Introduction of Periodic Review of the Customer  base as a control mechanism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Restricting PEP onboarding process digitally/non-face to face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200" kern="1200" dirty="0">
              <a:latin typeface="Raleway" pitchFamily="2" charset="0"/>
            </a:rPr>
            <a:t>Increase resources for periodic review/screening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AT" sz="1200" kern="1200" dirty="0">
            <a:latin typeface="Raleway" pitchFamily="2" charset="0"/>
          </a:endParaRPr>
        </a:p>
      </dsp:txBody>
      <dsp:txXfrm>
        <a:off x="4932536" y="1374745"/>
        <a:ext cx="3939736" cy="277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E1DF8-07DF-944D-961D-D4D51F5816FB}" type="datetimeFigureOut">
              <a:rPr lang="de-DE" smtClean="0"/>
              <a:t>07.06.2023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5F79-6D9C-2F4B-A7FA-DEDE60ACD2C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4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F5F79-6D9C-2F4B-A7FA-DEDE60ACD2C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2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89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F5F79-6D9C-2F4B-A7FA-DEDE60ACD2C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3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56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8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36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75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5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770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F5F79-6D9C-2F4B-A7FA-DEDE60ACD2C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2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t-advisors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ft-advisors.com/" TargetMode="External"/><Relationship Id="rId4" Type="http://schemas.openxmlformats.org/officeDocument/2006/relationships/hyperlink" Target="mailto:office@ft-advisors.com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57AAC18-6950-ECF3-079F-CBE910E9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848" y="2924944"/>
            <a:ext cx="2754304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5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56761D0-C9EC-CE47-24F5-1C2036B5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56439-B850-184F-B4CB-AB0616CA0CB3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900C0DE-6386-E079-ADEE-739862D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73C34B-5528-92C2-2DF8-92ED6316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99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972D9-E355-4E5E-96AE-F85A61B1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450465" cy="1325563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A554F-8223-4CAA-2FC5-B53160969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92C6C1-18D7-FFB8-9D86-23F36297F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69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65D94-6C70-1D7E-5CA1-22CB175BA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11522075" cy="1325563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85F88-23D7-57CD-D3D0-FF035ADF6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825625"/>
            <a:ext cx="554513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33FDEF-BC48-1EAB-7082-DE42844D0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900" y="1825625"/>
            <a:ext cx="554513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42E6EC37-8211-B7FA-4060-6BF9A3B8A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81750"/>
            <a:ext cx="4114800" cy="476250"/>
          </a:xfrm>
        </p:spPr>
        <p:txBody>
          <a:bodyPr/>
          <a:lstStyle/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40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708A-0BFA-0D5A-39FD-A5E34E5B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5"/>
            <a:ext cx="11522075" cy="1325563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026990-E015-4933-6381-FE731B23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649413"/>
            <a:ext cx="55451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rgbClr val="0745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DF5626-638A-E1D1-1B35-366CCC082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3" y="2473325"/>
            <a:ext cx="55451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136A30-5F58-DE76-D304-05B7EE5CB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900" y="1649413"/>
            <a:ext cx="55451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rgbClr val="0745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478385E-AA31-E751-E3B4-86AB0A268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900" y="2473325"/>
            <a:ext cx="554513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8">
            <a:extLst>
              <a:ext uri="{FF2B5EF4-FFF2-40B4-BE49-F238E27FC236}">
                <a16:creationId xmlns:a16="http://schemas.microsoft.com/office/drawing/2014/main" id="{A85A8443-B5FE-726A-6E7C-2141E27AD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81750"/>
            <a:ext cx="4114800" cy="476250"/>
          </a:xfrm>
        </p:spPr>
        <p:txBody>
          <a:bodyPr/>
          <a:lstStyle/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85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0D6DE-4D05-FEF1-3184-92DF5B33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678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8AADF9-7B11-F1F3-2D0C-9E265ECE7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3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7DB551-8ADE-2A08-113F-F16F45FB1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7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E87A3-D113-5452-39C7-F0DB5929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21304"/>
            <a:ext cx="55451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F872E4-6182-E971-12F5-30C5BE0A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900" y="836712"/>
            <a:ext cx="5545138" cy="487362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B2B2B"/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rgbClr val="2B2B2B"/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rgbClr val="2B2B2B"/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rgbClr val="2B2B2B"/>
                </a:solidFill>
              </a:defRPr>
            </a:lvl4pPr>
            <a:lvl5pPr>
              <a:lnSpc>
                <a:spcPct val="110000"/>
              </a:lnSpc>
              <a:defRPr sz="1200">
                <a:solidFill>
                  <a:srgbClr val="2B2B2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B172DC-AE99-99D3-97D9-C7E568E2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921504"/>
            <a:ext cx="55451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F1710B-5C29-7D75-D5A2-143E360A3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08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BDCBD-2027-80A0-C40A-B8F0B818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40C388-9156-8B92-3846-84A9C813E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1900" y="333375"/>
            <a:ext cx="5545138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75615D-D4B4-3E98-1DD1-7F467753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607840-5B65-CBA5-E8AD-AB6738BC5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54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1BEED-C838-4E4C-29AC-0C2646E3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EE57A7-3E09-EA88-1B44-71F6D1D7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A01F98-B1BE-3564-0CD9-EE1AB0B9D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7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86BEB0-DB2A-CBE3-5FFA-8E42D31F1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7CEFCA-202D-DC06-0B1A-1B3A404D8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0E6C020-6032-7C9C-3E1B-FDA6C72B53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18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1B80F-3CBA-2AC6-106C-C44F77B08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91769"/>
            <a:ext cx="9144000" cy="1909761"/>
          </a:xfrm>
        </p:spPr>
        <p:txBody>
          <a:bodyPr bIns="72000" anchor="b">
            <a:normAutofit/>
          </a:bodyPr>
          <a:lstStyle>
            <a:lvl1pPr algn="ctr">
              <a:lnSpc>
                <a:spcPct val="110000"/>
              </a:lnSpc>
              <a:defRPr sz="3200" spc="2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66C07B-3483-01BD-051D-1BD0E33C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530"/>
            <a:ext cx="9144000" cy="1071167"/>
          </a:xfrm>
        </p:spPr>
        <p:txBody>
          <a:bodyPr tIns="216000">
            <a:normAutofit/>
          </a:bodyPr>
          <a:lstStyle>
            <a:lvl1pPr marL="0" indent="0" algn="ctr">
              <a:buNone/>
              <a:defRPr sz="1200" b="0" i="0" spc="150" baseline="0">
                <a:latin typeface="Raleway Medium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57AAC18-6950-ECF3-079F-CBE910E9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8848" y="1196752"/>
            <a:ext cx="2754304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7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972D9-E355-4E5E-96AE-F85A61B13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9271" y="2349352"/>
            <a:ext cx="4566802" cy="24482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time!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E2F9C4-AA09-4C5D-8A5E-3E07E983E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3552" y="806756"/>
            <a:ext cx="2178240" cy="968107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8788358-71E2-BAB7-DE77-21E5B6AD2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9553" y="836960"/>
            <a:ext cx="4418872" cy="273652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5EA453-D58A-F5B2-050F-567D354C9140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405000" y="3420000"/>
            <a:ext cx="5400000" cy="1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393D18D-7F75-F9E2-D50D-32C77C6990CC}"/>
              </a:ext>
            </a:extLst>
          </p:cNvPr>
          <p:cNvSpPr txBox="1"/>
          <p:nvPr userDrawn="1"/>
        </p:nvSpPr>
        <p:spPr>
          <a:xfrm>
            <a:off x="943236" y="5163563"/>
            <a:ext cx="4418872" cy="136815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Financial Transparency </a:t>
            </a:r>
            <a:r>
              <a:rPr lang="de-AT" sz="900" b="1" i="0" dirty="0" err="1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Advisors</a:t>
            </a:r>
            <a: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 GmbH</a:t>
            </a:r>
            <a:b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</a:br>
            <a:r>
              <a:rPr lang="de-AT" sz="900" dirty="0">
                <a:effectLst/>
                <a:latin typeface="Raleway" panose="020B0503030101060003" pitchFamily="34" charset="77"/>
              </a:rPr>
              <a:t>Zieglergasse 38/7/1070 Vienna, Austria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de-AT" sz="900" dirty="0">
                <a:effectLst/>
                <a:latin typeface="Raleway" panose="020B0503030101060003" pitchFamily="34" charset="77"/>
              </a:rPr>
              <a:t>Phone: +43 1 890 8717 11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AT" sz="900" dirty="0">
                <a:effectLst/>
                <a:latin typeface="Raleway" panose="020B0503030101060003" pitchFamily="34" charset="77"/>
                <a:hlinkClick r:id="rId6"/>
              </a:rPr>
              <a:t>www.ft-advisors.com</a:t>
            </a:r>
            <a:endParaRPr lang="de-AT" sz="900" dirty="0">
              <a:effectLst/>
              <a:latin typeface="Raleway" panose="020B0503030101060003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AT" sz="900" dirty="0">
                <a:effectLst/>
                <a:latin typeface="Raleway" panose="020B0503030101060003" pitchFamily="34" charset="77"/>
                <a:hlinkClick r:id="rId6"/>
              </a:rPr>
              <a:t>http://www.ft-advisors.com</a:t>
            </a:r>
            <a:endParaRPr lang="de-AT" sz="900" dirty="0">
              <a:effectLst/>
              <a:latin typeface="Raleway" panose="020B0503030101060003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latin typeface="Raleway" panose="020B0503030101060003" pitchFamily="34" charset="77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215576-8A52-48C0-C405-26BAB44F6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9109" y="3645025"/>
            <a:ext cx="4419600" cy="288031"/>
          </a:xfrm>
        </p:spPr>
        <p:txBody>
          <a:bodyPr lIns="0"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0745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12809401-C200-B58C-08DE-1AA4B11B2A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8825" y="3933056"/>
            <a:ext cx="4419600" cy="288031"/>
          </a:xfrm>
        </p:spPr>
        <p:txBody>
          <a:bodyPr lIns="0"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rgbClr val="0745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Job Description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2C95256-FDD7-FBAE-00BB-12E2E562FF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8825" y="4623575"/>
            <a:ext cx="4419600" cy="1511300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de-DE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7447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972D9-E355-4E5E-96AE-F85A61B13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599" y="2204864"/>
            <a:ext cx="4566802" cy="24482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time!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E2F9C4-AA09-4C5D-8A5E-3E07E983E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6880" y="806756"/>
            <a:ext cx="2178240" cy="96810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393D18D-7F75-F9E2-D50D-32C77C6990CC}"/>
              </a:ext>
            </a:extLst>
          </p:cNvPr>
          <p:cNvSpPr txBox="1"/>
          <p:nvPr userDrawn="1"/>
        </p:nvSpPr>
        <p:spPr>
          <a:xfrm>
            <a:off x="3886564" y="5163563"/>
            <a:ext cx="4418872" cy="136815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Financial Transparency </a:t>
            </a:r>
            <a:r>
              <a:rPr lang="de-AT" sz="900" b="1" i="0" dirty="0" err="1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Advisors</a:t>
            </a:r>
            <a: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  <a:t> GmbH</a:t>
            </a:r>
            <a:br>
              <a:rPr lang="de-AT" sz="900" b="1" i="0" dirty="0">
                <a:solidFill>
                  <a:srgbClr val="074589"/>
                </a:solidFill>
                <a:effectLst/>
                <a:latin typeface="Raleway" panose="020B0503030101060003" pitchFamily="34" charset="77"/>
              </a:rPr>
            </a:br>
            <a:r>
              <a:rPr lang="de-AT" sz="900" dirty="0">
                <a:effectLst/>
                <a:latin typeface="Raleway" panose="020B0503030101060003" pitchFamily="34" charset="77"/>
              </a:rPr>
              <a:t>Zieglergasse 38/7/1070 Vienna, Austria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</a:pPr>
            <a:r>
              <a:rPr lang="de-AT" sz="900" dirty="0">
                <a:effectLst/>
                <a:latin typeface="Raleway" panose="020B0503030101060003" pitchFamily="34" charset="77"/>
              </a:rPr>
              <a:t>Phone: +43 1 890 8717 11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AT" sz="900" dirty="0">
                <a:effectLst/>
                <a:latin typeface="Raleway" panose="020B0503030101060003" pitchFamily="34" charset="77"/>
              </a:rPr>
              <a:t>Email: </a:t>
            </a:r>
            <a:r>
              <a:rPr lang="de-AT" sz="900" dirty="0">
                <a:effectLst/>
                <a:latin typeface="Raleway" panose="020B0503030101060003" pitchFamily="34" charset="77"/>
                <a:hlinkClick r:id="rId4"/>
              </a:rPr>
              <a:t>office@ft-advisors.com</a:t>
            </a:r>
            <a:endParaRPr lang="de-AT" sz="900" dirty="0">
              <a:effectLst/>
              <a:latin typeface="Raleway" panose="020B0503030101060003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AT" sz="900" dirty="0">
                <a:effectLst/>
                <a:latin typeface="Raleway" panose="020B0503030101060003" pitchFamily="34" charset="77"/>
                <a:hlinkClick r:id="rId5"/>
              </a:rPr>
              <a:t>http://www.ft-advisors.com</a:t>
            </a:r>
            <a:endParaRPr lang="de-AT" sz="900" dirty="0">
              <a:effectLst/>
              <a:latin typeface="Raleway" panose="020B0503030101060003" pitchFamily="34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e-DE" sz="90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999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1B80F-3CBA-2AC6-106C-C44F77B08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bIns="72000" anchor="b">
            <a:normAutofit/>
          </a:bodyPr>
          <a:lstStyle>
            <a:lvl1pPr algn="l">
              <a:lnSpc>
                <a:spcPct val="110000"/>
              </a:lnSpc>
              <a:defRPr sz="4400" spc="2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66C07B-3483-01BD-051D-1BD0E33C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tIns="216000">
            <a:normAutofit/>
          </a:bodyPr>
          <a:lstStyle>
            <a:lvl1pPr marL="0" indent="0" algn="l">
              <a:buNone/>
              <a:defRPr sz="1600" b="0" i="0" spc="150" baseline="0">
                <a:latin typeface="Raleway Medium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9AA063F-81B3-B16E-D5F1-DD2CEF99C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400" y="6381750"/>
            <a:ext cx="1008509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C77F111C-0C3F-1D4C-BB8E-1C34FDB9DD16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D367BB-371A-835A-BC19-3D844FC82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57718" y="6381750"/>
            <a:ext cx="5076564" cy="476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48A3D83-F683-DF6B-44BA-B7D13297B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81750"/>
            <a:ext cx="501512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93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CD4CC-D70A-436B-F603-A4119A2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5"/>
            <a:ext cx="1051560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 i="0" spc="150" baseline="0">
                <a:latin typeface="Raleway" panose="020B0503030101060003" pitchFamily="34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E06B5-BA29-3AE5-2CBA-7D5D7B377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 tIns="108000">
            <a:normAutofit/>
          </a:bodyPr>
          <a:lstStyle>
            <a:lvl1pPr marL="0" indent="0">
              <a:buNone/>
              <a:defRPr sz="1400" b="0" i="0" spc="150" baseline="0">
                <a:solidFill>
                  <a:srgbClr val="2B2B2B"/>
                </a:solidFill>
                <a:latin typeface="Raleway Medium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8DC7A57-0FFD-E7C7-E0CE-27FE6F08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400" y="6381750"/>
            <a:ext cx="1008509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22255B13-0D98-0147-ABD2-A60B0B3EB061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3ED811B-8817-1698-04A9-021B94F4E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57718" y="6376030"/>
            <a:ext cx="5076564" cy="48197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0710B8C-BEB3-BCD7-F83E-C874F25E1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76030"/>
            <a:ext cx="501512" cy="48197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3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9372F59-610C-E947-F97A-F6E642345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400" y="6381750"/>
            <a:ext cx="1008509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A92B0B77-BEBA-A14D-9441-FD1B2D3B9916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8E51D76-2C89-A978-272A-220A8C18C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57718" y="6381750"/>
            <a:ext cx="5076564" cy="476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8AC1448-3D28-4850-AA56-7596C457C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81750"/>
            <a:ext cx="501512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1B80F-3CBA-2AC6-106C-C44F77B084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bIns="72000" anchor="b">
            <a:normAutofit/>
          </a:bodyPr>
          <a:lstStyle>
            <a:lvl1pPr algn="l">
              <a:lnSpc>
                <a:spcPct val="110000"/>
              </a:lnSpc>
              <a:defRPr sz="4400" spc="200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66C07B-3483-01BD-051D-1BD0E33CA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tIns="216000">
            <a:normAutofit/>
          </a:bodyPr>
          <a:lstStyle>
            <a:lvl1pPr marL="0" indent="0" algn="l">
              <a:buNone/>
              <a:defRPr sz="1600" b="0" i="0" spc="150" baseline="0">
                <a:latin typeface="Raleway Medium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EE8BE98-8DB3-E2EC-543D-83812066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239CE-D528-5346-B473-981DAE48F116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C07D3D1-AE8C-CFA1-FBAD-1CBAFF17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435FD81-E87F-8E3B-CAE9-2BC566A4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292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CD4CC-D70A-436B-F603-A4119A2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9275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0" i="0" spc="150" baseline="0">
                <a:latin typeface="Raleway" panose="020B0503030101060003" pitchFamily="34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E06B5-BA29-3AE5-2CBA-7D5D7B377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  <a:prstGeom prst="rect">
            <a:avLst/>
          </a:prstGeom>
        </p:spPr>
        <p:txBody>
          <a:bodyPr tIns="108000">
            <a:normAutofit/>
          </a:bodyPr>
          <a:lstStyle>
            <a:lvl1pPr marL="0" indent="0">
              <a:buNone/>
              <a:defRPr sz="1400" b="0" i="0" spc="150" baseline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44B52ED-9EE6-C568-5648-06004602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9ADBC8-28B0-E148-AF08-C74CECC6C27C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60B3294-0B71-D878-70CD-EBBC55D7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A2912EA-AEA3-E7E7-7268-294396D8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426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36C133F-8C1D-CCC4-0259-2BAA4FCBB9AA}"/>
              </a:ext>
            </a:extLst>
          </p:cNvPr>
          <p:cNvSpPr/>
          <p:nvPr userDrawn="1"/>
        </p:nvSpPr>
        <p:spPr>
          <a:xfrm>
            <a:off x="334964" y="332657"/>
            <a:ext cx="11522074" cy="6191968"/>
          </a:xfrm>
          <a:prstGeom prst="rect">
            <a:avLst/>
          </a:prstGeom>
          <a:solidFill>
            <a:srgbClr val="F2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aleway" panose="020B0503030101060003" pitchFamily="34" charset="77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9C1BC0-1219-97D3-A7DF-6C58C7DD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678" cy="1325563"/>
          </a:xfrm>
          <a:prstGeom prst="rect">
            <a:avLst/>
          </a:prstGeom>
        </p:spPr>
        <p:txBody>
          <a:bodyPr vert="horz" lIns="144000" tIns="144000" rIns="14400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6C5340-2700-48A2-6E7B-52FECC7D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793875"/>
            <a:ext cx="11521678" cy="4351338"/>
          </a:xfrm>
          <a:prstGeom prst="rect">
            <a:avLst/>
          </a:prstGeom>
        </p:spPr>
        <p:txBody>
          <a:bodyPr vert="horz" lIns="144000" tIns="45720" rIns="14400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25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8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200" baseline="0">
          <a:solidFill>
            <a:srgbClr val="074589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de-DE" sz="1800" kern="1200" spc="50" baseline="0" dirty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37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36C133F-8C1D-CCC4-0259-2BAA4FCBB9AA}"/>
              </a:ext>
            </a:extLst>
          </p:cNvPr>
          <p:cNvSpPr/>
          <p:nvPr userDrawn="1"/>
        </p:nvSpPr>
        <p:spPr>
          <a:xfrm>
            <a:off x="334964" y="332656"/>
            <a:ext cx="11522074" cy="6048375"/>
          </a:xfrm>
          <a:prstGeom prst="rect">
            <a:avLst/>
          </a:prstGeom>
          <a:solidFill>
            <a:srgbClr val="F2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aleway" panose="020B0503030101060003" pitchFamily="34" charset="77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9FB6D4-2F37-C66F-C3CF-F194471CEE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7120" y="0"/>
            <a:ext cx="5964880" cy="6649375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9C1BC0-1219-97D3-A7DF-6C58C7DD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521678" cy="1325563"/>
          </a:xfrm>
          <a:prstGeom prst="rect">
            <a:avLst/>
          </a:prstGeom>
        </p:spPr>
        <p:txBody>
          <a:bodyPr vert="horz" lIns="144000" tIns="144000" rIns="9000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6C5340-2700-48A2-6E7B-52FECC7D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793875"/>
            <a:ext cx="11521678" cy="4351338"/>
          </a:xfrm>
          <a:prstGeom prst="rect">
            <a:avLst/>
          </a:prstGeom>
        </p:spPr>
        <p:txBody>
          <a:bodyPr vert="horz" lIns="14400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7AA1F1E-B63A-3177-DBBA-55199D9D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400" y="6381750"/>
            <a:ext cx="1080517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5022386A-B2CA-304F-9A5C-7D70B0758470}" type="datetime3">
              <a:rPr lang="de-AT" smtClean="0"/>
              <a:t>07/06/23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B10140A-B8DF-A6CD-13A5-F70DB172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57718" y="6381750"/>
            <a:ext cx="5076564" cy="476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0B03128-C445-D2FF-6D6A-FE38B2783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81750"/>
            <a:ext cx="717536" cy="4762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27DEBDA-FFA2-1880-1ADC-4FCDDB44A8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963" y="6453336"/>
            <a:ext cx="29584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200" baseline="0">
          <a:solidFill>
            <a:srgbClr val="074589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de-DE" sz="1800" kern="1200" spc="50" baseline="0" dirty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B2B2B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37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36C133F-8C1D-CCC4-0259-2BAA4FCBB9AA}"/>
              </a:ext>
            </a:extLst>
          </p:cNvPr>
          <p:cNvSpPr/>
          <p:nvPr userDrawn="1"/>
        </p:nvSpPr>
        <p:spPr>
          <a:xfrm>
            <a:off x="334964" y="333375"/>
            <a:ext cx="11522074" cy="6048375"/>
          </a:xfrm>
          <a:prstGeom prst="rect">
            <a:avLst/>
          </a:prstGeom>
          <a:solidFill>
            <a:srgbClr val="074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9FB6D4-2F37-C66F-C3CF-F194471CE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5030" r="5851" b="1851"/>
          <a:stretch/>
        </p:blipFill>
        <p:spPr>
          <a:xfrm>
            <a:off x="6227120" y="334800"/>
            <a:ext cx="5616000" cy="6192000"/>
          </a:xfrm>
          <a:prstGeom prst="rect">
            <a:avLst/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66166662-16A6-81AA-5A1B-F2C77195F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2800" y="6381750"/>
            <a:ext cx="1008509" cy="476250"/>
          </a:xfrm>
          <a:prstGeom prst="rect">
            <a:avLst/>
          </a:prstGeom>
        </p:spPr>
        <p:txBody>
          <a:bodyPr vert="horz" wrap="square" lIns="90000" tIns="0" rIns="0" bIns="0" rtlCol="0" anchor="ctr" anchorCtr="0">
            <a:noAutofit/>
          </a:bodyPr>
          <a:lstStyle>
            <a:lvl1pPr algn="l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A0640D7F-F535-964F-B277-C2748C8F122D}" type="datetime3">
              <a:rPr lang="de-AT" smtClean="0"/>
              <a:pPr/>
              <a:t>07/06/23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8BDA0B0F-D8FF-546C-44AE-D5E30F120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3557718" y="6381750"/>
            <a:ext cx="5076564" cy="47625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BC0A988D-A4AC-0631-45EB-EA9E54220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81749"/>
            <a:ext cx="501512" cy="4762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fld id="{0D5D4F3F-BA5A-4243-9F06-2EC3CD8A184B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0" name="Titelplatzhalter 1">
            <a:extLst>
              <a:ext uri="{FF2B5EF4-FFF2-40B4-BE49-F238E27FC236}">
                <a16:creationId xmlns:a16="http://schemas.microsoft.com/office/drawing/2014/main" id="{CEE452E2-FC5F-D5C6-909F-76AF7ECC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08157" cy="1325563"/>
          </a:xfrm>
          <a:prstGeom prst="rect">
            <a:avLst/>
          </a:prstGeom>
        </p:spPr>
        <p:txBody>
          <a:bodyPr vert="horz" lIns="144000" tIns="144000" rIns="9000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857FBE7-14BB-D033-3CA1-9CB5C5C6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880" y="1793875"/>
            <a:ext cx="11508158" cy="4351338"/>
          </a:xfrm>
          <a:prstGeom prst="rect">
            <a:avLst/>
          </a:prstGeom>
        </p:spPr>
        <p:txBody>
          <a:bodyPr vert="horz" lIns="144000" tIns="36000" rIns="14400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61FBD98-B21D-737F-E34E-081270C6AC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963" y="6453336"/>
            <a:ext cx="29584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200" baseline="0">
          <a:solidFill>
            <a:schemeClr val="bg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F2F6F8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F2F6F8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2F6F8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F2F6F8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F2F6F8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pos="37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D0E35F5-759E-2488-022F-10299087C94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39344">
            <a:off x="8659115" y="-6238212"/>
            <a:ext cx="4654839" cy="144378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C53BEA6-AD3C-8053-5229-4966B7E397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39344">
            <a:off x="8659115" y="-6166203"/>
            <a:ext cx="4654839" cy="1443789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95A911-BB43-1A1D-0434-98063030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450465" cy="1325563"/>
          </a:xfrm>
          <a:prstGeom prst="rect">
            <a:avLst/>
          </a:prstGeom>
        </p:spPr>
        <p:txBody>
          <a:bodyPr vert="horz" lIns="144000" tIns="10800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85C85E-18B5-EBD4-ED2D-80CD1F13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807926"/>
            <a:ext cx="11522074" cy="4351338"/>
          </a:xfrm>
          <a:prstGeom prst="rect">
            <a:avLst/>
          </a:prstGeom>
        </p:spPr>
        <p:txBody>
          <a:bodyPr vert="horz" lIns="14400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651A92E-6714-E982-47DF-997AE90E145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4963" y="6453336"/>
            <a:ext cx="295841" cy="329789"/>
          </a:xfrm>
          <a:prstGeom prst="rect">
            <a:avLst/>
          </a:prstGeom>
        </p:spPr>
      </p:pic>
      <p:sp>
        <p:nvSpPr>
          <p:cNvPr id="23" name="Fußzeilenplatzhalter 22">
            <a:extLst>
              <a:ext uri="{FF2B5EF4-FFF2-40B4-BE49-F238E27FC236}">
                <a16:creationId xmlns:a16="http://schemas.microsoft.com/office/drawing/2014/main" id="{EF4DEA66-76F3-A69E-8F97-71665AA23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1750"/>
            <a:ext cx="411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rgbClr val="83A2C6"/>
                </a:solidFill>
                <a:latin typeface="Raleway Medium" panose="020B0503030101060003" pitchFamily="34" charset="77"/>
              </a:defRPr>
            </a:lvl1pPr>
          </a:lstStyle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24" name="Fußzeilenplatzhalter 22">
            <a:extLst>
              <a:ext uri="{FF2B5EF4-FFF2-40B4-BE49-F238E27FC236}">
                <a16:creationId xmlns:a16="http://schemas.microsoft.com/office/drawing/2014/main" id="{B49C3E9D-1FF6-34AA-4574-FC7732304AFC}"/>
              </a:ext>
            </a:extLst>
          </p:cNvPr>
          <p:cNvSpPr txBox="1">
            <a:spLocks/>
          </p:cNvSpPr>
          <p:nvPr userDrawn="1"/>
        </p:nvSpPr>
        <p:spPr>
          <a:xfrm>
            <a:off x="623392" y="6381750"/>
            <a:ext cx="100811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900" b="0" i="0" dirty="0">
                <a:solidFill>
                  <a:srgbClr val="83A2C6"/>
                </a:solidFill>
                <a:latin typeface="Raleway Medium" panose="020B0503030101060003" pitchFamily="34" charset="77"/>
              </a:rPr>
              <a:t>28/03/2023</a:t>
            </a:r>
            <a:endParaRPr lang="de-DE" sz="900" b="0" i="0" dirty="0">
              <a:solidFill>
                <a:srgbClr val="83A2C6"/>
              </a:solidFill>
              <a:latin typeface="Raleway Medium" panose="020B0503030101060003" pitchFamily="34" charset="77"/>
            </a:endParaRPr>
          </a:p>
        </p:txBody>
      </p:sp>
      <p:sp>
        <p:nvSpPr>
          <p:cNvPr id="25" name="Fußzeilenplatzhalter 22">
            <a:extLst>
              <a:ext uri="{FF2B5EF4-FFF2-40B4-BE49-F238E27FC236}">
                <a16:creationId xmlns:a16="http://schemas.microsoft.com/office/drawing/2014/main" id="{CFF80855-C155-A383-277B-82CF3B0F80AB}"/>
              </a:ext>
            </a:extLst>
          </p:cNvPr>
          <p:cNvSpPr txBox="1">
            <a:spLocks/>
          </p:cNvSpPr>
          <p:nvPr userDrawn="1"/>
        </p:nvSpPr>
        <p:spPr>
          <a:xfrm>
            <a:off x="11352982" y="6381750"/>
            <a:ext cx="504056" cy="4762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F3D8982-88D1-994C-944E-0595E35E9AFB}" type="slidenum">
              <a:rPr lang="de-AT" sz="900" b="0" i="0" smtClean="0">
                <a:solidFill>
                  <a:srgbClr val="83A2C6"/>
                </a:solidFill>
                <a:latin typeface="Raleway Medium" panose="020B0503030101060003" pitchFamily="34" charset="77"/>
              </a:rPr>
              <a:t>‹N°›</a:t>
            </a:fld>
            <a:endParaRPr lang="de-DE" sz="900" b="0" i="0" dirty="0">
              <a:solidFill>
                <a:srgbClr val="83A2C6"/>
              </a:solidFill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482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spc="200" baseline="0">
          <a:solidFill>
            <a:srgbClr val="074589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5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 spc="5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pos="3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4FE45F-7160-E667-9EE5-AAB79EA9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AML Tuesday’s Session #16 on: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5C5CA-4329-B656-BDB8-035EEE62C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Conducting a Business Risk Assessment </a:t>
            </a:r>
          </a:p>
          <a:p>
            <a:endParaRPr lang="en-US" dirty="0"/>
          </a:p>
          <a:p>
            <a:r>
              <a:rPr lang="en-US" dirty="0"/>
              <a:t>23 May 2023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0397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">
            <a:extLst>
              <a:ext uri="{FF2B5EF4-FFF2-40B4-BE49-F238E27FC236}">
                <a16:creationId xmlns:a16="http://schemas.microsoft.com/office/drawing/2014/main" id="{D4FB6A1E-DFA4-3A48-8D4D-FBEC763B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543" y="2028315"/>
            <a:ext cx="1461121" cy="1461121"/>
          </a:xfrm>
          <a:custGeom>
            <a:avLst/>
            <a:gdLst>
              <a:gd name="T0" fmla="*/ 1173 w 2346"/>
              <a:gd name="T1" fmla="*/ 0 h 2346"/>
              <a:gd name="T2" fmla="*/ 1173 w 2346"/>
              <a:gd name="T3" fmla="*/ 0 h 2346"/>
              <a:gd name="T4" fmla="*/ 2345 w 2346"/>
              <a:gd name="T5" fmla="*/ 1173 h 2346"/>
              <a:gd name="T6" fmla="*/ 2345 w 2346"/>
              <a:gd name="T7" fmla="*/ 1173 h 2346"/>
              <a:gd name="T8" fmla="*/ 1173 w 2346"/>
              <a:gd name="T9" fmla="*/ 2345 h 2346"/>
              <a:gd name="T10" fmla="*/ 1173 w 2346"/>
              <a:gd name="T11" fmla="*/ 2345 h 2346"/>
              <a:gd name="T12" fmla="*/ 0 w 2346"/>
              <a:gd name="T13" fmla="*/ 1173 h 2346"/>
              <a:gd name="T14" fmla="*/ 0 w 2346"/>
              <a:gd name="T15" fmla="*/ 1173 h 2346"/>
              <a:gd name="T16" fmla="*/ 1173 w 2346"/>
              <a:gd name="T17" fmla="*/ 0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6" h="2346">
                <a:moveTo>
                  <a:pt x="1173" y="0"/>
                </a:moveTo>
                <a:lnTo>
                  <a:pt x="1173" y="0"/>
                </a:lnTo>
                <a:cubicBezTo>
                  <a:pt x="1820" y="0"/>
                  <a:pt x="2345" y="525"/>
                  <a:pt x="2345" y="1173"/>
                </a:cubicBezTo>
                <a:lnTo>
                  <a:pt x="2345" y="1173"/>
                </a:lnTo>
                <a:cubicBezTo>
                  <a:pt x="2345" y="1820"/>
                  <a:pt x="1820" y="2345"/>
                  <a:pt x="1173" y="2345"/>
                </a:cubicBezTo>
                <a:lnTo>
                  <a:pt x="1173" y="2345"/>
                </a:lnTo>
                <a:cubicBezTo>
                  <a:pt x="525" y="2345"/>
                  <a:pt x="0" y="1820"/>
                  <a:pt x="0" y="1173"/>
                </a:cubicBezTo>
                <a:lnTo>
                  <a:pt x="0" y="1173"/>
                </a:lnTo>
                <a:cubicBezTo>
                  <a:pt x="0" y="525"/>
                  <a:pt x="525" y="0"/>
                  <a:pt x="1173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5B90E37-CC96-6D4F-842D-874D1691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606" y="3750673"/>
            <a:ext cx="1079361" cy="1079363"/>
          </a:xfrm>
          <a:custGeom>
            <a:avLst/>
            <a:gdLst>
              <a:gd name="T0" fmla="*/ 866 w 1734"/>
              <a:gd name="T1" fmla="*/ 0 h 1733"/>
              <a:gd name="T2" fmla="*/ 866 w 1734"/>
              <a:gd name="T3" fmla="*/ 0 h 1733"/>
              <a:gd name="T4" fmla="*/ 1733 w 1734"/>
              <a:gd name="T5" fmla="*/ 866 h 1733"/>
              <a:gd name="T6" fmla="*/ 1733 w 1734"/>
              <a:gd name="T7" fmla="*/ 866 h 1733"/>
              <a:gd name="T8" fmla="*/ 866 w 1734"/>
              <a:gd name="T9" fmla="*/ 1732 h 1733"/>
              <a:gd name="T10" fmla="*/ 866 w 1734"/>
              <a:gd name="T11" fmla="*/ 1732 h 1733"/>
              <a:gd name="T12" fmla="*/ 0 w 1734"/>
              <a:gd name="T13" fmla="*/ 866 h 1733"/>
              <a:gd name="T14" fmla="*/ 0 w 1734"/>
              <a:gd name="T15" fmla="*/ 866 h 1733"/>
              <a:gd name="T16" fmla="*/ 866 w 1734"/>
              <a:gd name="T17" fmla="*/ 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4" h="1733">
                <a:moveTo>
                  <a:pt x="866" y="0"/>
                </a:moveTo>
                <a:lnTo>
                  <a:pt x="866" y="0"/>
                </a:lnTo>
                <a:cubicBezTo>
                  <a:pt x="1345" y="0"/>
                  <a:pt x="1733" y="387"/>
                  <a:pt x="1733" y="866"/>
                </a:cubicBezTo>
                <a:lnTo>
                  <a:pt x="1733" y="866"/>
                </a:lnTo>
                <a:cubicBezTo>
                  <a:pt x="1733" y="1344"/>
                  <a:pt x="1345" y="1732"/>
                  <a:pt x="866" y="1732"/>
                </a:cubicBezTo>
                <a:lnTo>
                  <a:pt x="866" y="1732"/>
                </a:lnTo>
                <a:cubicBezTo>
                  <a:pt x="388" y="1732"/>
                  <a:pt x="0" y="1344"/>
                  <a:pt x="0" y="866"/>
                </a:cubicBezTo>
                <a:lnTo>
                  <a:pt x="0" y="866"/>
                </a:lnTo>
                <a:cubicBezTo>
                  <a:pt x="0" y="387"/>
                  <a:pt x="388" y="0"/>
                  <a:pt x="866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F637560F-8AFA-E04A-87CB-8448F63C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655" y="2546296"/>
            <a:ext cx="1079361" cy="1079363"/>
          </a:xfrm>
          <a:custGeom>
            <a:avLst/>
            <a:gdLst>
              <a:gd name="T0" fmla="*/ 866 w 1733"/>
              <a:gd name="T1" fmla="*/ 0 h 1733"/>
              <a:gd name="T2" fmla="*/ 866 w 1733"/>
              <a:gd name="T3" fmla="*/ 0 h 1733"/>
              <a:gd name="T4" fmla="*/ 1732 w 1733"/>
              <a:gd name="T5" fmla="*/ 865 h 1733"/>
              <a:gd name="T6" fmla="*/ 1732 w 1733"/>
              <a:gd name="T7" fmla="*/ 865 h 1733"/>
              <a:gd name="T8" fmla="*/ 866 w 1733"/>
              <a:gd name="T9" fmla="*/ 1732 h 1733"/>
              <a:gd name="T10" fmla="*/ 866 w 1733"/>
              <a:gd name="T11" fmla="*/ 1732 h 1733"/>
              <a:gd name="T12" fmla="*/ 0 w 1733"/>
              <a:gd name="T13" fmla="*/ 865 h 1733"/>
              <a:gd name="T14" fmla="*/ 0 w 1733"/>
              <a:gd name="T15" fmla="*/ 865 h 1733"/>
              <a:gd name="T16" fmla="*/ 866 w 1733"/>
              <a:gd name="T17" fmla="*/ 0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3" h="1733">
                <a:moveTo>
                  <a:pt x="866" y="0"/>
                </a:moveTo>
                <a:lnTo>
                  <a:pt x="866" y="0"/>
                </a:lnTo>
                <a:cubicBezTo>
                  <a:pt x="1343" y="0"/>
                  <a:pt x="1732" y="387"/>
                  <a:pt x="1732" y="865"/>
                </a:cubicBezTo>
                <a:lnTo>
                  <a:pt x="1732" y="865"/>
                </a:lnTo>
                <a:cubicBezTo>
                  <a:pt x="1732" y="1344"/>
                  <a:pt x="1343" y="1732"/>
                  <a:pt x="866" y="1732"/>
                </a:cubicBezTo>
                <a:lnTo>
                  <a:pt x="866" y="1732"/>
                </a:lnTo>
                <a:cubicBezTo>
                  <a:pt x="388" y="1732"/>
                  <a:pt x="0" y="1344"/>
                  <a:pt x="0" y="865"/>
                </a:cubicBezTo>
                <a:lnTo>
                  <a:pt x="0" y="865"/>
                </a:lnTo>
                <a:cubicBezTo>
                  <a:pt x="0" y="387"/>
                  <a:pt x="388" y="0"/>
                  <a:pt x="86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AC992806-1EB1-7F44-B17C-40A8ACD6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956" y="3638069"/>
            <a:ext cx="1079363" cy="1079361"/>
          </a:xfrm>
          <a:custGeom>
            <a:avLst/>
            <a:gdLst>
              <a:gd name="T0" fmla="*/ 867 w 1735"/>
              <a:gd name="T1" fmla="*/ 0 h 1734"/>
              <a:gd name="T2" fmla="*/ 867 w 1735"/>
              <a:gd name="T3" fmla="*/ 0 h 1734"/>
              <a:gd name="T4" fmla="*/ 1734 w 1735"/>
              <a:gd name="T5" fmla="*/ 866 h 1734"/>
              <a:gd name="T6" fmla="*/ 1734 w 1735"/>
              <a:gd name="T7" fmla="*/ 866 h 1734"/>
              <a:gd name="T8" fmla="*/ 867 w 1735"/>
              <a:gd name="T9" fmla="*/ 1733 h 1734"/>
              <a:gd name="T10" fmla="*/ 867 w 1735"/>
              <a:gd name="T11" fmla="*/ 1733 h 1734"/>
              <a:gd name="T12" fmla="*/ 0 w 1735"/>
              <a:gd name="T13" fmla="*/ 866 h 1734"/>
              <a:gd name="T14" fmla="*/ 0 w 1735"/>
              <a:gd name="T15" fmla="*/ 866 h 1734"/>
              <a:gd name="T16" fmla="*/ 867 w 1735"/>
              <a:gd name="T17" fmla="*/ 0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5" h="1734">
                <a:moveTo>
                  <a:pt x="867" y="0"/>
                </a:moveTo>
                <a:lnTo>
                  <a:pt x="867" y="0"/>
                </a:lnTo>
                <a:cubicBezTo>
                  <a:pt x="1345" y="0"/>
                  <a:pt x="1734" y="388"/>
                  <a:pt x="1734" y="866"/>
                </a:cubicBezTo>
                <a:lnTo>
                  <a:pt x="1734" y="866"/>
                </a:lnTo>
                <a:cubicBezTo>
                  <a:pt x="1734" y="1345"/>
                  <a:pt x="1345" y="1733"/>
                  <a:pt x="867" y="1733"/>
                </a:cubicBezTo>
                <a:lnTo>
                  <a:pt x="867" y="1733"/>
                </a:lnTo>
                <a:cubicBezTo>
                  <a:pt x="389" y="1733"/>
                  <a:pt x="0" y="1345"/>
                  <a:pt x="0" y="866"/>
                </a:cubicBezTo>
                <a:lnTo>
                  <a:pt x="0" y="866"/>
                </a:lnTo>
                <a:cubicBezTo>
                  <a:pt x="0" y="388"/>
                  <a:pt x="389" y="0"/>
                  <a:pt x="86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BE21D349-D0BB-A543-AF3A-A122A39F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259" y="2028315"/>
            <a:ext cx="1461121" cy="1461121"/>
          </a:xfrm>
          <a:custGeom>
            <a:avLst/>
            <a:gdLst>
              <a:gd name="T0" fmla="*/ 1173 w 2346"/>
              <a:gd name="T1" fmla="*/ 0 h 2346"/>
              <a:gd name="T2" fmla="*/ 1173 w 2346"/>
              <a:gd name="T3" fmla="*/ 0 h 2346"/>
              <a:gd name="T4" fmla="*/ 2345 w 2346"/>
              <a:gd name="T5" fmla="*/ 1173 h 2346"/>
              <a:gd name="T6" fmla="*/ 2345 w 2346"/>
              <a:gd name="T7" fmla="*/ 1173 h 2346"/>
              <a:gd name="T8" fmla="*/ 1173 w 2346"/>
              <a:gd name="T9" fmla="*/ 2345 h 2346"/>
              <a:gd name="T10" fmla="*/ 1173 w 2346"/>
              <a:gd name="T11" fmla="*/ 2345 h 2346"/>
              <a:gd name="T12" fmla="*/ 0 w 2346"/>
              <a:gd name="T13" fmla="*/ 1173 h 2346"/>
              <a:gd name="T14" fmla="*/ 0 w 2346"/>
              <a:gd name="T15" fmla="*/ 1173 h 2346"/>
              <a:gd name="T16" fmla="*/ 1173 w 2346"/>
              <a:gd name="T17" fmla="*/ 0 h 2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6" h="2346">
                <a:moveTo>
                  <a:pt x="1173" y="0"/>
                </a:moveTo>
                <a:lnTo>
                  <a:pt x="1173" y="0"/>
                </a:lnTo>
                <a:cubicBezTo>
                  <a:pt x="1820" y="0"/>
                  <a:pt x="2345" y="525"/>
                  <a:pt x="2345" y="1173"/>
                </a:cubicBezTo>
                <a:lnTo>
                  <a:pt x="2345" y="1173"/>
                </a:lnTo>
                <a:cubicBezTo>
                  <a:pt x="2345" y="1820"/>
                  <a:pt x="1820" y="2345"/>
                  <a:pt x="1173" y="2345"/>
                </a:cubicBezTo>
                <a:lnTo>
                  <a:pt x="1173" y="2345"/>
                </a:lnTo>
                <a:cubicBezTo>
                  <a:pt x="525" y="2345"/>
                  <a:pt x="0" y="1820"/>
                  <a:pt x="0" y="1173"/>
                </a:cubicBezTo>
                <a:lnTo>
                  <a:pt x="0" y="1173"/>
                </a:lnTo>
                <a:cubicBezTo>
                  <a:pt x="0" y="525"/>
                  <a:pt x="525" y="0"/>
                  <a:pt x="117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75A4828-E3E4-B14D-8C95-26BF3320AFD3}"/>
              </a:ext>
            </a:extLst>
          </p:cNvPr>
          <p:cNvCxnSpPr>
            <a:cxnSpLocks/>
          </p:cNvCxnSpPr>
          <p:nvPr/>
        </p:nvCxnSpPr>
        <p:spPr>
          <a:xfrm flipV="1">
            <a:off x="8489728" y="3200130"/>
            <a:ext cx="936710" cy="631963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BB104E-2250-D54A-B7C4-5F259120C6C0}"/>
              </a:ext>
            </a:extLst>
          </p:cNvPr>
          <p:cNvCxnSpPr>
            <a:cxnSpLocks/>
          </p:cNvCxnSpPr>
          <p:nvPr/>
        </p:nvCxnSpPr>
        <p:spPr>
          <a:xfrm>
            <a:off x="6620050" y="3398141"/>
            <a:ext cx="958737" cy="363633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AA56D-DFAD-7F48-9CFE-75A07B6FBC69}"/>
              </a:ext>
            </a:extLst>
          </p:cNvPr>
          <p:cNvCxnSpPr>
            <a:cxnSpLocks/>
          </p:cNvCxnSpPr>
          <p:nvPr/>
        </p:nvCxnSpPr>
        <p:spPr>
          <a:xfrm flipV="1">
            <a:off x="4642472" y="3398141"/>
            <a:ext cx="949772" cy="525693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0D61CE-B34E-9343-B8DE-26D36B6B77A3}"/>
              </a:ext>
            </a:extLst>
          </p:cNvPr>
          <p:cNvCxnSpPr>
            <a:cxnSpLocks/>
          </p:cNvCxnSpPr>
          <p:nvPr/>
        </p:nvCxnSpPr>
        <p:spPr>
          <a:xfrm>
            <a:off x="2660038" y="3292129"/>
            <a:ext cx="1060150" cy="631705"/>
          </a:xfrm>
          <a:prstGeom prst="line">
            <a:avLst/>
          </a:prstGeom>
          <a:ln w="1016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A14F3F4-0486-8147-8DF1-4190336555DF}"/>
              </a:ext>
            </a:extLst>
          </p:cNvPr>
          <p:cNvSpPr txBox="1"/>
          <p:nvPr/>
        </p:nvSpPr>
        <p:spPr>
          <a:xfrm>
            <a:off x="4632077" y="238222"/>
            <a:ext cx="24577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00" spc="200" dirty="0">
                <a:solidFill>
                  <a:srgbClr val="074589"/>
                </a:solidFill>
                <a:latin typeface="Raleway" pitchFamily="2" charset="0"/>
                <a:ea typeface="+mj-ea"/>
                <a:cs typeface="+mj-cs"/>
              </a:rPr>
              <a:t>BRA Stages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213A137-3717-904C-8B91-08A4BBC8FFA1}"/>
              </a:ext>
            </a:extLst>
          </p:cNvPr>
          <p:cNvSpPr txBox="1"/>
          <p:nvPr/>
        </p:nvSpPr>
        <p:spPr>
          <a:xfrm>
            <a:off x="1676971" y="2366461"/>
            <a:ext cx="82426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Raleway" pitchFamily="2" charset="0"/>
                <a:cs typeface="Poppins" pitchFamily="2" charset="77"/>
              </a:rPr>
              <a:t>01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DAC879-EA52-E641-9A5B-529493D03791}"/>
              </a:ext>
            </a:extLst>
          </p:cNvPr>
          <p:cNvSpPr txBox="1"/>
          <p:nvPr/>
        </p:nvSpPr>
        <p:spPr>
          <a:xfrm>
            <a:off x="3856113" y="4013356"/>
            <a:ext cx="65434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aleway" pitchFamily="2" charset="0"/>
                <a:cs typeface="Poppins" pitchFamily="2" charset="77"/>
              </a:rPr>
              <a:t>02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15B181-E8A8-2144-9BBC-6A942C8493A1}"/>
              </a:ext>
            </a:extLst>
          </p:cNvPr>
          <p:cNvSpPr txBox="1"/>
          <p:nvPr/>
        </p:nvSpPr>
        <p:spPr>
          <a:xfrm>
            <a:off x="7672677" y="3900751"/>
            <a:ext cx="63991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aleway" pitchFamily="2" charset="0"/>
                <a:cs typeface="Poppins" pitchFamily="2" charset="77"/>
              </a:rPr>
              <a:t>04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F12810-2A9C-D546-9EDF-094A04632A27}"/>
              </a:ext>
            </a:extLst>
          </p:cNvPr>
          <p:cNvSpPr txBox="1"/>
          <p:nvPr/>
        </p:nvSpPr>
        <p:spPr>
          <a:xfrm>
            <a:off x="5770406" y="2808979"/>
            <a:ext cx="635110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Raleway" pitchFamily="2" charset="0"/>
                <a:cs typeface="Poppins" pitchFamily="2" charset="77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0F8051-66DC-AE41-9B71-EBD29F6AB92E}"/>
              </a:ext>
            </a:extLst>
          </p:cNvPr>
          <p:cNvSpPr txBox="1"/>
          <p:nvPr/>
        </p:nvSpPr>
        <p:spPr>
          <a:xfrm>
            <a:off x="9657856" y="2366460"/>
            <a:ext cx="85792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Raleway" pitchFamily="2" charset="0"/>
                <a:cs typeface="Poppins" pitchFamily="2" charset="77"/>
              </a:rPr>
              <a:t>05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D4ECB24A-01B6-5142-AB1A-E96B70C7FF68}"/>
              </a:ext>
            </a:extLst>
          </p:cNvPr>
          <p:cNvSpPr txBox="1">
            <a:spLocks/>
          </p:cNvSpPr>
          <p:nvPr/>
        </p:nvSpPr>
        <p:spPr>
          <a:xfrm>
            <a:off x="1013676" y="1095193"/>
            <a:ext cx="2150854" cy="75065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Gathering information 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NRA, Internal quantitative data, Qualitative 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72D143D-3D6C-3143-B91D-685B7B96DD18}"/>
              </a:ext>
            </a:extLst>
          </p:cNvPr>
          <p:cNvSpPr txBox="1"/>
          <p:nvPr/>
        </p:nvSpPr>
        <p:spPr>
          <a:xfrm>
            <a:off x="1233744" y="758061"/>
            <a:ext cx="171072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Data Collection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8123B358-D3FF-444E-8B3F-47CF32C52BB7}"/>
              </a:ext>
            </a:extLst>
          </p:cNvPr>
          <p:cNvSpPr txBox="1">
            <a:spLocks/>
          </p:cNvSpPr>
          <p:nvPr/>
        </p:nvSpPr>
        <p:spPr>
          <a:xfrm>
            <a:off x="3107859" y="5248324"/>
            <a:ext cx="2150854" cy="9814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Analyzing Data Collected and assigning Inherent Risk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Assessing Controls and defining Residual Risk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91AE41-1ECB-7043-A8F3-0EC597FD907A}"/>
              </a:ext>
            </a:extLst>
          </p:cNvPr>
          <p:cNvSpPr txBox="1"/>
          <p:nvPr/>
        </p:nvSpPr>
        <p:spPr>
          <a:xfrm>
            <a:off x="3273428" y="4911192"/>
            <a:ext cx="181972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Risk Assessment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174C8E51-F8F0-1146-961A-B500D1E8979E}"/>
              </a:ext>
            </a:extLst>
          </p:cNvPr>
          <p:cNvSpPr txBox="1">
            <a:spLocks/>
          </p:cNvSpPr>
          <p:nvPr/>
        </p:nvSpPr>
        <p:spPr>
          <a:xfrm>
            <a:off x="5012534" y="1654528"/>
            <a:ext cx="2150854" cy="78758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Increasing Resources 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Introducing New Controls 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Enhancing Existing Controls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E8F0151-0B4D-5342-A99E-D1E64F6792E8}"/>
              </a:ext>
            </a:extLst>
          </p:cNvPr>
          <p:cNvSpPr txBox="1"/>
          <p:nvPr/>
        </p:nvSpPr>
        <p:spPr>
          <a:xfrm>
            <a:off x="4610645" y="1317396"/>
            <a:ext cx="295465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Risk Response - Action Plan </a:t>
            </a: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A0C1765C-35A1-684B-B38C-17C4C0313331}"/>
              </a:ext>
            </a:extLst>
          </p:cNvPr>
          <p:cNvSpPr txBox="1">
            <a:spLocks/>
          </p:cNvSpPr>
          <p:nvPr/>
        </p:nvSpPr>
        <p:spPr>
          <a:xfrm>
            <a:off x="6917210" y="5248324"/>
            <a:ext cx="2150854" cy="121232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Adoption of RBA and proposed Action Plan by Senior Management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Alignment with Risk Appetite	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564A7F-064C-1440-B29E-0AD6B160D42B}"/>
              </a:ext>
            </a:extLst>
          </p:cNvPr>
          <p:cNvSpPr txBox="1"/>
          <p:nvPr/>
        </p:nvSpPr>
        <p:spPr>
          <a:xfrm>
            <a:off x="7213417" y="4911192"/>
            <a:ext cx="155844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Adopting BRA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BC48E684-D14A-BE45-B333-C3904A435D2B}"/>
              </a:ext>
            </a:extLst>
          </p:cNvPr>
          <p:cNvSpPr txBox="1">
            <a:spLocks/>
          </p:cNvSpPr>
          <p:nvPr/>
        </p:nvSpPr>
        <p:spPr>
          <a:xfrm>
            <a:off x="9011392" y="1095193"/>
            <a:ext cx="2150854" cy="94859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Updating Information Annually and based on new developments internal/external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8723BE-A32B-8D4B-9D6F-8DDBBB0380BF}"/>
              </a:ext>
            </a:extLst>
          </p:cNvPr>
          <p:cNvSpPr txBox="1"/>
          <p:nvPr/>
        </p:nvSpPr>
        <p:spPr>
          <a:xfrm>
            <a:off x="9459887" y="758061"/>
            <a:ext cx="125386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3993F-DE2E-3FC3-D00C-59705A898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6399164"/>
            <a:ext cx="411515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0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19E-7AD8-B502-9307-8FAE532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61" y="2763836"/>
            <a:ext cx="11521678" cy="1325563"/>
          </a:xfrm>
        </p:spPr>
        <p:txBody>
          <a:bodyPr/>
          <a:lstStyle/>
          <a:p>
            <a:r>
              <a:rPr lang="en-US" dirty="0"/>
              <a:t>BRA Data 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C906-3681-F686-18B4-24B089B84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46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 Data Sources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3AD5-8DEB-1C0A-8782-25E5EF8771F7}"/>
              </a:ext>
            </a:extLst>
          </p:cNvPr>
          <p:cNvSpPr txBox="1"/>
          <p:nvPr/>
        </p:nvSpPr>
        <p:spPr>
          <a:xfrm>
            <a:off x="1415480" y="1416738"/>
            <a:ext cx="103779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aleway" pitchFamily="2" charset="0"/>
              </a:rPr>
              <a:t>High Level Risks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aleway" pitchFamily="2" charset="0"/>
              </a:rPr>
              <a:t>International organization Guidance on risks, typologies, Mutual Evaluations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aleway" pitchFamily="2" charset="0"/>
              </a:rPr>
              <a:t>NRA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Raleway" pitchFamily="2" charset="0"/>
              </a:rPr>
              <a:t>Sectorial Risk Assessments </a:t>
            </a:r>
          </a:p>
          <a:p>
            <a:endParaRPr lang="en-US" sz="2000" dirty="0">
              <a:latin typeface="Raleway" pitchFamily="2" charset="0"/>
            </a:endParaRPr>
          </a:p>
          <a:p>
            <a:r>
              <a:rPr lang="en-US" sz="2000" b="1" dirty="0">
                <a:latin typeface="Raleway" pitchFamily="2" charset="0"/>
              </a:rPr>
              <a:t>Individual Risks Related to Each Risk Category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Raleway" pitchFamily="2" charset="0"/>
              </a:rPr>
              <a:t>Number of Customers, Volume of Transactions per risk category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Raleway" pitchFamily="2" charset="0"/>
              </a:rPr>
              <a:t>STR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Raleway" pitchFamily="2" charset="0"/>
              </a:rPr>
              <a:t>Correspondent Requests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Raleway" pitchFamily="2" charset="0"/>
              </a:rPr>
              <a:t>Court requests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Raleway" pitchFamily="2" charset="0"/>
              </a:rPr>
              <a:t>FIU Requests </a:t>
            </a:r>
          </a:p>
          <a:p>
            <a:endParaRPr lang="en-US" dirty="0">
              <a:latin typeface="Raleway" pitchFamily="2" charset="0"/>
            </a:endParaRPr>
          </a:p>
          <a:p>
            <a:pPr lvl="1"/>
            <a:endParaRPr lang="en-US" dirty="0">
              <a:latin typeface="Raleway" pitchFamily="2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algn="just"/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A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Raleway" pitchFamily="2" charset="0"/>
              </a:rPr>
              <a:t>BRA Risk Factors - Customers </a:t>
            </a:r>
            <a:endParaRPr lang="en-AT" dirty="0">
              <a:latin typeface="Raleway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latin typeface="Raleway" pitchFamily="2" charset="0"/>
              </a:rPr>
              <a:t>© Financial Transparency Advisors</a:t>
            </a:r>
            <a:endParaRPr lang="de-DE" dirty="0">
              <a:latin typeface="Raleway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1CCF09-18AE-066F-4158-BD2A07EE8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730738"/>
              </p:ext>
            </p:extLst>
          </p:nvPr>
        </p:nvGraphicFramePr>
        <p:xfrm>
          <a:off x="839416" y="1268760"/>
          <a:ext cx="7992888" cy="48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EA103B-AF2E-FB55-5AE2-DAF77C8C00B6}"/>
              </a:ext>
            </a:extLst>
          </p:cNvPr>
          <p:cNvSpPr txBox="1"/>
          <p:nvPr/>
        </p:nvSpPr>
        <p:spPr>
          <a:xfrm>
            <a:off x="9120336" y="1340768"/>
            <a:ext cx="2736702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Raleway" pitchFamily="2" charset="0"/>
              </a:rPr>
              <a:t>Quantitative Information</a:t>
            </a:r>
            <a:r>
              <a:rPr lang="en-US" dirty="0">
                <a:latin typeface="Raleway" pitchFamily="2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itchFamily="2" charset="0"/>
              </a:rPr>
              <a:t>Number of Customers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itchFamily="2" charset="0"/>
              </a:rPr>
              <a:t>Volume of Transactions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itchFamily="2" charset="0"/>
              </a:rPr>
              <a:t>Volume of Assets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Raleway" pitchFamily="2" charset="0"/>
              </a:rPr>
              <a:t>Internal Information (STR, Correspondent Requests, FIU requests, Court Requests)</a:t>
            </a:r>
            <a:endParaRPr lang="en-A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 Risk Factors – Products and Services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Financial Transparency </a:t>
            </a:r>
            <a:r>
              <a:rPr lang="de-DE" dirty="0" err="1"/>
              <a:t>Advisors</a:t>
            </a:r>
            <a:endParaRPr lang="de-D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199C22-CEB4-4919-C7DE-5CA257CC0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40997"/>
              </p:ext>
            </p:extLst>
          </p:nvPr>
        </p:nvGraphicFramePr>
        <p:xfrm>
          <a:off x="2135560" y="1412776"/>
          <a:ext cx="8128000" cy="45520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18703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611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Products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Quantitative Data 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7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Deposits/Current Accounts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Wire transfers/, currency exchange)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Credit cards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Prepaid cards 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Trade finance transactions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Omnibus accounts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Correspondent banking or similar types of correspondent relationship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Pre-paid Cards 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Checks </a:t>
                      </a: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 err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etc</a:t>
                      </a:r>
                      <a:endParaRPr kumimoji="0" lang="en-US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Number of Customers per product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Volume of Transactions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Internal Information (STR, Correspondent Requests, FIU requests, Court Requests)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If quantitative data is not available – professional judgment shall be used to determine the inherent risks </a:t>
                      </a:r>
                      <a:endParaRPr lang="en-AT" dirty="0">
                        <a:latin typeface="Raleway" pitchFamily="2" charset="0"/>
                      </a:endParaRPr>
                    </a:p>
                    <a:p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3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4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 Risk Factors – Delivery Channels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199C22-CEB4-4919-C7DE-5CA257CC0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68851"/>
              </p:ext>
            </p:extLst>
          </p:nvPr>
        </p:nvGraphicFramePr>
        <p:xfrm>
          <a:off x="2207568" y="1484784"/>
          <a:ext cx="8128000" cy="4851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18703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611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Products 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Quantitative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7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Face to Face Onboarding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Distance onboarding (Digital onboarding, other means of onboarding, Referrals, intermediaries)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just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Group geographies (head office, branches, subsidiaries, etc.)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just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Outsourcing arrangements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algn="just"/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Number of Customers onboarded based on the type of delivery channel and percentage compared to the total onboarded customers per annum.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Number of intermediaries, </a:t>
                      </a:r>
                      <a:r>
                        <a:rPr kumimoji="0" lang="en-US" sz="1800" kern="1200" dirty="0" err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Referals</a:t>
                      </a: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and their geographies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Volume of Transactions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Internal Information (STR, Correspondent Requests, FIU requests, Court Requests)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dirty="0">
                          <a:latin typeface="Raleway" pitchFamily="2" charset="0"/>
                        </a:rPr>
                        <a:t>If quantitative data is not available – professional judgment shall be used to determine the inherent risks </a:t>
                      </a:r>
                      <a:endParaRPr lang="en-AT" dirty="0">
                        <a:latin typeface="Raleway" pitchFamily="2" charset="0"/>
                      </a:endParaRPr>
                    </a:p>
                    <a:p>
                      <a:pPr algn="just"/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3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85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 Risk Factors – Geography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199C22-CEB4-4919-C7DE-5CA257CC0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22867"/>
              </p:ext>
            </p:extLst>
          </p:nvPr>
        </p:nvGraphicFramePr>
        <p:xfrm>
          <a:off x="2135560" y="1340768"/>
          <a:ext cx="8128000" cy="539991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118703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611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Products 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aleway" pitchFamily="2" charset="0"/>
                        </a:rPr>
                        <a:t>Quantitative</a:t>
                      </a:r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7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Countries under Targeted Financial Sanctions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FATF blacklisted/grey-listed countries Offshore jurisdictions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Countries with High Corruption Risks </a:t>
                      </a:r>
                      <a:endParaRPr kumimoji="0" lang="en-GB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  <a:p>
                      <a:pPr marL="342900" lvl="0" indent="-342900" algn="l" rtl="0" eaLnBrk="1" latinLnBrk="0" hangingPunct="1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kumimoji="0" lang="en-US" sz="1800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Countries linked to TF risk</a:t>
                      </a:r>
                      <a:endParaRPr kumimoji="0" lang="en-US" sz="1800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Number of Customers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/BO’s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Number and volume of transactions to/from such jurisdictions and comparison with total transactions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Raleway" pitchFamily="2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Trade finance operations % volume and number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Raleway" pitchFamily="2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Correspondent relationships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Raleway" pitchFamily="2" charset="0"/>
                        </a:rPr>
                        <a:t>Referrals, agents, etc.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Raleway" pitchFamily="2" charset="0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en-US" dirty="0">
                          <a:latin typeface="Raleway" pitchFamily="2" charset="0"/>
                        </a:rPr>
                        <a:t>Internal Information (STR, Correspondent Requests, FIU requests, Court Requests)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>
                          <a:latin typeface="Raleway" pitchFamily="2" charset="0"/>
                        </a:rPr>
                        <a:t>If quantitative data is not available – professional judgment shall be used to determine the inherent risks </a:t>
                      </a:r>
                      <a:endParaRPr lang="en-AT" dirty="0">
                        <a:latin typeface="Raleway" pitchFamily="2" charset="0"/>
                      </a:endParaRPr>
                    </a:p>
                    <a:p>
                      <a:pPr algn="just"/>
                      <a:endParaRPr lang="en-AT" dirty="0">
                        <a:latin typeface="Raleway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3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71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19E-7AD8-B502-9307-8FAE532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61" y="2763836"/>
            <a:ext cx="11521678" cy="1325563"/>
          </a:xfrm>
        </p:spPr>
        <p:txBody>
          <a:bodyPr/>
          <a:lstStyle/>
          <a:p>
            <a:r>
              <a:rPr lang="en-US" dirty="0"/>
              <a:t>BRA Design and Risk Response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C906-3681-F686-18B4-24B089B84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742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A0CEAF-D8D8-9742-8A64-59182DFEFE9D}"/>
              </a:ext>
            </a:extLst>
          </p:cNvPr>
          <p:cNvSpPr/>
          <p:nvPr/>
        </p:nvSpPr>
        <p:spPr>
          <a:xfrm>
            <a:off x="772474" y="1457797"/>
            <a:ext cx="979537" cy="5008317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2735DE-8D05-3B40-89A3-DDF0748F67A6}"/>
              </a:ext>
            </a:extLst>
          </p:cNvPr>
          <p:cNvSpPr/>
          <p:nvPr/>
        </p:nvSpPr>
        <p:spPr>
          <a:xfrm>
            <a:off x="898956" y="1780348"/>
            <a:ext cx="726572" cy="4127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5197324-5331-6D46-A2E3-768871BD21B9}"/>
              </a:ext>
            </a:extLst>
          </p:cNvPr>
          <p:cNvSpPr/>
          <p:nvPr/>
        </p:nvSpPr>
        <p:spPr>
          <a:xfrm>
            <a:off x="898956" y="5768163"/>
            <a:ext cx="726572" cy="412705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F1B66BAD-5858-344E-8741-3E58A8A54EB1}"/>
              </a:ext>
            </a:extLst>
          </p:cNvPr>
          <p:cNvSpPr/>
          <p:nvPr/>
        </p:nvSpPr>
        <p:spPr>
          <a:xfrm>
            <a:off x="898956" y="4438891"/>
            <a:ext cx="726572" cy="41270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794F1CD-196A-7347-A116-88B9EFED5373}"/>
              </a:ext>
            </a:extLst>
          </p:cNvPr>
          <p:cNvSpPr/>
          <p:nvPr/>
        </p:nvSpPr>
        <p:spPr>
          <a:xfrm>
            <a:off x="898956" y="3109620"/>
            <a:ext cx="726572" cy="4127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FDE220D-5EC9-F648-A1CE-A54ACB5BD571}"/>
              </a:ext>
            </a:extLst>
          </p:cNvPr>
          <p:cNvSpPr txBox="1"/>
          <p:nvPr/>
        </p:nvSpPr>
        <p:spPr>
          <a:xfrm>
            <a:off x="1781777" y="1617298"/>
            <a:ext cx="243047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DATA ON CUSTOMERS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09C02647-3AF9-2648-B4E1-F5EAA77E8F20}"/>
              </a:ext>
            </a:extLst>
          </p:cNvPr>
          <p:cNvSpPr txBox="1">
            <a:spLocks/>
          </p:cNvSpPr>
          <p:nvPr/>
        </p:nvSpPr>
        <p:spPr>
          <a:xfrm>
            <a:off x="1889218" y="2005377"/>
            <a:ext cx="2887357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Information to be used for risk scoring and determination of the likelihood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4C68C6E-3014-7246-BCA5-621046A391E0}"/>
              </a:ext>
            </a:extLst>
          </p:cNvPr>
          <p:cNvSpPr txBox="1"/>
          <p:nvPr/>
        </p:nvSpPr>
        <p:spPr>
          <a:xfrm>
            <a:off x="1824780" y="2880150"/>
            <a:ext cx="380104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DATA ON TRANSACTIONS VOLUMES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BD2D10F6-21E1-9C44-ABB5-D6B8A2B68C23}"/>
              </a:ext>
            </a:extLst>
          </p:cNvPr>
          <p:cNvSpPr txBox="1">
            <a:spLocks/>
          </p:cNvSpPr>
          <p:nvPr/>
        </p:nvSpPr>
        <p:spPr>
          <a:xfrm>
            <a:off x="1889218" y="3334919"/>
            <a:ext cx="2887357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Information to be used for risk scoring and determination of the likelihood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E83673B-2EEE-C248-9570-A7BB9B1320D4}"/>
              </a:ext>
            </a:extLst>
          </p:cNvPr>
          <p:cNvSpPr txBox="1"/>
          <p:nvPr/>
        </p:nvSpPr>
        <p:spPr>
          <a:xfrm>
            <a:off x="1783985" y="4204034"/>
            <a:ext cx="378982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INTERNAL DATA FROM STR/FIU ETC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BE5D0411-C16E-3541-AA30-C3BF6A097998}"/>
              </a:ext>
            </a:extLst>
          </p:cNvPr>
          <p:cNvSpPr txBox="1">
            <a:spLocks/>
          </p:cNvSpPr>
          <p:nvPr/>
        </p:nvSpPr>
        <p:spPr>
          <a:xfrm>
            <a:off x="1889218" y="4664460"/>
            <a:ext cx="2887357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Information to be used for risk scoring and determination of the likelihood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1A64463-B0FE-6F4D-9D9A-78B1834A3108}"/>
              </a:ext>
            </a:extLst>
          </p:cNvPr>
          <p:cNvSpPr txBox="1"/>
          <p:nvPr/>
        </p:nvSpPr>
        <p:spPr>
          <a:xfrm>
            <a:off x="1889218" y="5605922"/>
            <a:ext cx="289694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PROFESSIONAL JUDGMENT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8C94D7D9-31AA-1642-9F5D-BCDD994075C6}"/>
              </a:ext>
            </a:extLst>
          </p:cNvPr>
          <p:cNvSpPr txBox="1">
            <a:spLocks/>
          </p:cNvSpPr>
          <p:nvPr/>
        </p:nvSpPr>
        <p:spPr>
          <a:xfrm>
            <a:off x="1889218" y="5994002"/>
            <a:ext cx="2887357" cy="48288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Information to be used for risk scoring and determination of the likelihood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58D8490-019C-4D48-AEB7-0A4D8FC90DF2}"/>
              </a:ext>
            </a:extLst>
          </p:cNvPr>
          <p:cNvSpPr txBox="1"/>
          <p:nvPr/>
        </p:nvSpPr>
        <p:spPr>
          <a:xfrm>
            <a:off x="1199488" y="306186"/>
            <a:ext cx="9793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200" dirty="0">
                <a:solidFill>
                  <a:srgbClr val="074589"/>
                </a:solidFill>
                <a:latin typeface="Raleway" pitchFamily="2" charset="0"/>
                <a:ea typeface="+mj-ea"/>
                <a:cs typeface="+mj-cs"/>
              </a:rPr>
              <a:t>Risk Assessment Inherent and Residual Risks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D0F94-B431-366C-E555-56FFA31F5A77}"/>
              </a:ext>
            </a:extLst>
          </p:cNvPr>
          <p:cNvSpPr txBox="1"/>
          <p:nvPr/>
        </p:nvSpPr>
        <p:spPr>
          <a:xfrm>
            <a:off x="6312024" y="1628800"/>
            <a:ext cx="4680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Raleway" pitchFamily="2" charset="0"/>
              </a:rPr>
              <a:t>Inherent Risk is determined based on the assessment of the quantitative data. </a:t>
            </a:r>
          </a:p>
          <a:p>
            <a:pPr algn="just"/>
            <a:endParaRPr lang="en-US" dirty="0">
              <a:latin typeface="Raleway" pitchFamily="2" charset="0"/>
            </a:endParaRPr>
          </a:p>
          <a:p>
            <a:pPr algn="just"/>
            <a:r>
              <a:rPr lang="en-US" dirty="0">
                <a:latin typeface="Raleway" pitchFamily="2" charset="0"/>
              </a:rPr>
              <a:t>Where quantitative data is not available professional judgment shall be applied. </a:t>
            </a:r>
          </a:p>
          <a:p>
            <a:pPr algn="just"/>
            <a:endParaRPr lang="en-US" dirty="0">
              <a:latin typeface="Raleway" pitchFamily="2" charset="0"/>
            </a:endParaRPr>
          </a:p>
          <a:p>
            <a:pPr algn="just"/>
            <a:r>
              <a:rPr lang="en-US" dirty="0">
                <a:latin typeface="Raleway" pitchFamily="2" charset="0"/>
              </a:rPr>
              <a:t>The methodology for inherent risk assessment can be based on risk scoring or risk weighting. As well as assessing the likelihood and impact of each risk scenario.</a:t>
            </a:r>
          </a:p>
          <a:p>
            <a:pPr algn="just"/>
            <a:endParaRPr lang="en-US" dirty="0">
              <a:latin typeface="Raleway" pitchFamily="2" charset="0"/>
            </a:endParaRPr>
          </a:p>
          <a:p>
            <a:pPr algn="just"/>
            <a:r>
              <a:rPr lang="en-US" dirty="0">
                <a:latin typeface="Raleway" pitchFamily="2" charset="0"/>
              </a:rPr>
              <a:t>Impact Description for ML/FT Risks can be defined as Reputational damage, Regulatory fines, and civil/criminal liability.  </a:t>
            </a:r>
          </a:p>
          <a:p>
            <a:pPr algn="just"/>
            <a:endParaRPr lang="en-US" dirty="0">
              <a:latin typeface="Raleway" pitchFamily="2" charset="0"/>
            </a:endParaRPr>
          </a:p>
          <a:p>
            <a:pPr algn="just"/>
            <a:endParaRPr lang="en-A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C58D8490-019C-4D48-AEB7-0A4D8FC90DF2}"/>
              </a:ext>
            </a:extLst>
          </p:cNvPr>
          <p:cNvSpPr txBox="1"/>
          <p:nvPr/>
        </p:nvSpPr>
        <p:spPr>
          <a:xfrm>
            <a:off x="472537" y="306186"/>
            <a:ext cx="11246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200" dirty="0">
                <a:solidFill>
                  <a:srgbClr val="074589"/>
                </a:solidFill>
                <a:latin typeface="Raleway" pitchFamily="2" charset="0"/>
                <a:ea typeface="+mj-ea"/>
                <a:cs typeface="+mj-cs"/>
              </a:rPr>
              <a:t>Risk Assessment Inherent and Residual Risks (cont.)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3E8920-F965-296C-C62B-3BFCAB6F9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034301"/>
              </p:ext>
            </p:extLst>
          </p:nvPr>
        </p:nvGraphicFramePr>
        <p:xfrm>
          <a:off x="2711624" y="1340768"/>
          <a:ext cx="10009112" cy="4985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D8CD728-2D11-4E7E-E970-BC1DB5E75955}"/>
              </a:ext>
            </a:extLst>
          </p:cNvPr>
          <p:cNvSpPr txBox="1"/>
          <p:nvPr/>
        </p:nvSpPr>
        <p:spPr>
          <a:xfrm>
            <a:off x="911424" y="1988840"/>
            <a:ext cx="2909885" cy="4154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latin typeface="Raleway" pitchFamily="2" charset="0"/>
              </a:rPr>
              <a:t>Quantitative Data </a:t>
            </a:r>
            <a:endParaRPr lang="en-AT" sz="2400" dirty="0">
              <a:latin typeface="Raleway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latin typeface="Raleway" pitchFamily="2" charset="0"/>
              </a:rPr>
              <a:t>Risk Scoring/Risk Weighting/Likelihood and Impact</a:t>
            </a:r>
            <a:endParaRPr lang="en-AT" sz="2400" dirty="0">
              <a:latin typeface="Raleway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latin typeface="Raleway" pitchFamily="2" charset="0"/>
              </a:rPr>
              <a:t>Assignment of Inherent Risk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dirty="0">
                <a:latin typeface="Raleway" pitchFamily="2" charset="0"/>
              </a:rPr>
              <a:t>Control Assessment </a:t>
            </a:r>
            <a:endParaRPr lang="en-AT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7AA857-D945-8834-F632-789F7EFD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58B36-4E8A-BCA5-9075-EC4A12F55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3AE7A02-F0BC-DF51-8C28-B0EC8C8C6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3871"/>
              </p:ext>
            </p:extLst>
          </p:nvPr>
        </p:nvGraphicFramePr>
        <p:xfrm>
          <a:off x="2001078" y="2374836"/>
          <a:ext cx="8189844" cy="21020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5462">
                  <a:extLst>
                    <a:ext uri="{9D8B030D-6E8A-4147-A177-3AD203B41FA5}">
                      <a16:colId xmlns:a16="http://schemas.microsoft.com/office/drawing/2014/main" val="942205902"/>
                    </a:ext>
                  </a:extLst>
                </a:gridCol>
                <a:gridCol w="6444382">
                  <a:extLst>
                    <a:ext uri="{9D8B030D-6E8A-4147-A177-3AD203B41FA5}">
                      <a16:colId xmlns:a16="http://schemas.microsoft.com/office/drawing/2014/main" val="303966939"/>
                    </a:ext>
                  </a:extLst>
                </a:gridCol>
              </a:tblGrid>
              <a:tr h="420402">
                <a:tc>
                  <a:txBody>
                    <a:bodyPr/>
                    <a:lstStyle/>
                    <a:p>
                      <a:pPr marL="45720"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Raleway" pitchFamily="2" charset="0"/>
                        </a:rPr>
                        <a:t>10:00 – 10:05</a:t>
                      </a:r>
                      <a:endParaRPr lang="en-IE" sz="14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F8FB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Welcome and Opening</a:t>
                      </a:r>
                      <a:endParaRPr kumimoji="0" lang="en-IE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7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8961"/>
                  </a:ext>
                </a:extLst>
              </a:tr>
              <a:tr h="420402">
                <a:tc>
                  <a:txBody>
                    <a:bodyPr/>
                    <a:lstStyle/>
                    <a:p>
                      <a:pPr marL="45720"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Raleway" pitchFamily="2" charset="0"/>
                        </a:rPr>
                        <a:t>10:05 – 10:15</a:t>
                      </a:r>
                      <a:endParaRPr lang="en-IE" sz="14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BRA Overview </a:t>
                      </a:r>
                      <a:endParaRPr kumimoji="0" lang="en-IE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87926"/>
                  </a:ext>
                </a:extLst>
              </a:tr>
              <a:tr h="420402">
                <a:tc>
                  <a:txBody>
                    <a:bodyPr/>
                    <a:lstStyle/>
                    <a:p>
                      <a:pPr marL="45720"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Raleway" pitchFamily="2" charset="0"/>
                        </a:rPr>
                        <a:t>10:15 – 10:50</a:t>
                      </a:r>
                      <a:endParaRPr lang="en-IE" sz="1400" dirty="0">
                        <a:effectLst/>
                        <a:latin typeface="Raleway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Stages of BRA and Data Input Relevant for BRA</a:t>
                      </a:r>
                      <a:endParaRPr kumimoji="0" lang="en-IE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60749"/>
                  </a:ext>
                </a:extLst>
              </a:tr>
              <a:tr h="420402">
                <a:tc>
                  <a:txBody>
                    <a:bodyPr/>
                    <a:lstStyle/>
                    <a:p>
                      <a:pPr marL="45720" algn="l" rtl="0" eaLnBrk="1" latinLnBrk="0" hangingPunct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kumimoji="0" lang="en-IE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10:50 – 10:55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400" kern="1200" noProof="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BRA Design and Risk Response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355284"/>
                  </a:ext>
                </a:extLst>
              </a:tr>
              <a:tr h="420402">
                <a:tc>
                  <a:txBody>
                    <a:bodyPr/>
                    <a:lstStyle/>
                    <a:p>
                      <a:pPr marL="45720" algn="l" defTabSz="914400" rtl="0" eaLnBrk="1" latinLnBrk="0" hangingPunct="1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IE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10:55 – 11:00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kern="1200" noProof="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Questions &amp; Answers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1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07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8ACFB-24D1-1C40-BE66-719C85ADAF7D}"/>
              </a:ext>
            </a:extLst>
          </p:cNvPr>
          <p:cNvSpPr txBox="1"/>
          <p:nvPr/>
        </p:nvSpPr>
        <p:spPr>
          <a:xfrm>
            <a:off x="3067789" y="306186"/>
            <a:ext cx="605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200" dirty="0">
                <a:solidFill>
                  <a:srgbClr val="074589"/>
                </a:solidFill>
                <a:latin typeface="Raleway" pitchFamily="2" charset="0"/>
                <a:ea typeface="+mj-ea"/>
                <a:cs typeface="+mj-cs"/>
              </a:rPr>
              <a:t>Risk Assessment -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2C849-B457-9740-AFD7-BFF8F9F3384D}"/>
              </a:ext>
            </a:extLst>
          </p:cNvPr>
          <p:cNvSpPr/>
          <p:nvPr/>
        </p:nvSpPr>
        <p:spPr>
          <a:xfrm>
            <a:off x="5302546" y="2154833"/>
            <a:ext cx="1877309" cy="1193848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0490B-C198-2C4E-9E95-4F7294A87F38}"/>
              </a:ext>
            </a:extLst>
          </p:cNvPr>
          <p:cNvSpPr txBox="1"/>
          <p:nvPr/>
        </p:nvSpPr>
        <p:spPr>
          <a:xfrm>
            <a:off x="5993730" y="1789981"/>
            <a:ext cx="49084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91AD37-1E13-5246-821E-2C016E8C351A}"/>
              </a:ext>
            </a:extLst>
          </p:cNvPr>
          <p:cNvSpPr/>
          <p:nvPr/>
        </p:nvSpPr>
        <p:spPr>
          <a:xfrm>
            <a:off x="7179855" y="2154833"/>
            <a:ext cx="1877309" cy="11938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D00E7-2F23-444D-9BF4-2896B466DBA4}"/>
              </a:ext>
            </a:extLst>
          </p:cNvPr>
          <p:cNvSpPr txBox="1"/>
          <p:nvPr/>
        </p:nvSpPr>
        <p:spPr>
          <a:xfrm>
            <a:off x="7732828" y="1789981"/>
            <a:ext cx="77136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Medium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B2DC5-F4CD-CC4B-9493-C3BEF3510F5E}"/>
              </a:ext>
            </a:extLst>
          </p:cNvPr>
          <p:cNvSpPr/>
          <p:nvPr/>
        </p:nvSpPr>
        <p:spPr>
          <a:xfrm>
            <a:off x="9057164" y="2154833"/>
            <a:ext cx="1877309" cy="119384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DBF36-C492-814F-94A5-6BF1CAD76CB4}"/>
              </a:ext>
            </a:extLst>
          </p:cNvPr>
          <p:cNvSpPr txBox="1"/>
          <p:nvPr/>
        </p:nvSpPr>
        <p:spPr>
          <a:xfrm>
            <a:off x="9737576" y="1789981"/>
            <a:ext cx="51648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High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E75882-886D-4145-8249-83D5464B26F8}"/>
              </a:ext>
            </a:extLst>
          </p:cNvPr>
          <p:cNvSpPr/>
          <p:nvPr/>
        </p:nvSpPr>
        <p:spPr>
          <a:xfrm>
            <a:off x="5302546" y="3348680"/>
            <a:ext cx="1877309" cy="119384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5B632-5E5C-7D47-8EF4-21FD20573F40}"/>
              </a:ext>
            </a:extLst>
          </p:cNvPr>
          <p:cNvSpPr txBox="1"/>
          <p:nvPr/>
        </p:nvSpPr>
        <p:spPr>
          <a:xfrm rot="16200000">
            <a:off x="4697099" y="3807104"/>
            <a:ext cx="77136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Medium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0381E-88C5-6548-9108-8453A8C7A6DB}"/>
              </a:ext>
            </a:extLst>
          </p:cNvPr>
          <p:cNvSpPr/>
          <p:nvPr/>
        </p:nvSpPr>
        <p:spPr>
          <a:xfrm>
            <a:off x="7179855" y="3348680"/>
            <a:ext cx="1877309" cy="1193848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4B7DB-9447-6848-83D4-0ED7720900FB}"/>
              </a:ext>
            </a:extLst>
          </p:cNvPr>
          <p:cNvSpPr/>
          <p:nvPr/>
        </p:nvSpPr>
        <p:spPr>
          <a:xfrm>
            <a:off x="9057164" y="3348680"/>
            <a:ext cx="1877309" cy="11938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CAD50-A4E8-304F-9AAE-A5A3559551F6}"/>
              </a:ext>
            </a:extLst>
          </p:cNvPr>
          <p:cNvSpPr/>
          <p:nvPr/>
        </p:nvSpPr>
        <p:spPr>
          <a:xfrm>
            <a:off x="5302546" y="4542525"/>
            <a:ext cx="1877309" cy="119384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78FEA-AFE0-8341-955B-86456ABB1B85}"/>
              </a:ext>
            </a:extLst>
          </p:cNvPr>
          <p:cNvSpPr txBox="1"/>
          <p:nvPr/>
        </p:nvSpPr>
        <p:spPr>
          <a:xfrm rot="16200000">
            <a:off x="4837361" y="5000949"/>
            <a:ext cx="49084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Low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2A8AA7-AC60-224B-B692-665A88896900}"/>
              </a:ext>
            </a:extLst>
          </p:cNvPr>
          <p:cNvSpPr/>
          <p:nvPr/>
        </p:nvSpPr>
        <p:spPr>
          <a:xfrm>
            <a:off x="7179855" y="4542525"/>
            <a:ext cx="1877309" cy="119384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E5EFAD-02EB-A341-ADFA-78E004A285FA}"/>
              </a:ext>
            </a:extLst>
          </p:cNvPr>
          <p:cNvSpPr/>
          <p:nvPr/>
        </p:nvSpPr>
        <p:spPr>
          <a:xfrm>
            <a:off x="9057164" y="4542525"/>
            <a:ext cx="1877309" cy="1193848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D2B15D-1EE1-F047-A637-39E358896516}"/>
              </a:ext>
            </a:extLst>
          </p:cNvPr>
          <p:cNvSpPr txBox="1"/>
          <p:nvPr/>
        </p:nvSpPr>
        <p:spPr>
          <a:xfrm rot="16200000">
            <a:off x="4824537" y="2613256"/>
            <a:ext cx="51648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45A6F8-9B8F-D943-A8E3-9370C4BB1AFC}"/>
              </a:ext>
            </a:extLst>
          </p:cNvPr>
          <p:cNvSpPr txBox="1"/>
          <p:nvPr/>
        </p:nvSpPr>
        <p:spPr>
          <a:xfrm>
            <a:off x="7368948" y="1453666"/>
            <a:ext cx="149912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RISK 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099AFC-5193-424E-AD1B-8A415332C2B1}"/>
              </a:ext>
            </a:extLst>
          </p:cNvPr>
          <p:cNvSpPr txBox="1"/>
          <p:nvPr/>
        </p:nvSpPr>
        <p:spPr>
          <a:xfrm rot="16200000">
            <a:off x="3807033" y="3776325"/>
            <a:ext cx="192392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RISK LIKELIHOOD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D9BCD-11D3-B34C-A5BF-5EC278E04F0E}"/>
              </a:ext>
            </a:extLst>
          </p:cNvPr>
          <p:cNvSpPr txBox="1"/>
          <p:nvPr/>
        </p:nvSpPr>
        <p:spPr>
          <a:xfrm>
            <a:off x="5750578" y="5927864"/>
            <a:ext cx="93487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Risk Level: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75F365-0D54-6A4A-9C53-3F13E5DA274A}"/>
              </a:ext>
            </a:extLst>
          </p:cNvPr>
          <p:cNvSpPr/>
          <p:nvPr/>
        </p:nvSpPr>
        <p:spPr>
          <a:xfrm>
            <a:off x="6734999" y="5879536"/>
            <a:ext cx="523375" cy="373653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2C708-00BD-8542-AAD7-AAFCB9A7B49C}"/>
              </a:ext>
            </a:extLst>
          </p:cNvPr>
          <p:cNvSpPr txBox="1"/>
          <p:nvPr/>
        </p:nvSpPr>
        <p:spPr>
          <a:xfrm>
            <a:off x="7330307" y="5927864"/>
            <a:ext cx="49084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Low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34EDEF-AAFA-6E46-BF3B-6E09E8E9192F}"/>
              </a:ext>
            </a:extLst>
          </p:cNvPr>
          <p:cNvSpPr/>
          <p:nvPr/>
        </p:nvSpPr>
        <p:spPr>
          <a:xfrm>
            <a:off x="7966899" y="5879536"/>
            <a:ext cx="523375" cy="373653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215048-3FBC-EE43-8C86-D6FBC501D0B0}"/>
              </a:ext>
            </a:extLst>
          </p:cNvPr>
          <p:cNvSpPr txBox="1"/>
          <p:nvPr/>
        </p:nvSpPr>
        <p:spPr>
          <a:xfrm>
            <a:off x="8562207" y="5927864"/>
            <a:ext cx="77136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Medium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FA93FD-D045-7542-8377-A3635DCF2D50}"/>
              </a:ext>
            </a:extLst>
          </p:cNvPr>
          <p:cNvSpPr/>
          <p:nvPr/>
        </p:nvSpPr>
        <p:spPr>
          <a:xfrm>
            <a:off x="9478199" y="5879536"/>
            <a:ext cx="523375" cy="373653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900" dirty="0">
              <a:latin typeface="Raleway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534444-EAC8-A74B-9475-0398A9EA0F89}"/>
              </a:ext>
            </a:extLst>
          </p:cNvPr>
          <p:cNvSpPr txBox="1"/>
          <p:nvPr/>
        </p:nvSpPr>
        <p:spPr>
          <a:xfrm>
            <a:off x="10073507" y="5927864"/>
            <a:ext cx="51648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dirty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rPr>
              <a:t>High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288C197-2F02-8B41-B323-BDC61771B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35729"/>
              </p:ext>
            </p:extLst>
          </p:nvPr>
        </p:nvGraphicFramePr>
        <p:xfrm>
          <a:off x="486787" y="1397709"/>
          <a:ext cx="4048334" cy="4787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3844">
                  <a:extLst>
                    <a:ext uri="{9D8B030D-6E8A-4147-A177-3AD203B41FA5}">
                      <a16:colId xmlns:a16="http://schemas.microsoft.com/office/drawing/2014/main" val="2759996616"/>
                    </a:ext>
                  </a:extLst>
                </a:gridCol>
                <a:gridCol w="1716984">
                  <a:extLst>
                    <a:ext uri="{9D8B030D-6E8A-4147-A177-3AD203B41FA5}">
                      <a16:colId xmlns:a16="http://schemas.microsoft.com/office/drawing/2014/main" val="1476848564"/>
                    </a:ext>
                  </a:extLst>
                </a:gridCol>
                <a:gridCol w="1737506">
                  <a:extLst>
                    <a:ext uri="{9D8B030D-6E8A-4147-A177-3AD203B41FA5}">
                      <a16:colId xmlns:a16="http://schemas.microsoft.com/office/drawing/2014/main" val="3873162807"/>
                    </a:ext>
                  </a:extLst>
                </a:gridCol>
              </a:tblGrid>
              <a:tr h="973599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Poppins" pitchFamily="2" charset="77"/>
                          <a:ea typeface="Lato Light" panose="020F0502020204030203" pitchFamily="34" charset="0"/>
                          <a:cs typeface="Poppins" pitchFamily="2" charset="77"/>
                        </a:rPr>
                        <a:t>#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Poppins" pitchFamily="2" charset="77"/>
                          <a:ea typeface="Lato Light" panose="020F0502020204030203" pitchFamily="34" charset="0"/>
                          <a:cs typeface="Poppins" pitchFamily="2" charset="77"/>
                        </a:rPr>
                        <a:t>RISK</a:t>
                      </a:r>
                    </a:p>
                    <a:p>
                      <a:r>
                        <a:rPr lang="en-US" sz="1600" b="1" i="0" dirty="0">
                          <a:latin typeface="Poppins" pitchFamily="2" charset="77"/>
                          <a:ea typeface="Lato Light" panose="020F0502020204030203" pitchFamily="34" charset="0"/>
                          <a:cs typeface="Poppins" pitchFamily="2" charset="77"/>
                        </a:rPr>
                        <a:t>DESCRIPTION</a:t>
                      </a:r>
                    </a:p>
                  </a:txBody>
                  <a:tcPr marL="45720" marR="4572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Poppins" pitchFamily="2" charset="77"/>
                          <a:ea typeface="Lato Light" panose="020F0502020204030203" pitchFamily="34" charset="0"/>
                          <a:cs typeface="Poppins" pitchFamily="2" charset="77"/>
                        </a:rPr>
                        <a:t>CONTROLS /RISK MITIGATION</a:t>
                      </a:r>
                    </a:p>
                  </a:txBody>
                  <a:tcPr marL="45720" marR="45720" marT="22860" marB="22860" anchor="ctr"/>
                </a:tc>
                <a:extLst>
                  <a:ext uri="{0D108BD9-81ED-4DB2-BD59-A6C34878D82A}">
                    <a16:rowId xmlns:a16="http://schemas.microsoft.com/office/drawing/2014/main" val="1609712368"/>
                  </a:ext>
                </a:extLst>
              </a:tr>
              <a:tr h="12441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Risk of processing transactions for a person subject to Targeted Financial Sanctions List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CDD/EDD Process and tools </a:t>
                      </a:r>
                    </a:p>
                    <a:p>
                      <a:pPr marL="171450" marR="0" lvl="0" indent="-171450" algn="just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Screening of Customers in Sanctions Lists </a:t>
                      </a:r>
                    </a:p>
                    <a:p>
                      <a:pPr marL="171450" marR="0" lvl="0" indent="-171450" algn="just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Identification and verification of BO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05747"/>
                  </a:ext>
                </a:extLst>
              </a:tr>
              <a:tr h="12441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Risk of processing illegal funds for HNWI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CDD/EDD Process </a:t>
                      </a:r>
                    </a:p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Source of Funds and Source of Wealth Information </a:t>
                      </a:r>
                    </a:p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Transaction Control – requested additional documents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83844"/>
                  </a:ext>
                </a:extLst>
              </a:tr>
              <a:tr h="116226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Risk of onboarding customers subject to ML/TF investigation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CDD Process </a:t>
                      </a:r>
                    </a:p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Screening for Negative Media </a:t>
                      </a:r>
                    </a:p>
                    <a:p>
                      <a:pPr marL="171450" marR="0" lvl="0" indent="-17145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="0" i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Period screening of customer base </a:t>
                      </a:r>
                    </a:p>
                  </a:txBody>
                  <a:tcPr marL="45720" marR="45720" marT="22860" marB="228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3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4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8CBCBA-F03A-5BE2-39A8-26DAD3856E8E}"/>
              </a:ext>
            </a:extLst>
          </p:cNvPr>
          <p:cNvSpPr txBox="1"/>
          <p:nvPr/>
        </p:nvSpPr>
        <p:spPr>
          <a:xfrm>
            <a:off x="8302308" y="1628800"/>
            <a:ext cx="3312368" cy="40934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Raleway" pitchFamily="2" charset="0"/>
              </a:rPr>
              <a:t>Type of Control Manual/Automatic </a:t>
            </a:r>
            <a:endParaRPr lang="en-AT" sz="2000" dirty="0">
              <a:latin typeface="Raleway" pitchFamily="2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Raleway" pitchFamily="2" charset="0"/>
              </a:rPr>
              <a:t>Control has been implemented for more than 1 year </a:t>
            </a:r>
            <a:endParaRPr lang="en-AT" sz="2000" dirty="0">
              <a:latin typeface="Raleway" pitchFamily="2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Raleway" pitchFamily="2" charset="0"/>
              </a:rPr>
              <a:t>Internal Audit has tested the control for design effectiveness  </a:t>
            </a:r>
            <a:endParaRPr lang="en-AT" sz="2000" dirty="0">
              <a:latin typeface="Raleway" pitchFamily="2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Raleway" pitchFamily="2" charset="0"/>
              </a:rPr>
              <a:t>Control monitored by 2nd line of defense </a:t>
            </a:r>
            <a:endParaRPr lang="en-AT" sz="2000" dirty="0">
              <a:latin typeface="Raleway" pitchFamily="2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Raleway" pitchFamily="2" charset="0"/>
              </a:rPr>
              <a:t>Control type preventive/detective/corrective </a:t>
            </a:r>
            <a:endParaRPr lang="en-AT" sz="2000" dirty="0">
              <a:latin typeface="Raleway" pitchFamily="2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2BD1A4-E969-7F07-DD2C-7AAFED5FF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18374"/>
              </p:ext>
            </p:extLst>
          </p:nvPr>
        </p:nvGraphicFramePr>
        <p:xfrm>
          <a:off x="551385" y="1628800"/>
          <a:ext cx="734481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5241728" imgH="1165029" progId="Excel.SheetMacroEnabled.12">
                  <p:embed/>
                </p:oleObj>
              </mc:Choice>
              <mc:Fallback>
                <p:oleObj name="Macro-Enabled Worksheet" r:id="rId2" imgW="5241728" imgH="1165029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1385" y="1628800"/>
                        <a:ext cx="7344816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DA89C1-5841-22C9-0531-A619FECF15C5}"/>
              </a:ext>
            </a:extLst>
          </p:cNvPr>
          <p:cNvSpPr txBox="1"/>
          <p:nvPr/>
        </p:nvSpPr>
        <p:spPr>
          <a:xfrm>
            <a:off x="3866097" y="306186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200" dirty="0">
                <a:solidFill>
                  <a:srgbClr val="074589"/>
                </a:solidFill>
                <a:latin typeface="Raleway" panose="020B0503030101060003" pitchFamily="34" charset="77"/>
                <a:ea typeface="+mj-ea"/>
                <a:cs typeface="+mj-cs"/>
              </a:rPr>
              <a:t>Control Assessment</a:t>
            </a:r>
          </a:p>
        </p:txBody>
      </p:sp>
    </p:spTree>
    <p:extLst>
      <p:ext uri="{BB962C8B-B14F-4D97-AF65-F5344CB8AC3E}">
        <p14:creationId xmlns:p14="http://schemas.microsoft.com/office/powerpoint/2010/main" val="387624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Examples – Scenario related High Risk Products</a:t>
            </a:r>
            <a:br>
              <a:rPr lang="en-US" dirty="0"/>
            </a:br>
            <a:r>
              <a:rPr lang="en-US" dirty="0"/>
              <a:t>Private Banking 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4D3504-1007-7E5A-E36F-436EDC40B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310344"/>
              </p:ext>
            </p:extLst>
          </p:nvPr>
        </p:nvGraphicFramePr>
        <p:xfrm>
          <a:off x="767408" y="1658219"/>
          <a:ext cx="10513168" cy="414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07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Examples – Scenario related High Risk Customers</a:t>
            </a:r>
            <a:br>
              <a:rPr lang="en-US" dirty="0"/>
            </a:br>
            <a:r>
              <a:rPr lang="en-US" dirty="0"/>
              <a:t>PEP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4D3504-1007-7E5A-E36F-436EDC40B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433346"/>
              </p:ext>
            </p:extLst>
          </p:nvPr>
        </p:nvGraphicFramePr>
        <p:xfrm>
          <a:off x="767408" y="1658219"/>
          <a:ext cx="10513168" cy="414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07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751C3-316C-D94A-AEF0-EDB6B5865380}"/>
              </a:ext>
            </a:extLst>
          </p:cNvPr>
          <p:cNvSpPr txBox="1"/>
          <p:nvPr/>
        </p:nvSpPr>
        <p:spPr>
          <a:xfrm>
            <a:off x="3944633" y="306186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200" dirty="0">
                <a:solidFill>
                  <a:srgbClr val="074589"/>
                </a:solidFill>
                <a:latin typeface="Raleway" pitchFamily="2" charset="0"/>
                <a:ea typeface="+mj-ea"/>
                <a:cs typeface="+mj-cs"/>
              </a:rPr>
              <a:t>BRA Risk Response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E6B62ED-E62F-AC40-99E4-C5A79B59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438" y="3507977"/>
            <a:ext cx="535641" cy="332372"/>
          </a:xfrm>
          <a:custGeom>
            <a:avLst/>
            <a:gdLst>
              <a:gd name="T0" fmla="*/ 0 w 862"/>
              <a:gd name="T1" fmla="*/ 403 h 534"/>
              <a:gd name="T2" fmla="*/ 0 w 862"/>
              <a:gd name="T3" fmla="*/ 131 h 534"/>
              <a:gd name="T4" fmla="*/ 0 w 862"/>
              <a:gd name="T5" fmla="*/ 131 h 534"/>
              <a:gd name="T6" fmla="*/ 41 w 862"/>
              <a:gd name="T7" fmla="*/ 89 h 534"/>
              <a:gd name="T8" fmla="*/ 424 w 862"/>
              <a:gd name="T9" fmla="*/ 89 h 534"/>
              <a:gd name="T10" fmla="*/ 424 w 862"/>
              <a:gd name="T11" fmla="*/ 89 h 534"/>
              <a:gd name="T12" fmla="*/ 463 w 862"/>
              <a:gd name="T13" fmla="*/ 50 h 534"/>
              <a:gd name="T14" fmla="*/ 463 w 862"/>
              <a:gd name="T15" fmla="*/ 50 h 534"/>
              <a:gd name="T16" fmla="*/ 524 w 862"/>
              <a:gd name="T17" fmla="*/ 17 h 534"/>
              <a:gd name="T18" fmla="*/ 838 w 862"/>
              <a:gd name="T19" fmla="*/ 232 h 534"/>
              <a:gd name="T20" fmla="*/ 838 w 862"/>
              <a:gd name="T21" fmla="*/ 232 h 534"/>
              <a:gd name="T22" fmla="*/ 838 w 862"/>
              <a:gd name="T23" fmla="*/ 300 h 534"/>
              <a:gd name="T24" fmla="*/ 524 w 862"/>
              <a:gd name="T25" fmla="*/ 515 h 534"/>
              <a:gd name="T26" fmla="*/ 524 w 862"/>
              <a:gd name="T27" fmla="*/ 515 h 534"/>
              <a:gd name="T28" fmla="*/ 463 w 862"/>
              <a:gd name="T29" fmla="*/ 483 h 534"/>
              <a:gd name="T30" fmla="*/ 463 w 862"/>
              <a:gd name="T31" fmla="*/ 483 h 534"/>
              <a:gd name="T32" fmla="*/ 424 w 862"/>
              <a:gd name="T33" fmla="*/ 444 h 534"/>
              <a:gd name="T34" fmla="*/ 41 w 862"/>
              <a:gd name="T35" fmla="*/ 444 h 534"/>
              <a:gd name="T36" fmla="*/ 41 w 862"/>
              <a:gd name="T37" fmla="*/ 444 h 534"/>
              <a:gd name="T38" fmla="*/ 0 w 862"/>
              <a:gd name="T39" fmla="*/ 4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2" h="534">
                <a:moveTo>
                  <a:pt x="0" y="403"/>
                </a:moveTo>
                <a:lnTo>
                  <a:pt x="0" y="131"/>
                </a:lnTo>
                <a:lnTo>
                  <a:pt x="0" y="131"/>
                </a:lnTo>
                <a:cubicBezTo>
                  <a:pt x="0" y="107"/>
                  <a:pt x="19" y="89"/>
                  <a:pt x="41" y="89"/>
                </a:cubicBezTo>
                <a:lnTo>
                  <a:pt x="424" y="89"/>
                </a:lnTo>
                <a:lnTo>
                  <a:pt x="424" y="89"/>
                </a:lnTo>
                <a:cubicBezTo>
                  <a:pt x="445" y="89"/>
                  <a:pt x="463" y="72"/>
                  <a:pt x="463" y="50"/>
                </a:cubicBezTo>
                <a:lnTo>
                  <a:pt x="463" y="50"/>
                </a:lnTo>
                <a:cubicBezTo>
                  <a:pt x="463" y="19"/>
                  <a:pt x="498" y="0"/>
                  <a:pt x="524" y="17"/>
                </a:cubicBezTo>
                <a:lnTo>
                  <a:pt x="838" y="232"/>
                </a:lnTo>
                <a:lnTo>
                  <a:pt x="838" y="232"/>
                </a:lnTo>
                <a:cubicBezTo>
                  <a:pt x="861" y="249"/>
                  <a:pt x="861" y="284"/>
                  <a:pt x="838" y="300"/>
                </a:cubicBezTo>
                <a:lnTo>
                  <a:pt x="524" y="515"/>
                </a:lnTo>
                <a:lnTo>
                  <a:pt x="524" y="515"/>
                </a:lnTo>
                <a:cubicBezTo>
                  <a:pt x="498" y="533"/>
                  <a:pt x="463" y="514"/>
                  <a:pt x="463" y="483"/>
                </a:cubicBezTo>
                <a:lnTo>
                  <a:pt x="463" y="483"/>
                </a:lnTo>
                <a:cubicBezTo>
                  <a:pt x="463" y="461"/>
                  <a:pt x="445" y="444"/>
                  <a:pt x="424" y="444"/>
                </a:cubicBezTo>
                <a:lnTo>
                  <a:pt x="41" y="444"/>
                </a:lnTo>
                <a:lnTo>
                  <a:pt x="41" y="444"/>
                </a:lnTo>
                <a:cubicBezTo>
                  <a:pt x="19" y="444"/>
                  <a:pt x="0" y="426"/>
                  <a:pt x="0" y="403"/>
                </a:cubicBezTo>
              </a:path>
            </a:pathLst>
          </a:custGeom>
          <a:solidFill>
            <a:srgbClr val="E2EC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9ED0BDB-103A-A64F-843F-2205AC3BD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779" y="3507977"/>
            <a:ext cx="535641" cy="332372"/>
          </a:xfrm>
          <a:custGeom>
            <a:avLst/>
            <a:gdLst>
              <a:gd name="T0" fmla="*/ 0 w 862"/>
              <a:gd name="T1" fmla="*/ 403 h 534"/>
              <a:gd name="T2" fmla="*/ 0 w 862"/>
              <a:gd name="T3" fmla="*/ 131 h 534"/>
              <a:gd name="T4" fmla="*/ 0 w 862"/>
              <a:gd name="T5" fmla="*/ 131 h 534"/>
              <a:gd name="T6" fmla="*/ 41 w 862"/>
              <a:gd name="T7" fmla="*/ 89 h 534"/>
              <a:gd name="T8" fmla="*/ 423 w 862"/>
              <a:gd name="T9" fmla="*/ 89 h 534"/>
              <a:gd name="T10" fmla="*/ 423 w 862"/>
              <a:gd name="T11" fmla="*/ 89 h 534"/>
              <a:gd name="T12" fmla="*/ 462 w 862"/>
              <a:gd name="T13" fmla="*/ 50 h 534"/>
              <a:gd name="T14" fmla="*/ 462 w 862"/>
              <a:gd name="T15" fmla="*/ 50 h 534"/>
              <a:gd name="T16" fmla="*/ 524 w 862"/>
              <a:gd name="T17" fmla="*/ 17 h 534"/>
              <a:gd name="T18" fmla="*/ 837 w 862"/>
              <a:gd name="T19" fmla="*/ 232 h 534"/>
              <a:gd name="T20" fmla="*/ 837 w 862"/>
              <a:gd name="T21" fmla="*/ 232 h 534"/>
              <a:gd name="T22" fmla="*/ 837 w 862"/>
              <a:gd name="T23" fmla="*/ 300 h 534"/>
              <a:gd name="T24" fmla="*/ 523 w 862"/>
              <a:gd name="T25" fmla="*/ 515 h 534"/>
              <a:gd name="T26" fmla="*/ 523 w 862"/>
              <a:gd name="T27" fmla="*/ 515 h 534"/>
              <a:gd name="T28" fmla="*/ 462 w 862"/>
              <a:gd name="T29" fmla="*/ 483 h 534"/>
              <a:gd name="T30" fmla="*/ 462 w 862"/>
              <a:gd name="T31" fmla="*/ 483 h 534"/>
              <a:gd name="T32" fmla="*/ 424 w 862"/>
              <a:gd name="T33" fmla="*/ 444 h 534"/>
              <a:gd name="T34" fmla="*/ 41 w 862"/>
              <a:gd name="T35" fmla="*/ 444 h 534"/>
              <a:gd name="T36" fmla="*/ 41 w 862"/>
              <a:gd name="T37" fmla="*/ 444 h 534"/>
              <a:gd name="T38" fmla="*/ 0 w 862"/>
              <a:gd name="T39" fmla="*/ 4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2" h="534">
                <a:moveTo>
                  <a:pt x="0" y="403"/>
                </a:moveTo>
                <a:lnTo>
                  <a:pt x="0" y="131"/>
                </a:lnTo>
                <a:lnTo>
                  <a:pt x="0" y="131"/>
                </a:lnTo>
                <a:cubicBezTo>
                  <a:pt x="0" y="107"/>
                  <a:pt x="18" y="89"/>
                  <a:pt x="41" y="89"/>
                </a:cubicBezTo>
                <a:lnTo>
                  <a:pt x="423" y="89"/>
                </a:lnTo>
                <a:lnTo>
                  <a:pt x="423" y="89"/>
                </a:lnTo>
                <a:cubicBezTo>
                  <a:pt x="445" y="89"/>
                  <a:pt x="462" y="72"/>
                  <a:pt x="462" y="50"/>
                </a:cubicBezTo>
                <a:lnTo>
                  <a:pt x="462" y="50"/>
                </a:lnTo>
                <a:cubicBezTo>
                  <a:pt x="462" y="19"/>
                  <a:pt x="498" y="0"/>
                  <a:pt x="524" y="17"/>
                </a:cubicBezTo>
                <a:lnTo>
                  <a:pt x="837" y="232"/>
                </a:lnTo>
                <a:lnTo>
                  <a:pt x="837" y="232"/>
                </a:lnTo>
                <a:cubicBezTo>
                  <a:pt x="861" y="249"/>
                  <a:pt x="861" y="284"/>
                  <a:pt x="837" y="300"/>
                </a:cubicBezTo>
                <a:lnTo>
                  <a:pt x="523" y="515"/>
                </a:lnTo>
                <a:lnTo>
                  <a:pt x="523" y="515"/>
                </a:lnTo>
                <a:cubicBezTo>
                  <a:pt x="497" y="533"/>
                  <a:pt x="462" y="514"/>
                  <a:pt x="462" y="483"/>
                </a:cubicBezTo>
                <a:lnTo>
                  <a:pt x="462" y="483"/>
                </a:lnTo>
                <a:cubicBezTo>
                  <a:pt x="462" y="461"/>
                  <a:pt x="445" y="444"/>
                  <a:pt x="424" y="444"/>
                </a:cubicBezTo>
                <a:lnTo>
                  <a:pt x="41" y="444"/>
                </a:lnTo>
                <a:lnTo>
                  <a:pt x="41" y="444"/>
                </a:lnTo>
                <a:cubicBezTo>
                  <a:pt x="18" y="444"/>
                  <a:pt x="0" y="426"/>
                  <a:pt x="0" y="403"/>
                </a:cubicBezTo>
              </a:path>
            </a:pathLst>
          </a:custGeom>
          <a:solidFill>
            <a:srgbClr val="E2EC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7" name="Freeform 241">
            <a:extLst>
              <a:ext uri="{FF2B5EF4-FFF2-40B4-BE49-F238E27FC236}">
                <a16:creationId xmlns:a16="http://schemas.microsoft.com/office/drawing/2014/main" id="{76F76FE7-4629-D746-BE73-24DA0D861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988" y="2078261"/>
            <a:ext cx="1828800" cy="32962"/>
          </a:xfrm>
          <a:custGeom>
            <a:avLst/>
            <a:gdLst>
              <a:gd name="T0" fmla="*/ 0 w 4384"/>
              <a:gd name="T1" fmla="*/ 50 h 51"/>
              <a:gd name="T2" fmla="*/ 4383 w 4384"/>
              <a:gd name="T3" fmla="*/ 50 h 51"/>
              <a:gd name="T4" fmla="*/ 4383 w 4384"/>
              <a:gd name="T5" fmla="*/ 0 h 51"/>
              <a:gd name="T6" fmla="*/ 0 w 4384"/>
              <a:gd name="T7" fmla="*/ 0 h 51"/>
              <a:gd name="T8" fmla="*/ 0 w 4384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4" h="51">
                <a:moveTo>
                  <a:pt x="0" y="50"/>
                </a:moveTo>
                <a:lnTo>
                  <a:pt x="4383" y="50"/>
                </a:lnTo>
                <a:lnTo>
                  <a:pt x="4383" y="0"/>
                </a:lnTo>
                <a:lnTo>
                  <a:pt x="0" y="0"/>
                </a:lnTo>
                <a:lnTo>
                  <a:pt x="0" y="50"/>
                </a:ln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8" name="Freeform 242">
            <a:extLst>
              <a:ext uri="{FF2B5EF4-FFF2-40B4-BE49-F238E27FC236}">
                <a16:creationId xmlns:a16="http://schemas.microsoft.com/office/drawing/2014/main" id="{DED7E158-29E8-CE41-8B3C-82965AAC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6792" y="2078261"/>
            <a:ext cx="1828800" cy="32962"/>
          </a:xfrm>
          <a:custGeom>
            <a:avLst/>
            <a:gdLst>
              <a:gd name="T0" fmla="*/ 0 w 4383"/>
              <a:gd name="T1" fmla="*/ 50 h 51"/>
              <a:gd name="T2" fmla="*/ 4382 w 4383"/>
              <a:gd name="T3" fmla="*/ 50 h 51"/>
              <a:gd name="T4" fmla="*/ 4382 w 4383"/>
              <a:gd name="T5" fmla="*/ 0 h 51"/>
              <a:gd name="T6" fmla="*/ 0 w 4383"/>
              <a:gd name="T7" fmla="*/ 0 h 51"/>
              <a:gd name="T8" fmla="*/ 0 w 4383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3" h="51">
                <a:moveTo>
                  <a:pt x="0" y="50"/>
                </a:moveTo>
                <a:lnTo>
                  <a:pt x="4382" y="50"/>
                </a:lnTo>
                <a:lnTo>
                  <a:pt x="4382" y="0"/>
                </a:lnTo>
                <a:lnTo>
                  <a:pt x="0" y="0"/>
                </a:lnTo>
                <a:lnTo>
                  <a:pt x="0" y="5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Raleway" pitchFamily="2" charset="0"/>
            </a:endParaRPr>
          </a:p>
        </p:txBody>
      </p:sp>
      <p:sp>
        <p:nvSpPr>
          <p:cNvPr id="27" name="Freeform 242">
            <a:extLst>
              <a:ext uri="{FF2B5EF4-FFF2-40B4-BE49-F238E27FC236}">
                <a16:creationId xmlns:a16="http://schemas.microsoft.com/office/drawing/2014/main" id="{B4E48D49-7713-A447-9B37-1A6F4AC4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6625" y="2078261"/>
            <a:ext cx="1828800" cy="32962"/>
          </a:xfrm>
          <a:custGeom>
            <a:avLst/>
            <a:gdLst>
              <a:gd name="T0" fmla="*/ 0 w 4383"/>
              <a:gd name="T1" fmla="*/ 50 h 51"/>
              <a:gd name="T2" fmla="*/ 4382 w 4383"/>
              <a:gd name="T3" fmla="*/ 50 h 51"/>
              <a:gd name="T4" fmla="*/ 4382 w 4383"/>
              <a:gd name="T5" fmla="*/ 0 h 51"/>
              <a:gd name="T6" fmla="*/ 0 w 4383"/>
              <a:gd name="T7" fmla="*/ 0 h 51"/>
              <a:gd name="T8" fmla="*/ 0 w 4383"/>
              <a:gd name="T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3" h="51">
                <a:moveTo>
                  <a:pt x="0" y="50"/>
                </a:moveTo>
                <a:lnTo>
                  <a:pt x="4382" y="50"/>
                </a:lnTo>
                <a:lnTo>
                  <a:pt x="4382" y="0"/>
                </a:lnTo>
                <a:lnTo>
                  <a:pt x="0" y="0"/>
                </a:lnTo>
                <a:lnTo>
                  <a:pt x="0" y="50"/>
                </a:lnTo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1CD3E640-F7D8-184D-9FBB-C46A83BE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741" y="3507977"/>
            <a:ext cx="535641" cy="332372"/>
          </a:xfrm>
          <a:custGeom>
            <a:avLst/>
            <a:gdLst>
              <a:gd name="T0" fmla="*/ 0 w 862"/>
              <a:gd name="T1" fmla="*/ 403 h 534"/>
              <a:gd name="T2" fmla="*/ 0 w 862"/>
              <a:gd name="T3" fmla="*/ 131 h 534"/>
              <a:gd name="T4" fmla="*/ 0 w 862"/>
              <a:gd name="T5" fmla="*/ 131 h 534"/>
              <a:gd name="T6" fmla="*/ 41 w 862"/>
              <a:gd name="T7" fmla="*/ 89 h 534"/>
              <a:gd name="T8" fmla="*/ 423 w 862"/>
              <a:gd name="T9" fmla="*/ 89 h 534"/>
              <a:gd name="T10" fmla="*/ 423 w 862"/>
              <a:gd name="T11" fmla="*/ 89 h 534"/>
              <a:gd name="T12" fmla="*/ 462 w 862"/>
              <a:gd name="T13" fmla="*/ 50 h 534"/>
              <a:gd name="T14" fmla="*/ 462 w 862"/>
              <a:gd name="T15" fmla="*/ 50 h 534"/>
              <a:gd name="T16" fmla="*/ 524 w 862"/>
              <a:gd name="T17" fmla="*/ 17 h 534"/>
              <a:gd name="T18" fmla="*/ 837 w 862"/>
              <a:gd name="T19" fmla="*/ 232 h 534"/>
              <a:gd name="T20" fmla="*/ 837 w 862"/>
              <a:gd name="T21" fmla="*/ 232 h 534"/>
              <a:gd name="T22" fmla="*/ 837 w 862"/>
              <a:gd name="T23" fmla="*/ 300 h 534"/>
              <a:gd name="T24" fmla="*/ 523 w 862"/>
              <a:gd name="T25" fmla="*/ 515 h 534"/>
              <a:gd name="T26" fmla="*/ 523 w 862"/>
              <a:gd name="T27" fmla="*/ 515 h 534"/>
              <a:gd name="T28" fmla="*/ 462 w 862"/>
              <a:gd name="T29" fmla="*/ 483 h 534"/>
              <a:gd name="T30" fmla="*/ 462 w 862"/>
              <a:gd name="T31" fmla="*/ 483 h 534"/>
              <a:gd name="T32" fmla="*/ 424 w 862"/>
              <a:gd name="T33" fmla="*/ 444 h 534"/>
              <a:gd name="T34" fmla="*/ 41 w 862"/>
              <a:gd name="T35" fmla="*/ 444 h 534"/>
              <a:gd name="T36" fmla="*/ 41 w 862"/>
              <a:gd name="T37" fmla="*/ 444 h 534"/>
              <a:gd name="T38" fmla="*/ 0 w 862"/>
              <a:gd name="T39" fmla="*/ 40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2" h="534">
                <a:moveTo>
                  <a:pt x="0" y="403"/>
                </a:moveTo>
                <a:lnTo>
                  <a:pt x="0" y="131"/>
                </a:lnTo>
                <a:lnTo>
                  <a:pt x="0" y="131"/>
                </a:lnTo>
                <a:cubicBezTo>
                  <a:pt x="0" y="107"/>
                  <a:pt x="18" y="89"/>
                  <a:pt x="41" y="89"/>
                </a:cubicBezTo>
                <a:lnTo>
                  <a:pt x="423" y="89"/>
                </a:lnTo>
                <a:lnTo>
                  <a:pt x="423" y="89"/>
                </a:lnTo>
                <a:cubicBezTo>
                  <a:pt x="445" y="89"/>
                  <a:pt x="462" y="72"/>
                  <a:pt x="462" y="50"/>
                </a:cubicBezTo>
                <a:lnTo>
                  <a:pt x="462" y="50"/>
                </a:lnTo>
                <a:cubicBezTo>
                  <a:pt x="462" y="19"/>
                  <a:pt x="498" y="0"/>
                  <a:pt x="524" y="17"/>
                </a:cubicBezTo>
                <a:lnTo>
                  <a:pt x="837" y="232"/>
                </a:lnTo>
                <a:lnTo>
                  <a:pt x="837" y="232"/>
                </a:lnTo>
                <a:cubicBezTo>
                  <a:pt x="861" y="249"/>
                  <a:pt x="861" y="284"/>
                  <a:pt x="837" y="300"/>
                </a:cubicBezTo>
                <a:lnTo>
                  <a:pt x="523" y="515"/>
                </a:lnTo>
                <a:lnTo>
                  <a:pt x="523" y="515"/>
                </a:lnTo>
                <a:cubicBezTo>
                  <a:pt x="497" y="533"/>
                  <a:pt x="462" y="514"/>
                  <a:pt x="462" y="483"/>
                </a:cubicBezTo>
                <a:lnTo>
                  <a:pt x="462" y="483"/>
                </a:lnTo>
                <a:cubicBezTo>
                  <a:pt x="462" y="461"/>
                  <a:pt x="445" y="444"/>
                  <a:pt x="424" y="444"/>
                </a:cubicBezTo>
                <a:lnTo>
                  <a:pt x="41" y="444"/>
                </a:lnTo>
                <a:lnTo>
                  <a:pt x="41" y="444"/>
                </a:lnTo>
                <a:cubicBezTo>
                  <a:pt x="18" y="444"/>
                  <a:pt x="0" y="426"/>
                  <a:pt x="0" y="403"/>
                </a:cubicBezTo>
              </a:path>
            </a:pathLst>
          </a:custGeom>
          <a:solidFill>
            <a:srgbClr val="E2EC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>
              <a:latin typeface="Raleway" pitchFamily="2" charset="0"/>
            </a:endParaRPr>
          </a:p>
        </p:txBody>
      </p:sp>
      <p:sp>
        <p:nvSpPr>
          <p:cNvPr id="22" name="Freeform 221">
            <a:extLst>
              <a:ext uri="{FF2B5EF4-FFF2-40B4-BE49-F238E27FC236}">
                <a16:creationId xmlns:a16="http://schemas.microsoft.com/office/drawing/2014/main" id="{E9C48C5F-A1D3-AF4D-9C98-556523F6F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550876"/>
            <a:ext cx="1078992" cy="1079495"/>
          </a:xfrm>
          <a:custGeom>
            <a:avLst/>
            <a:gdLst>
              <a:gd name="T0" fmla="*/ 867 w 1734"/>
              <a:gd name="T1" fmla="*/ 51 h 1733"/>
              <a:gd name="T2" fmla="*/ 867 w 1734"/>
              <a:gd name="T3" fmla="*/ 51 h 1733"/>
              <a:gd name="T4" fmla="*/ 51 w 1734"/>
              <a:gd name="T5" fmla="*/ 865 h 1733"/>
              <a:gd name="T6" fmla="*/ 51 w 1734"/>
              <a:gd name="T7" fmla="*/ 865 h 1733"/>
              <a:gd name="T8" fmla="*/ 867 w 1734"/>
              <a:gd name="T9" fmla="*/ 1681 h 1733"/>
              <a:gd name="T10" fmla="*/ 867 w 1734"/>
              <a:gd name="T11" fmla="*/ 1681 h 1733"/>
              <a:gd name="T12" fmla="*/ 1682 w 1734"/>
              <a:gd name="T13" fmla="*/ 865 h 1733"/>
              <a:gd name="T14" fmla="*/ 1682 w 1734"/>
              <a:gd name="T15" fmla="*/ 865 h 1733"/>
              <a:gd name="T16" fmla="*/ 867 w 1734"/>
              <a:gd name="T17" fmla="*/ 51 h 1733"/>
              <a:gd name="T18" fmla="*/ 867 w 1734"/>
              <a:gd name="T19" fmla="*/ 1732 h 1733"/>
              <a:gd name="T20" fmla="*/ 867 w 1734"/>
              <a:gd name="T21" fmla="*/ 1732 h 1733"/>
              <a:gd name="T22" fmla="*/ 0 w 1734"/>
              <a:gd name="T23" fmla="*/ 865 h 1733"/>
              <a:gd name="T24" fmla="*/ 0 w 1734"/>
              <a:gd name="T25" fmla="*/ 865 h 1733"/>
              <a:gd name="T26" fmla="*/ 867 w 1734"/>
              <a:gd name="T27" fmla="*/ 0 h 1733"/>
              <a:gd name="T28" fmla="*/ 867 w 1734"/>
              <a:gd name="T29" fmla="*/ 0 h 1733"/>
              <a:gd name="T30" fmla="*/ 1733 w 1734"/>
              <a:gd name="T31" fmla="*/ 865 h 1733"/>
              <a:gd name="T32" fmla="*/ 1733 w 1734"/>
              <a:gd name="T33" fmla="*/ 865 h 1733"/>
              <a:gd name="T34" fmla="*/ 867 w 1734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4" h="1733">
                <a:moveTo>
                  <a:pt x="867" y="51"/>
                </a:moveTo>
                <a:lnTo>
                  <a:pt x="867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7" y="1681"/>
                </a:cubicBezTo>
                <a:lnTo>
                  <a:pt x="867" y="1681"/>
                </a:lnTo>
                <a:cubicBezTo>
                  <a:pt x="1316" y="1681"/>
                  <a:pt x="1682" y="1315"/>
                  <a:pt x="1682" y="865"/>
                </a:cubicBezTo>
                <a:lnTo>
                  <a:pt x="1682" y="865"/>
                </a:lnTo>
                <a:cubicBezTo>
                  <a:pt x="1682" y="415"/>
                  <a:pt x="1316" y="51"/>
                  <a:pt x="867" y="51"/>
                </a:cubicBezTo>
                <a:close/>
                <a:moveTo>
                  <a:pt x="867" y="1732"/>
                </a:moveTo>
                <a:lnTo>
                  <a:pt x="867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7" y="0"/>
                </a:cubicBezTo>
                <a:lnTo>
                  <a:pt x="867" y="0"/>
                </a:lnTo>
                <a:cubicBezTo>
                  <a:pt x="1344" y="0"/>
                  <a:pt x="1733" y="387"/>
                  <a:pt x="1733" y="865"/>
                </a:cubicBezTo>
                <a:lnTo>
                  <a:pt x="1733" y="865"/>
                </a:lnTo>
                <a:cubicBezTo>
                  <a:pt x="1733" y="1343"/>
                  <a:pt x="1344" y="1732"/>
                  <a:pt x="867" y="17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E2F8D954-7C0A-5247-90EB-FA6B0B7AED52}"/>
              </a:ext>
            </a:extLst>
          </p:cNvPr>
          <p:cNvSpPr txBox="1">
            <a:spLocks/>
          </p:cNvSpPr>
          <p:nvPr/>
        </p:nvSpPr>
        <p:spPr>
          <a:xfrm>
            <a:off x="596954" y="3448722"/>
            <a:ext cx="1995962" cy="198272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Enhancing or Introducing New Controls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Enhancing/updating existing internal policies and procedures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Adding Resources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Enhancing IT tools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2A63B9-AEDD-A449-8D5A-09941B96C442}"/>
              </a:ext>
            </a:extLst>
          </p:cNvPr>
          <p:cNvSpPr txBox="1"/>
          <p:nvPr/>
        </p:nvSpPr>
        <p:spPr>
          <a:xfrm>
            <a:off x="128033" y="3111590"/>
            <a:ext cx="293381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Action Plan Implementation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6301EF-8DC9-5741-A083-2956C84511C9}"/>
              </a:ext>
            </a:extLst>
          </p:cNvPr>
          <p:cNvSpPr txBox="1"/>
          <p:nvPr/>
        </p:nvSpPr>
        <p:spPr>
          <a:xfrm>
            <a:off x="1289404" y="1813624"/>
            <a:ext cx="61106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Raleway" pitchFamily="2" charset="0"/>
                <a:cs typeface="Poppins" pitchFamily="2" charset="77"/>
              </a:rPr>
              <a:t>01</a:t>
            </a:r>
          </a:p>
        </p:txBody>
      </p:sp>
      <p:sp>
        <p:nvSpPr>
          <p:cNvPr id="23" name="Freeform 228">
            <a:extLst>
              <a:ext uri="{FF2B5EF4-FFF2-40B4-BE49-F238E27FC236}">
                <a16:creationId xmlns:a16="http://schemas.microsoft.com/office/drawing/2014/main" id="{3C9F0BE0-7B22-1847-9CD0-A55B04782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768" y="1550876"/>
            <a:ext cx="1078992" cy="1079495"/>
          </a:xfrm>
          <a:custGeom>
            <a:avLst/>
            <a:gdLst>
              <a:gd name="T0" fmla="*/ 866 w 1733"/>
              <a:gd name="T1" fmla="*/ 51 h 1733"/>
              <a:gd name="T2" fmla="*/ 866 w 1733"/>
              <a:gd name="T3" fmla="*/ 51 h 1733"/>
              <a:gd name="T4" fmla="*/ 51 w 1733"/>
              <a:gd name="T5" fmla="*/ 865 h 1733"/>
              <a:gd name="T6" fmla="*/ 51 w 1733"/>
              <a:gd name="T7" fmla="*/ 865 h 1733"/>
              <a:gd name="T8" fmla="*/ 866 w 1733"/>
              <a:gd name="T9" fmla="*/ 1681 h 1733"/>
              <a:gd name="T10" fmla="*/ 866 w 1733"/>
              <a:gd name="T11" fmla="*/ 1681 h 1733"/>
              <a:gd name="T12" fmla="*/ 1680 w 1733"/>
              <a:gd name="T13" fmla="*/ 865 h 1733"/>
              <a:gd name="T14" fmla="*/ 1680 w 1733"/>
              <a:gd name="T15" fmla="*/ 865 h 1733"/>
              <a:gd name="T16" fmla="*/ 866 w 1733"/>
              <a:gd name="T17" fmla="*/ 51 h 1733"/>
              <a:gd name="T18" fmla="*/ 866 w 1733"/>
              <a:gd name="T19" fmla="*/ 1732 h 1733"/>
              <a:gd name="T20" fmla="*/ 866 w 1733"/>
              <a:gd name="T21" fmla="*/ 1732 h 1733"/>
              <a:gd name="T22" fmla="*/ 0 w 1733"/>
              <a:gd name="T23" fmla="*/ 865 h 1733"/>
              <a:gd name="T24" fmla="*/ 0 w 1733"/>
              <a:gd name="T25" fmla="*/ 865 h 1733"/>
              <a:gd name="T26" fmla="*/ 866 w 1733"/>
              <a:gd name="T27" fmla="*/ 0 h 1733"/>
              <a:gd name="T28" fmla="*/ 866 w 1733"/>
              <a:gd name="T29" fmla="*/ 0 h 1733"/>
              <a:gd name="T30" fmla="*/ 1732 w 1733"/>
              <a:gd name="T31" fmla="*/ 865 h 1733"/>
              <a:gd name="T32" fmla="*/ 1732 w 1733"/>
              <a:gd name="T33" fmla="*/ 865 h 1733"/>
              <a:gd name="T34" fmla="*/ 866 w 1733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3" h="1733">
                <a:moveTo>
                  <a:pt x="866" y="51"/>
                </a:moveTo>
                <a:lnTo>
                  <a:pt x="866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6" y="1681"/>
                </a:cubicBezTo>
                <a:lnTo>
                  <a:pt x="866" y="1681"/>
                </a:lnTo>
                <a:cubicBezTo>
                  <a:pt x="1314" y="1681"/>
                  <a:pt x="1680" y="1315"/>
                  <a:pt x="1680" y="865"/>
                </a:cubicBezTo>
                <a:lnTo>
                  <a:pt x="1680" y="865"/>
                </a:lnTo>
                <a:cubicBezTo>
                  <a:pt x="1680" y="415"/>
                  <a:pt x="1314" y="51"/>
                  <a:pt x="866" y="51"/>
                </a:cubicBezTo>
                <a:close/>
                <a:moveTo>
                  <a:pt x="866" y="1732"/>
                </a:moveTo>
                <a:lnTo>
                  <a:pt x="866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6" y="0"/>
                </a:cubicBezTo>
                <a:lnTo>
                  <a:pt x="866" y="0"/>
                </a:lnTo>
                <a:cubicBezTo>
                  <a:pt x="1343" y="0"/>
                  <a:pt x="1732" y="387"/>
                  <a:pt x="1732" y="865"/>
                </a:cubicBezTo>
                <a:lnTo>
                  <a:pt x="1732" y="865"/>
                </a:lnTo>
                <a:cubicBezTo>
                  <a:pt x="1732" y="1343"/>
                  <a:pt x="1343" y="1732"/>
                  <a:pt x="866" y="17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E29795B-01E2-774D-9250-0153A50B6BA3}"/>
              </a:ext>
            </a:extLst>
          </p:cNvPr>
          <p:cNvSpPr txBox="1">
            <a:spLocks/>
          </p:cNvSpPr>
          <p:nvPr/>
        </p:nvSpPr>
        <p:spPr>
          <a:xfrm>
            <a:off x="3500283" y="3448722"/>
            <a:ext cx="1995962" cy="71372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Is risk Assessment aligned with the defined risk appetite?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B00BC1-EDB8-F340-9936-ECAC5645B99B}"/>
              </a:ext>
            </a:extLst>
          </p:cNvPr>
          <p:cNvSpPr txBox="1"/>
          <p:nvPr/>
        </p:nvSpPr>
        <p:spPr>
          <a:xfrm>
            <a:off x="3234141" y="3111590"/>
            <a:ext cx="252825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Update of Risk Appetite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E5608F-7860-2C41-A1A2-589BB4141C1C}"/>
              </a:ext>
            </a:extLst>
          </p:cNvPr>
          <p:cNvSpPr txBox="1"/>
          <p:nvPr/>
        </p:nvSpPr>
        <p:spPr>
          <a:xfrm>
            <a:off x="4171092" y="1813624"/>
            <a:ext cx="654346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Raleway" pitchFamily="2" charset="0"/>
                <a:cs typeface="Poppins" pitchFamily="2" charset="77"/>
              </a:rPr>
              <a:t>02</a:t>
            </a:r>
          </a:p>
        </p:txBody>
      </p:sp>
      <p:sp>
        <p:nvSpPr>
          <p:cNvPr id="24" name="Freeform 235">
            <a:extLst>
              <a:ext uri="{FF2B5EF4-FFF2-40B4-BE49-F238E27FC236}">
                <a16:creationId xmlns:a16="http://schemas.microsoft.com/office/drawing/2014/main" id="{27DDC8FE-2786-E94B-B072-98E92449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097" y="1550876"/>
            <a:ext cx="1078992" cy="1079495"/>
          </a:xfrm>
          <a:custGeom>
            <a:avLst/>
            <a:gdLst>
              <a:gd name="T0" fmla="*/ 867 w 1734"/>
              <a:gd name="T1" fmla="*/ 51 h 1733"/>
              <a:gd name="T2" fmla="*/ 867 w 1734"/>
              <a:gd name="T3" fmla="*/ 51 h 1733"/>
              <a:gd name="T4" fmla="*/ 51 w 1734"/>
              <a:gd name="T5" fmla="*/ 865 h 1733"/>
              <a:gd name="T6" fmla="*/ 51 w 1734"/>
              <a:gd name="T7" fmla="*/ 865 h 1733"/>
              <a:gd name="T8" fmla="*/ 867 w 1734"/>
              <a:gd name="T9" fmla="*/ 1681 h 1733"/>
              <a:gd name="T10" fmla="*/ 867 w 1734"/>
              <a:gd name="T11" fmla="*/ 1681 h 1733"/>
              <a:gd name="T12" fmla="*/ 1682 w 1734"/>
              <a:gd name="T13" fmla="*/ 865 h 1733"/>
              <a:gd name="T14" fmla="*/ 1682 w 1734"/>
              <a:gd name="T15" fmla="*/ 865 h 1733"/>
              <a:gd name="T16" fmla="*/ 867 w 1734"/>
              <a:gd name="T17" fmla="*/ 51 h 1733"/>
              <a:gd name="T18" fmla="*/ 867 w 1734"/>
              <a:gd name="T19" fmla="*/ 1732 h 1733"/>
              <a:gd name="T20" fmla="*/ 867 w 1734"/>
              <a:gd name="T21" fmla="*/ 1732 h 1733"/>
              <a:gd name="T22" fmla="*/ 0 w 1734"/>
              <a:gd name="T23" fmla="*/ 865 h 1733"/>
              <a:gd name="T24" fmla="*/ 0 w 1734"/>
              <a:gd name="T25" fmla="*/ 865 h 1733"/>
              <a:gd name="T26" fmla="*/ 867 w 1734"/>
              <a:gd name="T27" fmla="*/ 0 h 1733"/>
              <a:gd name="T28" fmla="*/ 867 w 1734"/>
              <a:gd name="T29" fmla="*/ 0 h 1733"/>
              <a:gd name="T30" fmla="*/ 1733 w 1734"/>
              <a:gd name="T31" fmla="*/ 865 h 1733"/>
              <a:gd name="T32" fmla="*/ 1733 w 1734"/>
              <a:gd name="T33" fmla="*/ 865 h 1733"/>
              <a:gd name="T34" fmla="*/ 867 w 1734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4" h="1733">
                <a:moveTo>
                  <a:pt x="867" y="51"/>
                </a:moveTo>
                <a:lnTo>
                  <a:pt x="867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7" y="1681"/>
                </a:cubicBezTo>
                <a:lnTo>
                  <a:pt x="867" y="1681"/>
                </a:lnTo>
                <a:cubicBezTo>
                  <a:pt x="1316" y="1681"/>
                  <a:pt x="1682" y="1315"/>
                  <a:pt x="1682" y="865"/>
                </a:cubicBezTo>
                <a:lnTo>
                  <a:pt x="1682" y="865"/>
                </a:lnTo>
                <a:cubicBezTo>
                  <a:pt x="1682" y="415"/>
                  <a:pt x="1316" y="51"/>
                  <a:pt x="867" y="51"/>
                </a:cubicBezTo>
                <a:close/>
                <a:moveTo>
                  <a:pt x="867" y="1732"/>
                </a:moveTo>
                <a:lnTo>
                  <a:pt x="867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7" y="0"/>
                </a:cubicBezTo>
                <a:lnTo>
                  <a:pt x="867" y="0"/>
                </a:lnTo>
                <a:cubicBezTo>
                  <a:pt x="1344" y="0"/>
                  <a:pt x="1733" y="387"/>
                  <a:pt x="1733" y="865"/>
                </a:cubicBezTo>
                <a:lnTo>
                  <a:pt x="1733" y="865"/>
                </a:lnTo>
                <a:cubicBezTo>
                  <a:pt x="1733" y="1343"/>
                  <a:pt x="1344" y="1732"/>
                  <a:pt x="867" y="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36ED2F0D-9E3F-9C4D-AA90-5525FA2E1EF9}"/>
              </a:ext>
            </a:extLst>
          </p:cNvPr>
          <p:cNvSpPr txBox="1">
            <a:spLocks/>
          </p:cNvSpPr>
          <p:nvPr/>
        </p:nvSpPr>
        <p:spPr>
          <a:xfrm>
            <a:off x="6403612" y="3448722"/>
            <a:ext cx="1995962" cy="267118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New Products/Channels/Services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Significant Regulatory Changes/Regulatory Request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Significant Increase in high risk customers/transactions </a:t>
            </a:r>
            <a:r>
              <a:rPr lang="en-US" sz="1200" dirty="0" err="1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etc</a:t>
            </a:r>
            <a:endParaRPr lang="en-US" sz="1200" dirty="0">
              <a:solidFill>
                <a:schemeClr val="tx1"/>
              </a:solidFill>
              <a:latin typeface="Raleway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endParaRPr lang="en-US" sz="1200" dirty="0">
              <a:solidFill>
                <a:schemeClr val="tx1"/>
              </a:solidFill>
              <a:latin typeface="Raleway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B2E198-0875-4249-BF2F-7AFF6031C357}"/>
              </a:ext>
            </a:extLst>
          </p:cNvPr>
          <p:cNvSpPr txBox="1"/>
          <p:nvPr/>
        </p:nvSpPr>
        <p:spPr>
          <a:xfrm>
            <a:off x="5656572" y="3111590"/>
            <a:ext cx="349005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Update of BRA based on Trigger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E5520B-1954-6B40-B1F8-A6C02DDCDBE3}"/>
              </a:ext>
            </a:extLst>
          </p:cNvPr>
          <p:cNvSpPr txBox="1"/>
          <p:nvPr/>
        </p:nvSpPr>
        <p:spPr>
          <a:xfrm>
            <a:off x="7084039" y="1813624"/>
            <a:ext cx="635110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accent3"/>
                </a:solidFill>
                <a:latin typeface="Raleway" pitchFamily="2" charset="0"/>
                <a:cs typeface="Poppins" pitchFamily="2" charset="77"/>
              </a:rPr>
              <a:t>03</a:t>
            </a:r>
          </a:p>
        </p:txBody>
      </p:sp>
      <p:sp>
        <p:nvSpPr>
          <p:cNvPr id="28" name="Freeform 235">
            <a:extLst>
              <a:ext uri="{FF2B5EF4-FFF2-40B4-BE49-F238E27FC236}">
                <a16:creationId xmlns:a16="http://schemas.microsoft.com/office/drawing/2014/main" id="{F27C32CF-EF99-B541-AA42-F88C0D93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426" y="1550876"/>
            <a:ext cx="1078992" cy="1079495"/>
          </a:xfrm>
          <a:custGeom>
            <a:avLst/>
            <a:gdLst>
              <a:gd name="T0" fmla="*/ 867 w 1734"/>
              <a:gd name="T1" fmla="*/ 51 h 1733"/>
              <a:gd name="T2" fmla="*/ 867 w 1734"/>
              <a:gd name="T3" fmla="*/ 51 h 1733"/>
              <a:gd name="T4" fmla="*/ 51 w 1734"/>
              <a:gd name="T5" fmla="*/ 865 h 1733"/>
              <a:gd name="T6" fmla="*/ 51 w 1734"/>
              <a:gd name="T7" fmla="*/ 865 h 1733"/>
              <a:gd name="T8" fmla="*/ 867 w 1734"/>
              <a:gd name="T9" fmla="*/ 1681 h 1733"/>
              <a:gd name="T10" fmla="*/ 867 w 1734"/>
              <a:gd name="T11" fmla="*/ 1681 h 1733"/>
              <a:gd name="T12" fmla="*/ 1682 w 1734"/>
              <a:gd name="T13" fmla="*/ 865 h 1733"/>
              <a:gd name="T14" fmla="*/ 1682 w 1734"/>
              <a:gd name="T15" fmla="*/ 865 h 1733"/>
              <a:gd name="T16" fmla="*/ 867 w 1734"/>
              <a:gd name="T17" fmla="*/ 51 h 1733"/>
              <a:gd name="T18" fmla="*/ 867 w 1734"/>
              <a:gd name="T19" fmla="*/ 1732 h 1733"/>
              <a:gd name="T20" fmla="*/ 867 w 1734"/>
              <a:gd name="T21" fmla="*/ 1732 h 1733"/>
              <a:gd name="T22" fmla="*/ 0 w 1734"/>
              <a:gd name="T23" fmla="*/ 865 h 1733"/>
              <a:gd name="T24" fmla="*/ 0 w 1734"/>
              <a:gd name="T25" fmla="*/ 865 h 1733"/>
              <a:gd name="T26" fmla="*/ 867 w 1734"/>
              <a:gd name="T27" fmla="*/ 0 h 1733"/>
              <a:gd name="T28" fmla="*/ 867 w 1734"/>
              <a:gd name="T29" fmla="*/ 0 h 1733"/>
              <a:gd name="T30" fmla="*/ 1733 w 1734"/>
              <a:gd name="T31" fmla="*/ 865 h 1733"/>
              <a:gd name="T32" fmla="*/ 1733 w 1734"/>
              <a:gd name="T33" fmla="*/ 865 h 1733"/>
              <a:gd name="T34" fmla="*/ 867 w 1734"/>
              <a:gd name="T35" fmla="*/ 173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34" h="1733">
                <a:moveTo>
                  <a:pt x="867" y="51"/>
                </a:moveTo>
                <a:lnTo>
                  <a:pt x="867" y="51"/>
                </a:lnTo>
                <a:cubicBezTo>
                  <a:pt x="417" y="51"/>
                  <a:pt x="51" y="415"/>
                  <a:pt x="51" y="865"/>
                </a:cubicBezTo>
                <a:lnTo>
                  <a:pt x="51" y="865"/>
                </a:lnTo>
                <a:cubicBezTo>
                  <a:pt x="51" y="1315"/>
                  <a:pt x="417" y="1681"/>
                  <a:pt x="867" y="1681"/>
                </a:cubicBezTo>
                <a:lnTo>
                  <a:pt x="867" y="1681"/>
                </a:lnTo>
                <a:cubicBezTo>
                  <a:pt x="1316" y="1681"/>
                  <a:pt x="1682" y="1315"/>
                  <a:pt x="1682" y="865"/>
                </a:cubicBezTo>
                <a:lnTo>
                  <a:pt x="1682" y="865"/>
                </a:lnTo>
                <a:cubicBezTo>
                  <a:pt x="1682" y="415"/>
                  <a:pt x="1316" y="51"/>
                  <a:pt x="867" y="51"/>
                </a:cubicBezTo>
                <a:close/>
                <a:moveTo>
                  <a:pt x="867" y="1732"/>
                </a:moveTo>
                <a:lnTo>
                  <a:pt x="867" y="1732"/>
                </a:lnTo>
                <a:cubicBezTo>
                  <a:pt x="389" y="1732"/>
                  <a:pt x="0" y="1343"/>
                  <a:pt x="0" y="865"/>
                </a:cubicBezTo>
                <a:lnTo>
                  <a:pt x="0" y="865"/>
                </a:lnTo>
                <a:cubicBezTo>
                  <a:pt x="0" y="387"/>
                  <a:pt x="389" y="0"/>
                  <a:pt x="867" y="0"/>
                </a:cubicBezTo>
                <a:lnTo>
                  <a:pt x="867" y="0"/>
                </a:lnTo>
                <a:cubicBezTo>
                  <a:pt x="1344" y="0"/>
                  <a:pt x="1733" y="387"/>
                  <a:pt x="1733" y="865"/>
                </a:cubicBezTo>
                <a:lnTo>
                  <a:pt x="1733" y="865"/>
                </a:lnTo>
                <a:cubicBezTo>
                  <a:pt x="1733" y="1343"/>
                  <a:pt x="1344" y="1732"/>
                  <a:pt x="867" y="17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Raleway" pitchFamily="2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87627FBE-48B4-DB49-B7DC-8705E41D7DE4}"/>
              </a:ext>
            </a:extLst>
          </p:cNvPr>
          <p:cNvSpPr txBox="1">
            <a:spLocks/>
          </p:cNvSpPr>
          <p:nvPr/>
        </p:nvSpPr>
        <p:spPr>
          <a:xfrm>
            <a:off x="9306941" y="3448722"/>
            <a:ext cx="1995962" cy="278198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Updated Quantitative Data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NRA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 of new Products/Channels/Services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Raleway" pitchFamily="2" charset="0"/>
                <a:ea typeface="Lato Light" panose="020F0502020204030203" pitchFamily="34" charset="0"/>
                <a:cs typeface="Mukta ExtraLight" panose="020B0000000000000000" pitchFamily="34" charset="77"/>
              </a:rPr>
              <a:t>Review of significant Regulatory Changes </a:t>
            </a: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Raleway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Raleway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 marL="171450" indent="-171450" algn="l">
              <a:lnSpc>
                <a:spcPts val="1750"/>
              </a:lnSpc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Raleway" pitchFamily="2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A8A77B-F856-D742-B30A-640188F5BF7B}"/>
              </a:ext>
            </a:extLst>
          </p:cNvPr>
          <p:cNvSpPr txBox="1"/>
          <p:nvPr/>
        </p:nvSpPr>
        <p:spPr>
          <a:xfrm>
            <a:off x="9472806" y="3111590"/>
            <a:ext cx="166423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Raleway" pitchFamily="2" charset="0"/>
                <a:ea typeface="League Spartan" charset="0"/>
                <a:cs typeface="Poppins" pitchFamily="2" charset="77"/>
              </a:rPr>
              <a:t>Annual Update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449F0-9A81-4A4A-B657-BC94419570DF}"/>
              </a:ext>
            </a:extLst>
          </p:cNvPr>
          <p:cNvSpPr txBox="1"/>
          <p:nvPr/>
        </p:nvSpPr>
        <p:spPr>
          <a:xfrm>
            <a:off x="9984962" y="1813624"/>
            <a:ext cx="63991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Raleway" pitchFamily="2" charset="0"/>
                <a:cs typeface="Poppins" pitchFamily="2" charset="7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14846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19E-7AD8-B502-9307-8FAE532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61" y="2766218"/>
            <a:ext cx="11521678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C906-3681-F686-18B4-24B089B84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7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D96AE6-EDDB-6874-C899-B10D0397B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8825" y="4581128"/>
            <a:ext cx="4419600" cy="792088"/>
          </a:xfrm>
        </p:spPr>
        <p:txBody>
          <a:bodyPr/>
          <a:lstStyle/>
          <a:p>
            <a:r>
              <a:rPr lang="en-US" dirty="0"/>
              <a:t>Today’s Host: Jan Bellenghi</a:t>
            </a:r>
          </a:p>
          <a:p>
            <a:r>
              <a:rPr lang="en-US" dirty="0"/>
              <a:t>Today’s Presenter: Tamar Goderdzishvili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8D6851-6CD0-3049-C262-D044CF91121B}"/>
              </a:ext>
            </a:extLst>
          </p:cNvPr>
          <p:cNvSpPr txBox="1">
            <a:spLocks/>
          </p:cNvSpPr>
          <p:nvPr/>
        </p:nvSpPr>
        <p:spPr>
          <a:xfrm>
            <a:off x="6805224" y="1946393"/>
            <a:ext cx="4566802" cy="244827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144000" tIns="144000" rIns="144000" bIns="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200" baseline="0">
                <a:solidFill>
                  <a:srgbClr val="074589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Next Session: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06.06.2023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200" normalizeH="0" baseline="0" noProof="0" dirty="0">
              <a:ln>
                <a:noFill/>
              </a:ln>
              <a:solidFill>
                <a:srgbClr val="074589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Topic:</a:t>
            </a:r>
            <a:br>
              <a:rPr kumimoji="0" lang="en-US" sz="3200" b="0" i="0" u="none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</a:br>
            <a:r>
              <a:rPr kumimoji="0" lang="en-US" sz="3200" b="0" i="0" u="none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Instructions and Guidance on completing the RBO</a:t>
            </a:r>
            <a:endParaRPr kumimoji="0" lang="en-DE" sz="3200" b="0" i="0" u="none" strike="noStrike" kern="1200" cap="none" spc="200" normalizeH="0" baseline="0" noProof="0" dirty="0">
              <a:ln>
                <a:noFill/>
              </a:ln>
              <a:solidFill>
                <a:srgbClr val="074589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EB1FDC5-48C6-3618-AA34-D0EB20DAE9B3}"/>
              </a:ext>
            </a:extLst>
          </p:cNvPr>
          <p:cNvSpPr txBox="1">
            <a:spLocks/>
          </p:cNvSpPr>
          <p:nvPr/>
        </p:nvSpPr>
        <p:spPr>
          <a:xfrm>
            <a:off x="819974" y="2348880"/>
            <a:ext cx="4566802" cy="244827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144000" tIns="144000" rIns="14400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200" baseline="0">
                <a:solidFill>
                  <a:srgbClr val="074589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200" normalizeH="0" baseline="0" noProof="0" dirty="0">
                <a:ln>
                  <a:noFill/>
                </a:ln>
                <a:solidFill>
                  <a:srgbClr val="074589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Thank you for your time</a:t>
            </a:r>
            <a:endParaRPr kumimoji="0" lang="en-DE" sz="3200" b="0" i="1" u="none" strike="noStrike" kern="1200" cap="none" spc="200" normalizeH="0" baseline="0" noProof="0" dirty="0">
              <a:ln>
                <a:noFill/>
              </a:ln>
              <a:solidFill>
                <a:srgbClr val="074589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569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19E-7AD8-B502-9307-8FAE532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61" y="2766218"/>
            <a:ext cx="11521678" cy="1325563"/>
          </a:xfrm>
        </p:spPr>
        <p:txBody>
          <a:bodyPr/>
          <a:lstStyle/>
          <a:p>
            <a:r>
              <a:rPr lang="en-US" dirty="0"/>
              <a:t>BRA Overview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C906-3681-F686-18B4-24B089B84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4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619E-7AD8-B502-9307-8FAE532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2"/>
            <a:ext cx="11521678" cy="1325563"/>
          </a:xfrm>
        </p:spPr>
        <p:txBody>
          <a:bodyPr/>
          <a:lstStyle/>
          <a:p>
            <a:pPr algn="ctr"/>
            <a:r>
              <a:rPr lang="en-US" dirty="0"/>
              <a:t>Business Risk Assessment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AC906-3681-F686-18B4-24B089B846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83A2C6"/>
                </a:solidFill>
                <a:effectLst/>
                <a:uLnTx/>
                <a:uFillTx/>
                <a:latin typeface="Raleway Medium" panose="020B0503030101060003" pitchFamily="34" charset="77"/>
                <a:ea typeface="+mn-ea"/>
                <a:cs typeface="+mn-cs"/>
              </a:rPr>
              <a:t>© Financial Transparency Advisors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83A2C6"/>
              </a:solidFill>
              <a:effectLst/>
              <a:uLnTx/>
              <a:uFillTx/>
              <a:latin typeface="Raleway Medium" panose="020B0503030101060003" pitchFamily="34" charset="77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5BDC6-2C12-446B-5339-07DE9BF7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32" y="2081143"/>
            <a:ext cx="2641736" cy="26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Raleway" pitchFamily="2" charset="0"/>
              </a:rPr>
              <a:t>Why DNFBPs need Business Risk Assessment </a:t>
            </a:r>
            <a:br>
              <a:rPr lang="en-US" dirty="0">
                <a:latin typeface="Raleway" pitchFamily="2" charset="0"/>
              </a:rPr>
            </a:br>
            <a:br>
              <a:rPr lang="en-US" dirty="0">
                <a:latin typeface="Raleway" pitchFamily="2" charset="0"/>
              </a:rPr>
            </a:br>
            <a:endParaRPr lang="en-AT" dirty="0">
              <a:latin typeface="Raleway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latin typeface="Raleway" pitchFamily="2" charset="0"/>
              </a:rPr>
              <a:t>© Financial Transparency Advisors</a:t>
            </a:r>
            <a:endParaRPr lang="de-DE" dirty="0">
              <a:latin typeface="Raleway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6C35BE-45E4-6379-1F87-0CDF26FB2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946682"/>
              </p:ext>
            </p:extLst>
          </p:nvPr>
        </p:nvGraphicFramePr>
        <p:xfrm>
          <a:off x="551384" y="1484784"/>
          <a:ext cx="106571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21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Raleway" pitchFamily="2" charset="0"/>
              </a:rPr>
              <a:t>Regulatory Framework and International Standards</a:t>
            </a:r>
            <a:endParaRPr lang="en-AT" dirty="0">
              <a:latin typeface="Raleway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latin typeface="Raleway" pitchFamily="2" charset="0"/>
              </a:rPr>
              <a:t>© Financial Transparency Advisors</a:t>
            </a:r>
            <a:endParaRPr lang="de-DE" dirty="0">
              <a:latin typeface="Ralew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15DCF-A53E-EC52-754D-926FC7B58B60}"/>
              </a:ext>
            </a:extLst>
          </p:cNvPr>
          <p:cNvSpPr txBox="1"/>
          <p:nvPr/>
        </p:nvSpPr>
        <p:spPr>
          <a:xfrm>
            <a:off x="695400" y="1556792"/>
            <a:ext cx="10369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Raleway" pitchFamily="2" charset="0"/>
              </a:rPr>
              <a:t>Monegasque AML Law</a:t>
            </a:r>
            <a:r>
              <a:rPr lang="en-US" dirty="0">
                <a:latin typeface="Raleway" pitchFamily="2" charset="0"/>
              </a:rPr>
              <a:t> – Article 3 requires FIs and DNFBPs to assess and understand the risks of ML/TF. Institutions and professionals shall develop a risk assessment depending on the nature of products/services, transactions, delivery channels, customers, and geography.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Raleway" pitchFamily="2" charset="0"/>
              </a:rPr>
              <a:t>FATF recommendation 1  </a:t>
            </a:r>
            <a:r>
              <a:rPr lang="en-US" dirty="0">
                <a:latin typeface="Raleway" pitchFamily="2" charset="0"/>
              </a:rPr>
              <a:t>– FIs and DNFBPs are required to take appropriate steps to identify and assess ML/TF risks. The risk assessment shall be documented. The risk assessment should be appropriate to the nature and size of the business.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Raleway" pitchFamily="2" charset="0"/>
              </a:rPr>
              <a:t>FATF guidance </a:t>
            </a:r>
            <a:r>
              <a:rPr lang="en-US" dirty="0">
                <a:latin typeface="Raleway" pitchFamily="2" charset="0"/>
              </a:rPr>
              <a:t>– RBA guidance for Money or Value Transfer Services, RBA to prepaid cards, mobile payments and internet-based payment services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latin typeface="Raleway" pitchFamily="2" charset="0"/>
              </a:rPr>
              <a:t>Wolfsberg</a:t>
            </a:r>
            <a:r>
              <a:rPr lang="en-US" b="1" dirty="0">
                <a:latin typeface="Raleway" pitchFamily="2" charset="0"/>
              </a:rPr>
              <a:t> </a:t>
            </a:r>
            <a:r>
              <a:rPr lang="en-US" dirty="0">
                <a:latin typeface="Raleway" pitchFamily="2" charset="0"/>
              </a:rPr>
              <a:t>Q&amp;A on Risk Assessment for ML, Sanctions, Bribery &amp; Corruption </a:t>
            </a:r>
          </a:p>
          <a:p>
            <a:endParaRPr lang="en-A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3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Raleway" pitchFamily="2" charset="0"/>
              </a:rPr>
              <a:t>The Difference between BRA and CRA </a:t>
            </a:r>
            <a:endParaRPr lang="en-AT" dirty="0">
              <a:latin typeface="Raleway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latin typeface="Raleway" pitchFamily="2" charset="0"/>
              </a:rPr>
              <a:t>© Financial Transparency Advisors</a:t>
            </a:r>
            <a:endParaRPr lang="de-DE" dirty="0">
              <a:latin typeface="Raleway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6C35BE-45E4-6379-1F87-0CDF26FB2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756202"/>
              </p:ext>
            </p:extLst>
          </p:nvPr>
        </p:nvGraphicFramePr>
        <p:xfrm>
          <a:off x="551384" y="1484784"/>
          <a:ext cx="106571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3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Raleway" pitchFamily="2" charset="0"/>
              </a:rPr>
              <a:t>BRA Overview </a:t>
            </a:r>
            <a:endParaRPr lang="en-AT" dirty="0">
              <a:latin typeface="Raleway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latin typeface="Raleway" pitchFamily="2" charset="0"/>
              </a:rPr>
              <a:t>© Financial Transparency Advisors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6DBAEE-0E35-5797-571B-E8E305594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855547"/>
              </p:ext>
            </p:extLst>
          </p:nvPr>
        </p:nvGraphicFramePr>
        <p:xfrm>
          <a:off x="1559496" y="1340768"/>
          <a:ext cx="94330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20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DF04-E281-0283-11A0-3974C32C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BRA Overview (Cont.)</a:t>
            </a:r>
            <a:endParaRPr lang="en-A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13D66-12A0-376E-2C1A-9CD8398D5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© Financial Transparency Advisors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3AD5-8DEB-1C0A-8782-25E5EF8771F7}"/>
              </a:ext>
            </a:extLst>
          </p:cNvPr>
          <p:cNvSpPr txBox="1"/>
          <p:nvPr/>
        </p:nvSpPr>
        <p:spPr>
          <a:xfrm>
            <a:off x="1415480" y="1416738"/>
            <a:ext cx="10377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aleway" pitchFamily="2" charset="0"/>
              </a:rPr>
              <a:t>BRA Document Shall describe </a:t>
            </a:r>
          </a:p>
          <a:p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Overall risks and introduction of the Institution (NRA, Governance products and Services offered by the Institution, general overview)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The Methodology for Inherent risk determination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The Methodology for Control Assessment and residual risk calculation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Description of Inherent Risk including Quantitative and Qualitative Data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Description of Controls and Risk Mitigation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Raleway" pitchFamily="2" charset="0"/>
              </a:rPr>
              <a:t>Action Plan Defined to Mitigate Risks 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Raleway" pitchFamily="2" charset="0"/>
            </a:endParaRPr>
          </a:p>
          <a:p>
            <a:pPr algn="just"/>
            <a:endParaRPr lang="en-US" dirty="0">
              <a:latin typeface="Raleway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A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7997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s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-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Microsoft Office PowerPoint</Application>
  <PresentationFormat>Grand écran</PresentationFormat>
  <Paragraphs>317</Paragraphs>
  <Slides>26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Arial</vt:lpstr>
      <vt:lpstr>Calibri</vt:lpstr>
      <vt:lpstr>Lato Light</vt:lpstr>
      <vt:lpstr>Poppins</vt:lpstr>
      <vt:lpstr>Raleway</vt:lpstr>
      <vt:lpstr>Raleway Medium</vt:lpstr>
      <vt:lpstr>Wingdings</vt:lpstr>
      <vt:lpstr>Cover</vt:lpstr>
      <vt:lpstr>Titles</vt:lpstr>
      <vt:lpstr>Titles dark</vt:lpstr>
      <vt:lpstr>Content-Slides</vt:lpstr>
      <vt:lpstr>Macro-Enabled Worksheet</vt:lpstr>
      <vt:lpstr>AML Tuesday’s Session #16 on:</vt:lpstr>
      <vt:lpstr>Agenda</vt:lpstr>
      <vt:lpstr>BRA Overview </vt:lpstr>
      <vt:lpstr>Business Risk Assessment </vt:lpstr>
      <vt:lpstr>Why DNFBPs need Business Risk Assessment   </vt:lpstr>
      <vt:lpstr>Regulatory Framework and International Standards</vt:lpstr>
      <vt:lpstr>The Difference between BRA and CRA </vt:lpstr>
      <vt:lpstr>BRA Overview </vt:lpstr>
      <vt:lpstr>BRA Overview (Cont.)</vt:lpstr>
      <vt:lpstr>Présentation PowerPoint</vt:lpstr>
      <vt:lpstr>BRA Data Sources</vt:lpstr>
      <vt:lpstr>BRA Data Sources</vt:lpstr>
      <vt:lpstr>BRA Risk Factors - Customers </vt:lpstr>
      <vt:lpstr>BRA Risk Factors – Products and Services</vt:lpstr>
      <vt:lpstr>BRA Risk Factors – Delivery Channels</vt:lpstr>
      <vt:lpstr>BRA Risk Factors – Geography</vt:lpstr>
      <vt:lpstr>BRA Design and Risk Response </vt:lpstr>
      <vt:lpstr>Présentation PowerPoint</vt:lpstr>
      <vt:lpstr>Présentation PowerPoint</vt:lpstr>
      <vt:lpstr>Présentation PowerPoint</vt:lpstr>
      <vt:lpstr>Présentation PowerPoint</vt:lpstr>
      <vt:lpstr>Examples – Scenario related High Risk Products Private Banking </vt:lpstr>
      <vt:lpstr>Examples – Scenario related High Risk Customers PEP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Zach</dc:creator>
  <cp:lastModifiedBy>Bastien NARDI</cp:lastModifiedBy>
  <cp:revision>504</cp:revision>
  <dcterms:created xsi:type="dcterms:W3CDTF">2022-08-25T07:39:51Z</dcterms:created>
  <dcterms:modified xsi:type="dcterms:W3CDTF">2023-06-07T09:26:42Z</dcterms:modified>
</cp:coreProperties>
</file>