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1"/>
    <p:sldMasterId id="2147483680" r:id="rId2"/>
    <p:sldMasterId id="2147483672" r:id="rId3"/>
    <p:sldMasterId id="2147483660" r:id="rId4"/>
  </p:sldMasterIdLst>
  <p:notesMasterIdLst>
    <p:notesMasterId r:id="rId25"/>
  </p:notesMasterIdLst>
  <p:sldIdLst>
    <p:sldId id="278" r:id="rId5"/>
    <p:sldId id="279" r:id="rId6"/>
    <p:sldId id="4118" r:id="rId7"/>
    <p:sldId id="4072" r:id="rId8"/>
    <p:sldId id="4111" r:id="rId9"/>
    <p:sldId id="4119" r:id="rId10"/>
    <p:sldId id="4154" r:id="rId11"/>
    <p:sldId id="4157" r:id="rId12"/>
    <p:sldId id="4158" r:id="rId13"/>
    <p:sldId id="4138" r:id="rId14"/>
    <p:sldId id="4159" r:id="rId15"/>
    <p:sldId id="4160" r:id="rId16"/>
    <p:sldId id="4161" r:id="rId17"/>
    <p:sldId id="4162" r:id="rId18"/>
    <p:sldId id="4163" r:id="rId19"/>
    <p:sldId id="4164" r:id="rId20"/>
    <p:sldId id="4165" r:id="rId21"/>
    <p:sldId id="4166" r:id="rId22"/>
    <p:sldId id="4109" r:id="rId23"/>
    <p:sldId id="324"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EF7"/>
    <a:srgbClr val="EEF0F7"/>
    <a:srgbClr val="F7F8FB"/>
    <a:srgbClr val="B6B6B7"/>
    <a:srgbClr val="FFFFFF"/>
    <a:srgbClr val="074589"/>
    <a:srgbClr val="83A2C6"/>
    <a:srgbClr val="3A5678"/>
    <a:srgbClr val="F2F6F8"/>
    <a:srgbClr val="2B2B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42" autoAdjust="0"/>
    <p:restoredTop sz="87601" autoAdjust="0"/>
  </p:normalViewPr>
  <p:slideViewPr>
    <p:cSldViewPr snapToObjects="1">
      <p:cViewPr varScale="1">
        <p:scale>
          <a:sx n="96" d="100"/>
          <a:sy n="96" d="100"/>
        </p:scale>
        <p:origin x="112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23390F-7E1A-48CE-9290-47355A0ED22D}" type="doc">
      <dgm:prSet loTypeId="urn:microsoft.com/office/officeart/2005/8/layout/hProcess9" loCatId="process" qsTypeId="urn:microsoft.com/office/officeart/2005/8/quickstyle/simple1" qsCatId="simple" csTypeId="urn:microsoft.com/office/officeart/2005/8/colors/accent1_3" csCatId="accent1" phldr="1"/>
      <dgm:spPr/>
      <dgm:t>
        <a:bodyPr/>
        <a:lstStyle/>
        <a:p>
          <a:endParaRPr lang="en-DE"/>
        </a:p>
      </dgm:t>
    </dgm:pt>
    <dgm:pt modelId="{E13CB96B-C3C4-49B8-BFEF-83FCAE05B7A1}">
      <dgm:prSet phldrT="[Text]"/>
      <dgm:spPr/>
      <dgm:t>
        <a:bodyPr/>
        <a:lstStyle/>
        <a:p>
          <a:pPr>
            <a:buFont typeface="+mj-lt"/>
            <a:buAutoNum type="arabicPeriod"/>
          </a:pPr>
          <a:r>
            <a:rPr lang="en-US" dirty="0"/>
            <a:t>Include TFS into full-scope, thematic or ad hoc inspections</a:t>
          </a:r>
          <a:endParaRPr lang="en-DE" dirty="0"/>
        </a:p>
      </dgm:t>
    </dgm:pt>
    <dgm:pt modelId="{B3B71C81-7668-4D24-9EF4-1353F84078E0}" type="parTrans" cxnId="{A2342DA0-D5E8-4A5D-AA32-AF5E130E6F37}">
      <dgm:prSet/>
      <dgm:spPr/>
      <dgm:t>
        <a:bodyPr/>
        <a:lstStyle/>
        <a:p>
          <a:endParaRPr lang="en-DE"/>
        </a:p>
      </dgm:t>
    </dgm:pt>
    <dgm:pt modelId="{74AAD363-6CCA-4423-8DA1-1CA6ADF1A986}" type="sibTrans" cxnId="{A2342DA0-D5E8-4A5D-AA32-AF5E130E6F37}">
      <dgm:prSet/>
      <dgm:spPr/>
      <dgm:t>
        <a:bodyPr/>
        <a:lstStyle/>
        <a:p>
          <a:endParaRPr lang="en-DE"/>
        </a:p>
      </dgm:t>
    </dgm:pt>
    <dgm:pt modelId="{2E499729-AD8D-4FFA-AFE2-E8A7EAF52193}">
      <dgm:prSet phldrT="[Text]"/>
      <dgm:spPr/>
      <dgm:t>
        <a:bodyPr/>
        <a:lstStyle/>
        <a:p>
          <a:r>
            <a:rPr lang="en-US" dirty="0"/>
            <a:t>Ensure implementation of recommendations</a:t>
          </a:r>
          <a:endParaRPr lang="en-DE" dirty="0"/>
        </a:p>
      </dgm:t>
    </dgm:pt>
    <dgm:pt modelId="{48666632-E22F-4185-BC04-87DB36F4F5BC}" type="parTrans" cxnId="{140999D8-67FC-465B-A421-608BF1BD2A1B}">
      <dgm:prSet/>
      <dgm:spPr/>
      <dgm:t>
        <a:bodyPr/>
        <a:lstStyle/>
        <a:p>
          <a:endParaRPr lang="en-DE"/>
        </a:p>
      </dgm:t>
    </dgm:pt>
    <dgm:pt modelId="{84B38D0F-271E-4799-A969-D911ECFDC896}" type="sibTrans" cxnId="{140999D8-67FC-465B-A421-608BF1BD2A1B}">
      <dgm:prSet/>
      <dgm:spPr/>
      <dgm:t>
        <a:bodyPr/>
        <a:lstStyle/>
        <a:p>
          <a:endParaRPr lang="en-DE"/>
        </a:p>
      </dgm:t>
    </dgm:pt>
    <dgm:pt modelId="{E062A31C-7CB4-4139-A8F9-D3245779B979}">
      <dgm:prSet phldrT="[Text]"/>
      <dgm:spPr/>
      <dgm:t>
        <a:bodyPr/>
        <a:lstStyle/>
        <a:p>
          <a:r>
            <a:rPr lang="en-US" dirty="0"/>
            <a:t>Meliorate overall TFS-related compliance</a:t>
          </a:r>
          <a:endParaRPr lang="en-DE" dirty="0"/>
        </a:p>
      </dgm:t>
    </dgm:pt>
    <dgm:pt modelId="{E99299FF-2532-409F-AA25-EEF9BF8B038F}" type="parTrans" cxnId="{A57EC16D-3A09-41FC-918B-A87C2F3A6599}">
      <dgm:prSet/>
      <dgm:spPr/>
      <dgm:t>
        <a:bodyPr/>
        <a:lstStyle/>
        <a:p>
          <a:endParaRPr lang="en-DE"/>
        </a:p>
      </dgm:t>
    </dgm:pt>
    <dgm:pt modelId="{63997E6C-82A9-4D35-90BF-3405B8E6DD92}" type="sibTrans" cxnId="{A57EC16D-3A09-41FC-918B-A87C2F3A6599}">
      <dgm:prSet/>
      <dgm:spPr/>
      <dgm:t>
        <a:bodyPr/>
        <a:lstStyle/>
        <a:p>
          <a:endParaRPr lang="en-DE"/>
        </a:p>
      </dgm:t>
    </dgm:pt>
    <dgm:pt modelId="{D9CB046C-4301-480C-B47D-D92CB7E346B4}">
      <dgm:prSet/>
      <dgm:spPr/>
      <dgm:t>
        <a:bodyPr/>
        <a:lstStyle/>
        <a:p>
          <a:r>
            <a:rPr lang="en-US"/>
            <a:t>Ensure more regular TFS-related compliance checks</a:t>
          </a:r>
          <a:endParaRPr lang="en-US" dirty="0"/>
        </a:p>
      </dgm:t>
    </dgm:pt>
    <dgm:pt modelId="{20CB81F0-9F37-44FC-B888-3626094C58C8}" type="parTrans" cxnId="{D21F1425-1D3F-495C-A9B5-620D3E1510C4}">
      <dgm:prSet/>
      <dgm:spPr/>
      <dgm:t>
        <a:bodyPr/>
        <a:lstStyle/>
        <a:p>
          <a:endParaRPr lang="en-DE"/>
        </a:p>
      </dgm:t>
    </dgm:pt>
    <dgm:pt modelId="{AD560DE6-31C3-445A-981D-BA3B4E468429}" type="sibTrans" cxnId="{D21F1425-1D3F-495C-A9B5-620D3E1510C4}">
      <dgm:prSet/>
      <dgm:spPr/>
      <dgm:t>
        <a:bodyPr/>
        <a:lstStyle/>
        <a:p>
          <a:endParaRPr lang="en-DE"/>
        </a:p>
      </dgm:t>
    </dgm:pt>
    <dgm:pt modelId="{A0DDC40E-8888-47DE-909A-BC5E6F148076}">
      <dgm:prSet/>
      <dgm:spPr/>
      <dgm:t>
        <a:bodyPr/>
        <a:lstStyle/>
        <a:p>
          <a:r>
            <a:rPr lang="en-US"/>
            <a:t>Develop concrete follow-up process on identified shortcomings</a:t>
          </a:r>
          <a:endParaRPr lang="en-US" dirty="0"/>
        </a:p>
      </dgm:t>
    </dgm:pt>
    <dgm:pt modelId="{152D33B9-4492-40C1-B175-24AFCD424E6B}" type="parTrans" cxnId="{41D28F60-A4AF-463C-B210-7A6FF6F402AC}">
      <dgm:prSet/>
      <dgm:spPr/>
      <dgm:t>
        <a:bodyPr/>
        <a:lstStyle/>
        <a:p>
          <a:endParaRPr lang="en-DE"/>
        </a:p>
      </dgm:t>
    </dgm:pt>
    <dgm:pt modelId="{FBEEBA10-FA2B-4FE8-9A2A-44949E97D546}" type="sibTrans" cxnId="{41D28F60-A4AF-463C-B210-7A6FF6F402AC}">
      <dgm:prSet/>
      <dgm:spPr/>
      <dgm:t>
        <a:bodyPr/>
        <a:lstStyle/>
        <a:p>
          <a:endParaRPr lang="en-DE"/>
        </a:p>
      </dgm:t>
    </dgm:pt>
    <dgm:pt modelId="{5FD3C78F-DC6E-4A5F-9124-7EB8C8A603E8}" type="pres">
      <dgm:prSet presAssocID="{0D23390F-7E1A-48CE-9290-47355A0ED22D}" presName="CompostProcess" presStyleCnt="0">
        <dgm:presLayoutVars>
          <dgm:dir/>
          <dgm:resizeHandles val="exact"/>
        </dgm:presLayoutVars>
      </dgm:prSet>
      <dgm:spPr/>
    </dgm:pt>
    <dgm:pt modelId="{EC00CBC9-53B7-4061-8C4B-B84157C827CA}" type="pres">
      <dgm:prSet presAssocID="{0D23390F-7E1A-48CE-9290-47355A0ED22D}" presName="arrow" presStyleLbl="bgShp" presStyleIdx="0" presStyleCnt="1"/>
      <dgm:spPr/>
    </dgm:pt>
    <dgm:pt modelId="{22B591BB-2D6F-4ABB-AC44-12D6F0A3DC72}" type="pres">
      <dgm:prSet presAssocID="{0D23390F-7E1A-48CE-9290-47355A0ED22D}" presName="linearProcess" presStyleCnt="0"/>
      <dgm:spPr/>
    </dgm:pt>
    <dgm:pt modelId="{449A6B19-7DC6-47C3-A9FB-FFE3E06A7278}" type="pres">
      <dgm:prSet presAssocID="{E13CB96B-C3C4-49B8-BFEF-83FCAE05B7A1}" presName="textNode" presStyleLbl="node1" presStyleIdx="0" presStyleCnt="5">
        <dgm:presLayoutVars>
          <dgm:bulletEnabled val="1"/>
        </dgm:presLayoutVars>
      </dgm:prSet>
      <dgm:spPr/>
    </dgm:pt>
    <dgm:pt modelId="{56B61CE4-DC5F-4F8A-A808-37459A10F432}" type="pres">
      <dgm:prSet presAssocID="{74AAD363-6CCA-4423-8DA1-1CA6ADF1A986}" presName="sibTrans" presStyleCnt="0"/>
      <dgm:spPr/>
    </dgm:pt>
    <dgm:pt modelId="{B032E928-EF1A-4E58-9701-89853DF40215}" type="pres">
      <dgm:prSet presAssocID="{D9CB046C-4301-480C-B47D-D92CB7E346B4}" presName="textNode" presStyleLbl="node1" presStyleIdx="1" presStyleCnt="5">
        <dgm:presLayoutVars>
          <dgm:bulletEnabled val="1"/>
        </dgm:presLayoutVars>
      </dgm:prSet>
      <dgm:spPr/>
    </dgm:pt>
    <dgm:pt modelId="{36047F01-C0FF-4B67-AE4B-057E0C7F417B}" type="pres">
      <dgm:prSet presAssocID="{AD560DE6-31C3-445A-981D-BA3B4E468429}" presName="sibTrans" presStyleCnt="0"/>
      <dgm:spPr/>
    </dgm:pt>
    <dgm:pt modelId="{C2DECE08-66F3-4C3F-B5F7-042D73F8A641}" type="pres">
      <dgm:prSet presAssocID="{A0DDC40E-8888-47DE-909A-BC5E6F148076}" presName="textNode" presStyleLbl="node1" presStyleIdx="2" presStyleCnt="5">
        <dgm:presLayoutVars>
          <dgm:bulletEnabled val="1"/>
        </dgm:presLayoutVars>
      </dgm:prSet>
      <dgm:spPr/>
    </dgm:pt>
    <dgm:pt modelId="{11997397-84EC-4FB8-9D85-AE872885DC42}" type="pres">
      <dgm:prSet presAssocID="{FBEEBA10-FA2B-4FE8-9A2A-44949E97D546}" presName="sibTrans" presStyleCnt="0"/>
      <dgm:spPr/>
    </dgm:pt>
    <dgm:pt modelId="{8660628A-F998-4EAA-B056-65673A88A873}" type="pres">
      <dgm:prSet presAssocID="{2E499729-AD8D-4FFA-AFE2-E8A7EAF52193}" presName="textNode" presStyleLbl="node1" presStyleIdx="3" presStyleCnt="5">
        <dgm:presLayoutVars>
          <dgm:bulletEnabled val="1"/>
        </dgm:presLayoutVars>
      </dgm:prSet>
      <dgm:spPr/>
    </dgm:pt>
    <dgm:pt modelId="{21FE028F-A005-455A-8A8B-C6564B13B194}" type="pres">
      <dgm:prSet presAssocID="{84B38D0F-271E-4799-A969-D911ECFDC896}" presName="sibTrans" presStyleCnt="0"/>
      <dgm:spPr/>
    </dgm:pt>
    <dgm:pt modelId="{6FE057DB-F572-433C-87E6-3E2F0A3EF28A}" type="pres">
      <dgm:prSet presAssocID="{E062A31C-7CB4-4139-A8F9-D3245779B979}" presName="textNode" presStyleLbl="node1" presStyleIdx="4" presStyleCnt="5">
        <dgm:presLayoutVars>
          <dgm:bulletEnabled val="1"/>
        </dgm:presLayoutVars>
      </dgm:prSet>
      <dgm:spPr/>
    </dgm:pt>
  </dgm:ptLst>
  <dgm:cxnLst>
    <dgm:cxn modelId="{D21F1425-1D3F-495C-A9B5-620D3E1510C4}" srcId="{0D23390F-7E1A-48CE-9290-47355A0ED22D}" destId="{D9CB046C-4301-480C-B47D-D92CB7E346B4}" srcOrd="1" destOrd="0" parTransId="{20CB81F0-9F37-44FC-B888-3626094C58C8}" sibTransId="{AD560DE6-31C3-445A-981D-BA3B4E468429}"/>
    <dgm:cxn modelId="{841F5A28-759E-4053-96E7-6EAA605D8A84}" type="presOf" srcId="{2E499729-AD8D-4FFA-AFE2-E8A7EAF52193}" destId="{8660628A-F998-4EAA-B056-65673A88A873}" srcOrd="0" destOrd="0" presId="urn:microsoft.com/office/officeart/2005/8/layout/hProcess9"/>
    <dgm:cxn modelId="{41D28F60-A4AF-463C-B210-7A6FF6F402AC}" srcId="{0D23390F-7E1A-48CE-9290-47355A0ED22D}" destId="{A0DDC40E-8888-47DE-909A-BC5E6F148076}" srcOrd="2" destOrd="0" parTransId="{152D33B9-4492-40C1-B175-24AFCD424E6B}" sibTransId="{FBEEBA10-FA2B-4FE8-9A2A-44949E97D546}"/>
    <dgm:cxn modelId="{F610A048-9F5D-42A0-82BE-C627963FBA2A}" type="presOf" srcId="{E13CB96B-C3C4-49B8-BFEF-83FCAE05B7A1}" destId="{449A6B19-7DC6-47C3-A9FB-FFE3E06A7278}" srcOrd="0" destOrd="0" presId="urn:microsoft.com/office/officeart/2005/8/layout/hProcess9"/>
    <dgm:cxn modelId="{A57EC16D-3A09-41FC-918B-A87C2F3A6599}" srcId="{0D23390F-7E1A-48CE-9290-47355A0ED22D}" destId="{E062A31C-7CB4-4139-A8F9-D3245779B979}" srcOrd="4" destOrd="0" parTransId="{E99299FF-2532-409F-AA25-EEF9BF8B038F}" sibTransId="{63997E6C-82A9-4D35-90BF-3405B8E6DD92}"/>
    <dgm:cxn modelId="{55A6EC58-CD68-4867-BE4A-1B92ECB751B5}" type="presOf" srcId="{D9CB046C-4301-480C-B47D-D92CB7E346B4}" destId="{B032E928-EF1A-4E58-9701-89853DF40215}" srcOrd="0" destOrd="0" presId="urn:microsoft.com/office/officeart/2005/8/layout/hProcess9"/>
    <dgm:cxn modelId="{6D1E0579-E648-4F5A-8839-9172AA07F59A}" type="presOf" srcId="{0D23390F-7E1A-48CE-9290-47355A0ED22D}" destId="{5FD3C78F-DC6E-4A5F-9124-7EB8C8A603E8}" srcOrd="0" destOrd="0" presId="urn:microsoft.com/office/officeart/2005/8/layout/hProcess9"/>
    <dgm:cxn modelId="{D7414290-6FE1-47D7-9729-66C164DC7C89}" type="presOf" srcId="{E062A31C-7CB4-4139-A8F9-D3245779B979}" destId="{6FE057DB-F572-433C-87E6-3E2F0A3EF28A}" srcOrd="0" destOrd="0" presId="urn:microsoft.com/office/officeart/2005/8/layout/hProcess9"/>
    <dgm:cxn modelId="{A2342DA0-D5E8-4A5D-AA32-AF5E130E6F37}" srcId="{0D23390F-7E1A-48CE-9290-47355A0ED22D}" destId="{E13CB96B-C3C4-49B8-BFEF-83FCAE05B7A1}" srcOrd="0" destOrd="0" parTransId="{B3B71C81-7668-4D24-9EF4-1353F84078E0}" sibTransId="{74AAD363-6CCA-4423-8DA1-1CA6ADF1A986}"/>
    <dgm:cxn modelId="{459904AC-4C14-46C7-83DF-FD35A3E831E7}" type="presOf" srcId="{A0DDC40E-8888-47DE-909A-BC5E6F148076}" destId="{C2DECE08-66F3-4C3F-B5F7-042D73F8A641}" srcOrd="0" destOrd="0" presId="urn:microsoft.com/office/officeart/2005/8/layout/hProcess9"/>
    <dgm:cxn modelId="{140999D8-67FC-465B-A421-608BF1BD2A1B}" srcId="{0D23390F-7E1A-48CE-9290-47355A0ED22D}" destId="{2E499729-AD8D-4FFA-AFE2-E8A7EAF52193}" srcOrd="3" destOrd="0" parTransId="{48666632-E22F-4185-BC04-87DB36F4F5BC}" sibTransId="{84B38D0F-271E-4799-A969-D911ECFDC896}"/>
    <dgm:cxn modelId="{9B863E2C-69C6-4EB9-A52C-B525E0BD97A2}" type="presParOf" srcId="{5FD3C78F-DC6E-4A5F-9124-7EB8C8A603E8}" destId="{EC00CBC9-53B7-4061-8C4B-B84157C827CA}" srcOrd="0" destOrd="0" presId="urn:microsoft.com/office/officeart/2005/8/layout/hProcess9"/>
    <dgm:cxn modelId="{B3151E91-D455-4400-AC65-7C0A7F67EBD2}" type="presParOf" srcId="{5FD3C78F-DC6E-4A5F-9124-7EB8C8A603E8}" destId="{22B591BB-2D6F-4ABB-AC44-12D6F0A3DC72}" srcOrd="1" destOrd="0" presId="urn:microsoft.com/office/officeart/2005/8/layout/hProcess9"/>
    <dgm:cxn modelId="{B659C37A-2A90-491D-B56E-502A2C13D3BB}" type="presParOf" srcId="{22B591BB-2D6F-4ABB-AC44-12D6F0A3DC72}" destId="{449A6B19-7DC6-47C3-A9FB-FFE3E06A7278}" srcOrd="0" destOrd="0" presId="urn:microsoft.com/office/officeart/2005/8/layout/hProcess9"/>
    <dgm:cxn modelId="{938824C2-99B0-4518-AD02-462CE625132B}" type="presParOf" srcId="{22B591BB-2D6F-4ABB-AC44-12D6F0A3DC72}" destId="{56B61CE4-DC5F-4F8A-A808-37459A10F432}" srcOrd="1" destOrd="0" presId="urn:microsoft.com/office/officeart/2005/8/layout/hProcess9"/>
    <dgm:cxn modelId="{C5D6132A-2880-4FC1-AAF0-8754925E954B}" type="presParOf" srcId="{22B591BB-2D6F-4ABB-AC44-12D6F0A3DC72}" destId="{B032E928-EF1A-4E58-9701-89853DF40215}" srcOrd="2" destOrd="0" presId="urn:microsoft.com/office/officeart/2005/8/layout/hProcess9"/>
    <dgm:cxn modelId="{22F35895-D438-4DFF-ADE3-0D197F3947FD}" type="presParOf" srcId="{22B591BB-2D6F-4ABB-AC44-12D6F0A3DC72}" destId="{36047F01-C0FF-4B67-AE4B-057E0C7F417B}" srcOrd="3" destOrd="0" presId="urn:microsoft.com/office/officeart/2005/8/layout/hProcess9"/>
    <dgm:cxn modelId="{AD336549-B499-49A7-B06C-74BDF44557F2}" type="presParOf" srcId="{22B591BB-2D6F-4ABB-AC44-12D6F0A3DC72}" destId="{C2DECE08-66F3-4C3F-B5F7-042D73F8A641}" srcOrd="4" destOrd="0" presId="urn:microsoft.com/office/officeart/2005/8/layout/hProcess9"/>
    <dgm:cxn modelId="{64BD5355-00EB-40E9-BEE0-307AC150423A}" type="presParOf" srcId="{22B591BB-2D6F-4ABB-AC44-12D6F0A3DC72}" destId="{11997397-84EC-4FB8-9D85-AE872885DC42}" srcOrd="5" destOrd="0" presId="urn:microsoft.com/office/officeart/2005/8/layout/hProcess9"/>
    <dgm:cxn modelId="{D008822A-91E9-4815-A838-A6709F5B6CB8}" type="presParOf" srcId="{22B591BB-2D6F-4ABB-AC44-12D6F0A3DC72}" destId="{8660628A-F998-4EAA-B056-65673A88A873}" srcOrd="6" destOrd="0" presId="urn:microsoft.com/office/officeart/2005/8/layout/hProcess9"/>
    <dgm:cxn modelId="{78BB59B1-B637-4FE4-BC21-735CE32C11F6}" type="presParOf" srcId="{22B591BB-2D6F-4ABB-AC44-12D6F0A3DC72}" destId="{21FE028F-A005-455A-8A8B-C6564B13B194}" srcOrd="7" destOrd="0" presId="urn:microsoft.com/office/officeart/2005/8/layout/hProcess9"/>
    <dgm:cxn modelId="{D28D1663-D02F-4680-AB14-C7A317BA371C}" type="presParOf" srcId="{22B591BB-2D6F-4ABB-AC44-12D6F0A3DC72}" destId="{6FE057DB-F572-433C-87E6-3E2F0A3EF28A}"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00CBC9-53B7-4061-8C4B-B84157C827CA}">
      <dsp:nvSpPr>
        <dsp:cNvPr id="0" name=""/>
        <dsp:cNvSpPr/>
      </dsp:nvSpPr>
      <dsp:spPr>
        <a:xfrm>
          <a:off x="608750" y="0"/>
          <a:ext cx="6899174" cy="393346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9A6B19-7DC6-47C3-A9FB-FFE3E06A7278}">
      <dsp:nvSpPr>
        <dsp:cNvPr id="0" name=""/>
        <dsp:cNvSpPr/>
      </dsp:nvSpPr>
      <dsp:spPr>
        <a:xfrm>
          <a:off x="3566" y="1180040"/>
          <a:ext cx="1559527" cy="1573387"/>
        </a:xfrm>
        <a:prstGeom prst="round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mj-lt"/>
            <a:buNone/>
          </a:pPr>
          <a:r>
            <a:rPr lang="en-US" sz="1300" kern="1200" dirty="0"/>
            <a:t>Include TFS into full-scope, thematic or ad hoc inspections</a:t>
          </a:r>
          <a:endParaRPr lang="en-DE" sz="1300" kern="1200" dirty="0"/>
        </a:p>
      </dsp:txBody>
      <dsp:txXfrm>
        <a:off x="79696" y="1256170"/>
        <a:ext cx="1407267" cy="1421127"/>
      </dsp:txXfrm>
    </dsp:sp>
    <dsp:sp modelId="{B032E928-EF1A-4E58-9701-89853DF40215}">
      <dsp:nvSpPr>
        <dsp:cNvPr id="0" name=""/>
        <dsp:cNvSpPr/>
      </dsp:nvSpPr>
      <dsp:spPr>
        <a:xfrm>
          <a:off x="1641070" y="1180040"/>
          <a:ext cx="1559527" cy="1573387"/>
        </a:xfrm>
        <a:prstGeom prst="roundRect">
          <a:avLst/>
        </a:prstGeom>
        <a:solidFill>
          <a:schemeClr val="accent1">
            <a:shade val="80000"/>
            <a:hueOff val="87321"/>
            <a:satOff val="-1564"/>
            <a:lumOff val="66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Ensure more regular TFS-related compliance checks</a:t>
          </a:r>
          <a:endParaRPr lang="en-US" sz="1300" kern="1200" dirty="0"/>
        </a:p>
      </dsp:txBody>
      <dsp:txXfrm>
        <a:off x="1717200" y="1256170"/>
        <a:ext cx="1407267" cy="1421127"/>
      </dsp:txXfrm>
    </dsp:sp>
    <dsp:sp modelId="{C2DECE08-66F3-4C3F-B5F7-042D73F8A641}">
      <dsp:nvSpPr>
        <dsp:cNvPr id="0" name=""/>
        <dsp:cNvSpPr/>
      </dsp:nvSpPr>
      <dsp:spPr>
        <a:xfrm>
          <a:off x="3278574" y="1180040"/>
          <a:ext cx="1559527" cy="1573387"/>
        </a:xfrm>
        <a:prstGeom prst="roundRect">
          <a:avLst/>
        </a:prstGeom>
        <a:solidFill>
          <a:schemeClr val="accent1">
            <a:shade val="80000"/>
            <a:hueOff val="174641"/>
            <a:satOff val="-3128"/>
            <a:lumOff val="13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Develop concrete follow-up process on identified shortcomings</a:t>
          </a:r>
          <a:endParaRPr lang="en-US" sz="1300" kern="1200" dirty="0"/>
        </a:p>
      </dsp:txBody>
      <dsp:txXfrm>
        <a:off x="3354704" y="1256170"/>
        <a:ext cx="1407267" cy="1421127"/>
      </dsp:txXfrm>
    </dsp:sp>
    <dsp:sp modelId="{8660628A-F998-4EAA-B056-65673A88A873}">
      <dsp:nvSpPr>
        <dsp:cNvPr id="0" name=""/>
        <dsp:cNvSpPr/>
      </dsp:nvSpPr>
      <dsp:spPr>
        <a:xfrm>
          <a:off x="4916078" y="1180040"/>
          <a:ext cx="1559527" cy="1573387"/>
        </a:xfrm>
        <a:prstGeom prst="roundRect">
          <a:avLst/>
        </a:prstGeom>
        <a:solidFill>
          <a:schemeClr val="accent1">
            <a:shade val="80000"/>
            <a:hueOff val="261962"/>
            <a:satOff val="-4692"/>
            <a:lumOff val="199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Ensure implementation of recommendations</a:t>
          </a:r>
          <a:endParaRPr lang="en-DE" sz="1300" kern="1200" dirty="0"/>
        </a:p>
      </dsp:txBody>
      <dsp:txXfrm>
        <a:off x="4992208" y="1256170"/>
        <a:ext cx="1407267" cy="1421127"/>
      </dsp:txXfrm>
    </dsp:sp>
    <dsp:sp modelId="{6FE057DB-F572-433C-87E6-3E2F0A3EF28A}">
      <dsp:nvSpPr>
        <dsp:cNvPr id="0" name=""/>
        <dsp:cNvSpPr/>
      </dsp:nvSpPr>
      <dsp:spPr>
        <a:xfrm>
          <a:off x="6553581" y="1180040"/>
          <a:ext cx="1559527" cy="1573387"/>
        </a:xfrm>
        <a:prstGeom prst="roundRect">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Meliorate overall TFS-related compliance</a:t>
          </a:r>
          <a:endParaRPr lang="en-DE" sz="1300" kern="1200" dirty="0"/>
        </a:p>
      </dsp:txBody>
      <dsp:txXfrm>
        <a:off x="6629711" y="1256170"/>
        <a:ext cx="1407267" cy="142112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BE1DF8-07DF-944D-961D-D4D51F5816FB}" type="datetimeFigureOut">
              <a:rPr lang="de-DE" smtClean="0"/>
              <a:t>16.06.2023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CF5F79-6D9C-2F4B-A7FA-DEDE60ACD2CF}" type="slidenum">
              <a:rPr lang="de-DE" smtClean="0"/>
              <a:t>‹N°›</a:t>
            </a:fld>
            <a:endParaRPr lang="de-DE"/>
          </a:p>
        </p:txBody>
      </p:sp>
    </p:spTree>
    <p:extLst>
      <p:ext uri="{BB962C8B-B14F-4D97-AF65-F5344CB8AC3E}">
        <p14:creationId xmlns:p14="http://schemas.microsoft.com/office/powerpoint/2010/main" val="1740481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CF5F79-6D9C-2F4B-A7FA-DEDE60ACD2C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6929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14</a:t>
            </a:fld>
            <a:endParaRPr lang="de-DE"/>
          </a:p>
        </p:txBody>
      </p:sp>
    </p:spTree>
    <p:extLst>
      <p:ext uri="{BB962C8B-B14F-4D97-AF65-F5344CB8AC3E}">
        <p14:creationId xmlns:p14="http://schemas.microsoft.com/office/powerpoint/2010/main" val="465581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15</a:t>
            </a:fld>
            <a:endParaRPr lang="de-DE"/>
          </a:p>
        </p:txBody>
      </p:sp>
    </p:spTree>
    <p:extLst>
      <p:ext uri="{BB962C8B-B14F-4D97-AF65-F5344CB8AC3E}">
        <p14:creationId xmlns:p14="http://schemas.microsoft.com/office/powerpoint/2010/main" val="2407559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17</a:t>
            </a:fld>
            <a:endParaRPr lang="de-DE"/>
          </a:p>
        </p:txBody>
      </p:sp>
    </p:spTree>
    <p:extLst>
      <p:ext uri="{BB962C8B-B14F-4D97-AF65-F5344CB8AC3E}">
        <p14:creationId xmlns:p14="http://schemas.microsoft.com/office/powerpoint/2010/main" val="2503980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18</a:t>
            </a:fld>
            <a:endParaRPr lang="de-DE"/>
          </a:p>
        </p:txBody>
      </p:sp>
    </p:spTree>
    <p:extLst>
      <p:ext uri="{BB962C8B-B14F-4D97-AF65-F5344CB8AC3E}">
        <p14:creationId xmlns:p14="http://schemas.microsoft.com/office/powerpoint/2010/main" val="24203615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CF5F79-6D9C-2F4B-A7FA-DEDE60ACD2C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33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226695" algn="just">
              <a:lnSpc>
                <a:spcPct val="120000"/>
              </a:lnSpc>
              <a:spcAft>
                <a:spcPts val="800"/>
              </a:spcAft>
            </a:pPr>
            <a:r>
              <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What are UN Sanctions? They can be described as</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 a crucial tool used by the</a:t>
            </a:r>
            <a:r>
              <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 members of the</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 United Nations to maintain international peace and security. </a:t>
            </a:r>
            <a:endParaRPr lang="en-DE" sz="1800" dirty="0">
              <a:effectLst/>
              <a:latin typeface="Calibri" panose="020F0502020204030204" pitchFamily="34" charset="0"/>
              <a:ea typeface="Calibri" panose="020F0502020204030204" pitchFamily="34" charset="0"/>
              <a:cs typeface="Times New Roman" panose="02020603050405020304" pitchFamily="18" charset="0"/>
            </a:endParaRPr>
          </a:p>
          <a:p>
            <a:pPr indent="226695" algn="just">
              <a:lnSpc>
                <a:spcPct val="120000"/>
              </a:lnSpc>
              <a:spcAft>
                <a:spcPts val="800"/>
              </a:spcAft>
            </a:pPr>
            <a:r>
              <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UN sanctions are often referred to as </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diplomatic decisions </a:t>
            </a:r>
            <a:r>
              <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members states </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enforce against states, entities, or individuals suspected of engaging in illegal activities that might harm national security interests, peace, and international law. </a:t>
            </a:r>
            <a:endParaRPr lang="en-DE" sz="1800" dirty="0">
              <a:effectLst/>
              <a:latin typeface="Calibri" panose="020F0502020204030204" pitchFamily="34" charset="0"/>
              <a:ea typeface="Calibri" panose="020F0502020204030204" pitchFamily="34" charset="0"/>
              <a:cs typeface="Times New Roman" panose="02020603050405020304" pitchFamily="18" charset="0"/>
            </a:endParaRPr>
          </a:p>
          <a:p>
            <a:pPr indent="226695" algn="just">
              <a:lnSpc>
                <a:spcPct val="120000"/>
              </a:lnSpc>
              <a:spcAft>
                <a:spcPts val="800"/>
              </a:spcAft>
            </a:pPr>
            <a:r>
              <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The use of sanctions is often preferred, as they can be seen as a </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non-military approach to address threats to international peace and security</a:t>
            </a:r>
            <a:r>
              <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 Their aim is to really</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 </a:t>
            </a:r>
            <a:r>
              <a:rPr lang="en-DE" sz="1800" dirty="0" err="1">
                <a:solidFill>
                  <a:srgbClr val="60697B"/>
                </a:solidFill>
                <a:effectLst/>
                <a:latin typeface="Arial" panose="020B0604020202020204" pitchFamily="34" charset="0"/>
                <a:ea typeface="Calibri" panose="020F0502020204030204" pitchFamily="34" charset="0"/>
                <a:cs typeface="Times New Roman" panose="02020603050405020304" pitchFamily="18" charset="0"/>
              </a:rPr>
              <a:t>encourag</a:t>
            </a:r>
            <a:r>
              <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e a </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change </a:t>
            </a:r>
            <a:r>
              <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in</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 </a:t>
            </a:r>
            <a:r>
              <a:rPr lang="en-DE" sz="1800" dirty="0" err="1">
                <a:solidFill>
                  <a:srgbClr val="60697B"/>
                </a:solidFill>
                <a:effectLst/>
                <a:latin typeface="Arial" panose="020B0604020202020204" pitchFamily="34" charset="0"/>
                <a:ea typeface="Calibri" panose="020F0502020204030204" pitchFamily="34" charset="0"/>
                <a:cs typeface="Times New Roman" panose="02020603050405020304" pitchFamily="18" charset="0"/>
              </a:rPr>
              <a:t>behavior</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 or to constrain their ability to carry out harmful activities.</a:t>
            </a:r>
            <a:endPar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endParaRPr>
          </a:p>
          <a:p>
            <a:pPr indent="226695" algn="just">
              <a:lnSpc>
                <a:spcPct val="120000"/>
              </a:lnSpc>
              <a:spcAft>
                <a:spcPts val="800"/>
              </a:spcAft>
            </a:pPr>
            <a:endParaRPr lang="en-DE" sz="1800" dirty="0">
              <a:effectLst/>
              <a:latin typeface="Calibri" panose="020F0502020204030204" pitchFamily="34" charset="0"/>
              <a:ea typeface="Calibri" panose="020F0502020204030204" pitchFamily="34" charset="0"/>
              <a:cs typeface="Times New Roman" panose="02020603050405020304" pitchFamily="18" charset="0"/>
            </a:endParaRPr>
          </a:p>
          <a:p>
            <a:pPr indent="226695" algn="just">
              <a:lnSpc>
                <a:spcPct val="120000"/>
              </a:lnSpc>
              <a:spcAft>
                <a:spcPts val="800"/>
              </a:spcAft>
            </a:pP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International sanctions typically involve the imposition of special restrictions on cultural, economic, trading, and diplomatic relationships with a</a:t>
            </a:r>
            <a:r>
              <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 particular target</a:t>
            </a:r>
            <a:r>
              <a:rPr lang="en-DE"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rPr>
              <a:t>. They may involve freezing assets, travel bans, and trade prohibitions on certain economic sectors, among other measures.</a:t>
            </a:r>
            <a:endParaRPr lang="en-US" sz="1800" dirty="0">
              <a:solidFill>
                <a:srgbClr val="60697B"/>
              </a:solidFill>
              <a:effectLst/>
              <a:latin typeface="Arial" panose="020B0604020202020204" pitchFamily="34" charset="0"/>
              <a:ea typeface="Calibri" panose="020F0502020204030204" pitchFamily="34" charset="0"/>
              <a:cs typeface="Times New Roman" panose="02020603050405020304" pitchFamily="18" charset="0"/>
            </a:endParaRPr>
          </a:p>
          <a:p>
            <a:pPr indent="226695" algn="just">
              <a:lnSpc>
                <a:spcPct val="120000"/>
              </a:lnSpc>
              <a:spcAft>
                <a:spcPts val="800"/>
              </a:spcAft>
            </a:pPr>
            <a:endParaRPr lang="en-DE" sz="1800" dirty="0">
              <a:effectLst/>
              <a:latin typeface="Calibri" panose="020F0502020204030204" pitchFamily="34" charset="0"/>
              <a:ea typeface="Calibri" panose="020F0502020204030204" pitchFamily="34" charset="0"/>
              <a:cs typeface="Times New Roman" panose="02020603050405020304" pitchFamily="18" charset="0"/>
            </a:endParaRPr>
          </a:p>
          <a:p>
            <a:pPr indent="226695" algn="just">
              <a:lnSpc>
                <a:spcPct val="120000"/>
              </a:lnSpc>
              <a:spcAft>
                <a:spcPts val="800"/>
              </a:spcAft>
            </a:pP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To oversee the implementation and effects of sanctions regimes, t</a:t>
            </a:r>
            <a:r>
              <a:rPr lang="en-DE"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he United Nations Security Council establishes Sanctions Committees</a:t>
            </a: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 These c</a:t>
            </a:r>
            <a:r>
              <a:rPr lang="en-DE" sz="1800" dirty="0" err="1">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ommittees</a:t>
            </a:r>
            <a:r>
              <a:rPr lang="en-DE"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 </a:t>
            </a: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 also play a significant role in the global sanctions frameworks because they ex</a:t>
            </a:r>
            <a:r>
              <a:rPr lang="en-DE"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amine requests for exemption and authorize imports of relief supplies of a humanitarian nature on a general or case-by-case basis</a:t>
            </a: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 </a:t>
            </a:r>
          </a:p>
          <a:p>
            <a:pPr indent="226695" algn="just">
              <a:lnSpc>
                <a:spcPct val="120000"/>
              </a:lnSpc>
              <a:spcAft>
                <a:spcPts val="800"/>
              </a:spcAft>
            </a:pPr>
            <a:endParaRPr lang="en-DE" sz="1800" dirty="0">
              <a:effectLst/>
              <a:latin typeface="Calibri" panose="020F0502020204030204" pitchFamily="34" charset="0"/>
              <a:ea typeface="Calibri" panose="020F0502020204030204" pitchFamily="34" charset="0"/>
              <a:cs typeface="Times New Roman" panose="02020603050405020304" pitchFamily="18" charset="0"/>
            </a:endParaRPr>
          </a:p>
          <a:p>
            <a:pPr indent="226695" algn="just">
              <a:lnSpc>
                <a:spcPct val="120000"/>
              </a:lnSpc>
              <a:spcAft>
                <a:spcPts val="800"/>
              </a:spcAft>
            </a:pP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All of the currently active sanctions regimes, their scope, and the </a:t>
            </a:r>
            <a:r>
              <a:rPr lang="en-US" sz="1800" dirty="0" err="1">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idividuals</a:t>
            </a: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 listed on them are publicly available under the UN website.</a:t>
            </a:r>
            <a:endParaRPr lang="en-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4</a:t>
            </a:fld>
            <a:endParaRPr lang="de-DE"/>
          </a:p>
        </p:txBody>
      </p:sp>
    </p:spTree>
    <p:extLst>
      <p:ext uri="{BB962C8B-B14F-4D97-AF65-F5344CB8AC3E}">
        <p14:creationId xmlns:p14="http://schemas.microsoft.com/office/powerpoint/2010/main" val="907213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226695" algn="just">
              <a:lnSpc>
                <a:spcPct val="120000"/>
              </a:lnSpc>
              <a:spcAft>
                <a:spcPts val="800"/>
              </a:spcAft>
            </a:pP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For the purpose of implementing TFS, UN sanctions regimes are not directly applicable to UN member states. As such they require a transposition into national laws.</a:t>
            </a:r>
            <a:endParaRPr lang="en-DE" sz="1800" dirty="0">
              <a:effectLst/>
              <a:latin typeface="Calibri" panose="020F0502020204030204" pitchFamily="34" charset="0"/>
              <a:ea typeface="Calibri" panose="020F0502020204030204" pitchFamily="34" charset="0"/>
              <a:cs typeface="Times New Roman" panose="02020603050405020304" pitchFamily="18" charset="0"/>
            </a:endParaRPr>
          </a:p>
          <a:p>
            <a:pPr indent="226695" algn="just">
              <a:lnSpc>
                <a:spcPct val="120000"/>
              </a:lnSpc>
              <a:spcAft>
                <a:spcPts val="800"/>
              </a:spcAft>
            </a:pP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There are natural and </a:t>
            </a:r>
            <a:r>
              <a:rPr lang="en-US" sz="1800" dirty="0" err="1">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reginoal</a:t>
            </a: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 measures countries can take to fulfill this transposition.</a:t>
            </a:r>
            <a:endParaRPr lang="en-DE" sz="1800" dirty="0">
              <a:effectLst/>
              <a:latin typeface="Calibri" panose="020F0502020204030204" pitchFamily="34" charset="0"/>
              <a:ea typeface="Calibri" panose="020F0502020204030204" pitchFamily="34" charset="0"/>
              <a:cs typeface="Times New Roman" panose="02020603050405020304" pitchFamily="18" charset="0"/>
            </a:endParaRPr>
          </a:p>
          <a:p>
            <a:pPr indent="226695" algn="just">
              <a:lnSpc>
                <a:spcPct val="120000"/>
              </a:lnSpc>
              <a:spcAft>
                <a:spcPts val="800"/>
              </a:spcAft>
            </a:pPr>
            <a:r>
              <a:rPr lang="en-US" sz="1800" dirty="0">
                <a:solidFill>
                  <a:srgbClr val="555555"/>
                </a:solidFill>
                <a:effectLst/>
                <a:latin typeface="Georgia" panose="02040502050405020303" pitchFamily="18" charset="0"/>
                <a:ea typeface="Calibri" panose="020F0502020204030204" pitchFamily="34" charset="0"/>
                <a:cs typeface="Times New Roman" panose="02020603050405020304" pitchFamily="18" charset="0"/>
              </a:rPr>
              <a:t>However, at the end of the day the implementation of TFS forms part of the FATF’s international standards on AML/CFT. What this means is that countries get monitored and assessed on their compliance with their implementation of TFS.</a:t>
            </a:r>
            <a:endParaRPr lang="en-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5</a:t>
            </a:fld>
            <a:endParaRPr lang="de-DE"/>
          </a:p>
        </p:txBody>
      </p:sp>
    </p:spTree>
    <p:extLst>
      <p:ext uri="{BB962C8B-B14F-4D97-AF65-F5344CB8AC3E}">
        <p14:creationId xmlns:p14="http://schemas.microsoft.com/office/powerpoint/2010/main" val="1694781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6</a:t>
            </a:fld>
            <a:endParaRPr lang="de-DE"/>
          </a:p>
        </p:txBody>
      </p:sp>
    </p:spTree>
    <p:extLst>
      <p:ext uri="{BB962C8B-B14F-4D97-AF65-F5344CB8AC3E}">
        <p14:creationId xmlns:p14="http://schemas.microsoft.com/office/powerpoint/2010/main" val="2259044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7</a:t>
            </a:fld>
            <a:endParaRPr lang="de-DE"/>
          </a:p>
        </p:txBody>
      </p:sp>
    </p:spTree>
    <p:extLst>
      <p:ext uri="{BB962C8B-B14F-4D97-AF65-F5344CB8AC3E}">
        <p14:creationId xmlns:p14="http://schemas.microsoft.com/office/powerpoint/2010/main" val="109577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8</a:t>
            </a:fld>
            <a:endParaRPr lang="de-DE"/>
          </a:p>
        </p:txBody>
      </p:sp>
    </p:spTree>
    <p:extLst>
      <p:ext uri="{BB962C8B-B14F-4D97-AF65-F5344CB8AC3E}">
        <p14:creationId xmlns:p14="http://schemas.microsoft.com/office/powerpoint/2010/main" val="3333775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9</a:t>
            </a:fld>
            <a:endParaRPr lang="de-DE"/>
          </a:p>
        </p:txBody>
      </p:sp>
    </p:spTree>
    <p:extLst>
      <p:ext uri="{BB962C8B-B14F-4D97-AF65-F5344CB8AC3E}">
        <p14:creationId xmlns:p14="http://schemas.microsoft.com/office/powerpoint/2010/main" val="2940147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11</a:t>
            </a:fld>
            <a:endParaRPr lang="de-DE"/>
          </a:p>
        </p:txBody>
      </p:sp>
    </p:spTree>
    <p:extLst>
      <p:ext uri="{BB962C8B-B14F-4D97-AF65-F5344CB8AC3E}">
        <p14:creationId xmlns:p14="http://schemas.microsoft.com/office/powerpoint/2010/main" val="1814719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20CF5F79-6D9C-2F4B-A7FA-DEDE60ACD2CF}" type="slidenum">
              <a:rPr lang="de-DE" smtClean="0"/>
              <a:t>12</a:t>
            </a:fld>
            <a:endParaRPr lang="de-DE"/>
          </a:p>
        </p:txBody>
      </p:sp>
    </p:spTree>
    <p:extLst>
      <p:ext uri="{BB962C8B-B14F-4D97-AF65-F5344CB8AC3E}">
        <p14:creationId xmlns:p14="http://schemas.microsoft.com/office/powerpoint/2010/main" val="6125822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hyperlink" Target="http://www.ft-advisors.com/" TargetMode="External"/><Relationship Id="rId5" Type="http://schemas.openxmlformats.org/officeDocument/2006/relationships/image" Target="../media/image4.sv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www.ft-advisors.com/" TargetMode="External"/><Relationship Id="rId4" Type="http://schemas.openxmlformats.org/officeDocument/2006/relationships/hyperlink" Target="mailto:office@ft-advisors.com" TargetMode="Externa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957AAC18-6950-ECF3-079F-CBE910E9A50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18848" y="2924944"/>
            <a:ext cx="2754304" cy="1224135"/>
          </a:xfrm>
          <a:prstGeom prst="rect">
            <a:avLst/>
          </a:prstGeom>
        </p:spPr>
      </p:pic>
    </p:spTree>
    <p:extLst>
      <p:ext uri="{BB962C8B-B14F-4D97-AF65-F5344CB8AC3E}">
        <p14:creationId xmlns:p14="http://schemas.microsoft.com/office/powerpoint/2010/main" val="338957545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a:extLst>
              <a:ext uri="{FF2B5EF4-FFF2-40B4-BE49-F238E27FC236}">
                <a16:creationId xmlns:a16="http://schemas.microsoft.com/office/drawing/2014/main" id="{F56761D0-C9EC-CE47-24F5-1C2036B56DCB}"/>
              </a:ext>
            </a:extLst>
          </p:cNvPr>
          <p:cNvSpPr>
            <a:spLocks noGrp="1"/>
          </p:cNvSpPr>
          <p:nvPr>
            <p:ph type="dt" sz="half" idx="10"/>
          </p:nvPr>
        </p:nvSpPr>
        <p:spPr/>
        <p:txBody>
          <a:bodyPr/>
          <a:lstStyle>
            <a:lvl1pPr>
              <a:defRPr/>
            </a:lvl1pPr>
          </a:lstStyle>
          <a:p>
            <a:fld id="{2D256439-B850-184F-B4CB-AB0616CA0CB3}" type="datetime3">
              <a:rPr lang="de-AT" smtClean="0"/>
              <a:t>16/06/23</a:t>
            </a:fld>
            <a:endParaRPr lang="de-DE" dirty="0"/>
          </a:p>
        </p:txBody>
      </p:sp>
      <p:sp>
        <p:nvSpPr>
          <p:cNvPr id="9" name="Fußzeilenplatzhalter 8">
            <a:extLst>
              <a:ext uri="{FF2B5EF4-FFF2-40B4-BE49-F238E27FC236}">
                <a16:creationId xmlns:a16="http://schemas.microsoft.com/office/drawing/2014/main" id="{5900C0DE-6386-E079-ADEE-739862D3E8C6}"/>
              </a:ext>
            </a:extLst>
          </p:cNvPr>
          <p:cNvSpPr>
            <a:spLocks noGrp="1"/>
          </p:cNvSpPr>
          <p:nvPr>
            <p:ph type="ftr" sz="quarter" idx="11"/>
          </p:nvPr>
        </p:nvSpPr>
        <p:spPr/>
        <p:txBody>
          <a:bodyPr/>
          <a:lstStyle/>
          <a:p>
            <a:r>
              <a:rPr lang="de-DE"/>
              <a:t>© Financial Transparency Advisors</a:t>
            </a:r>
            <a:endParaRPr lang="de-DE" dirty="0"/>
          </a:p>
        </p:txBody>
      </p:sp>
      <p:sp>
        <p:nvSpPr>
          <p:cNvPr id="10" name="Foliennummernplatzhalter 9">
            <a:extLst>
              <a:ext uri="{FF2B5EF4-FFF2-40B4-BE49-F238E27FC236}">
                <a16:creationId xmlns:a16="http://schemas.microsoft.com/office/drawing/2014/main" id="{B273C34B-5528-92C2-2DF8-92ED6316A600}"/>
              </a:ext>
            </a:extLst>
          </p:cNvPr>
          <p:cNvSpPr>
            <a:spLocks noGrp="1"/>
          </p:cNvSpPr>
          <p:nvPr>
            <p:ph type="sldNum" sz="quarter" idx="12"/>
          </p:nvPr>
        </p:nvSpPr>
        <p:spPr/>
        <p:txBody>
          <a:bodyPr/>
          <a:lstStyle/>
          <a:p>
            <a:fld id="{0D5D4F3F-BA5A-4243-9F06-2EC3CD8A184B}" type="slidenum">
              <a:rPr lang="de-DE" smtClean="0"/>
              <a:pPr/>
              <a:t>‹N°›</a:t>
            </a:fld>
            <a:endParaRPr lang="de-DE" dirty="0"/>
          </a:p>
        </p:txBody>
      </p:sp>
    </p:spTree>
    <p:extLst>
      <p:ext uri="{BB962C8B-B14F-4D97-AF65-F5344CB8AC3E}">
        <p14:creationId xmlns:p14="http://schemas.microsoft.com/office/powerpoint/2010/main" val="2604990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8972D9-E355-4E5E-96AE-F85A61B13584}"/>
              </a:ext>
            </a:extLst>
          </p:cNvPr>
          <p:cNvSpPr>
            <a:spLocks noGrp="1"/>
          </p:cNvSpPr>
          <p:nvPr>
            <p:ph type="title"/>
          </p:nvPr>
        </p:nvSpPr>
        <p:spPr>
          <a:xfrm>
            <a:off x="335360" y="332656"/>
            <a:ext cx="11450465" cy="1325563"/>
          </a:xfrm>
        </p:spPr>
        <p:txBody>
          <a:bodyPr anchor="t"/>
          <a:lstStyle/>
          <a:p>
            <a:r>
              <a:rPr lang="de-DE" dirty="0"/>
              <a:t>Mastertitelformat bearbeiten</a:t>
            </a:r>
          </a:p>
        </p:txBody>
      </p:sp>
      <p:sp>
        <p:nvSpPr>
          <p:cNvPr id="3" name="Inhaltsplatzhalter 2">
            <a:extLst>
              <a:ext uri="{FF2B5EF4-FFF2-40B4-BE49-F238E27FC236}">
                <a16:creationId xmlns:a16="http://schemas.microsoft.com/office/drawing/2014/main" id="{CBAA554F-8223-4CAA-2FC5-B531609699FD}"/>
              </a:ext>
            </a:extLst>
          </p:cNvPr>
          <p:cNvSpPr>
            <a:spLocks noGrp="1"/>
          </p:cNvSpPr>
          <p:nvPr>
            <p:ph idx="1"/>
          </p:nvPr>
        </p:nvSpPr>
        <p:spPr/>
        <p:txBody>
          <a:bodyPr/>
          <a:lstStyle>
            <a:lvl1pPr>
              <a:lnSpc>
                <a:spcPct val="120000"/>
              </a:lnSpc>
              <a:spcBef>
                <a:spcPts val="1200"/>
              </a:spcBef>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Fußzeilenplatzhalter 8">
            <a:extLst>
              <a:ext uri="{FF2B5EF4-FFF2-40B4-BE49-F238E27FC236}">
                <a16:creationId xmlns:a16="http://schemas.microsoft.com/office/drawing/2014/main" id="{2192C6C1-18D7-FFB8-9D86-23F36297F627}"/>
              </a:ext>
            </a:extLst>
          </p:cNvPr>
          <p:cNvSpPr>
            <a:spLocks noGrp="1"/>
          </p:cNvSpPr>
          <p:nvPr>
            <p:ph type="ftr" sz="quarter" idx="10"/>
          </p:nvPr>
        </p:nvSpPr>
        <p:spPr/>
        <p:txBody>
          <a:bodyPr/>
          <a:lstStyle/>
          <a:p>
            <a:r>
              <a:rPr lang="de-DE" dirty="0"/>
              <a:t>© Financial Transparency </a:t>
            </a:r>
            <a:r>
              <a:rPr lang="de-DE" dirty="0" err="1"/>
              <a:t>Advisors</a:t>
            </a:r>
            <a:endParaRPr lang="de-DE" dirty="0"/>
          </a:p>
        </p:txBody>
      </p:sp>
    </p:spTree>
    <p:extLst>
      <p:ext uri="{BB962C8B-B14F-4D97-AF65-F5344CB8AC3E}">
        <p14:creationId xmlns:p14="http://schemas.microsoft.com/office/powerpoint/2010/main" val="4012695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965D94-6C70-1D7E-5CA1-22CB175BABCC}"/>
              </a:ext>
            </a:extLst>
          </p:cNvPr>
          <p:cNvSpPr>
            <a:spLocks noGrp="1"/>
          </p:cNvSpPr>
          <p:nvPr>
            <p:ph type="title" hasCustomPrompt="1"/>
          </p:nvPr>
        </p:nvSpPr>
        <p:spPr>
          <a:xfrm>
            <a:off x="334962" y="333375"/>
            <a:ext cx="11522075" cy="1325563"/>
          </a:xfrm>
        </p:spPr>
        <p:txBody>
          <a:bodyPr anchor="t"/>
          <a:lstStyle/>
          <a:p>
            <a:r>
              <a:rPr lang="de-DE" dirty="0"/>
              <a:t>MASTERTITELFORMAT BEARBEITEN</a:t>
            </a:r>
          </a:p>
        </p:txBody>
      </p:sp>
      <p:sp>
        <p:nvSpPr>
          <p:cNvPr id="3" name="Inhaltsplatzhalter 2">
            <a:extLst>
              <a:ext uri="{FF2B5EF4-FFF2-40B4-BE49-F238E27FC236}">
                <a16:creationId xmlns:a16="http://schemas.microsoft.com/office/drawing/2014/main" id="{6AD85F88-23D7-57CD-D3D0-FF035ADF645F}"/>
              </a:ext>
            </a:extLst>
          </p:cNvPr>
          <p:cNvSpPr>
            <a:spLocks noGrp="1"/>
          </p:cNvSpPr>
          <p:nvPr>
            <p:ph sz="half" idx="1"/>
          </p:nvPr>
        </p:nvSpPr>
        <p:spPr>
          <a:xfrm>
            <a:off x="334962" y="1825625"/>
            <a:ext cx="5545137"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733FDEF-BC48-1EAB-7082-DE42844D0FCB}"/>
              </a:ext>
            </a:extLst>
          </p:cNvPr>
          <p:cNvSpPr>
            <a:spLocks noGrp="1"/>
          </p:cNvSpPr>
          <p:nvPr>
            <p:ph sz="half" idx="2"/>
          </p:nvPr>
        </p:nvSpPr>
        <p:spPr>
          <a:xfrm>
            <a:off x="6311900" y="1825625"/>
            <a:ext cx="5545138"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Fußzeilenplatzhalter 8">
            <a:extLst>
              <a:ext uri="{FF2B5EF4-FFF2-40B4-BE49-F238E27FC236}">
                <a16:creationId xmlns:a16="http://schemas.microsoft.com/office/drawing/2014/main" id="{42E6EC37-8211-B7FA-4060-6BF9A3B8AC92}"/>
              </a:ext>
            </a:extLst>
          </p:cNvPr>
          <p:cNvSpPr>
            <a:spLocks noGrp="1"/>
          </p:cNvSpPr>
          <p:nvPr>
            <p:ph type="ftr" sz="quarter" idx="10"/>
          </p:nvPr>
        </p:nvSpPr>
        <p:spPr>
          <a:xfrm>
            <a:off x="4038600" y="6381750"/>
            <a:ext cx="4114800" cy="476250"/>
          </a:xfrm>
        </p:spPr>
        <p:txBody>
          <a:bodyPr/>
          <a:lstStyle/>
          <a:p>
            <a:r>
              <a:rPr lang="de-DE" dirty="0"/>
              <a:t>© Financial Transparency </a:t>
            </a:r>
            <a:r>
              <a:rPr lang="de-DE" dirty="0" err="1"/>
              <a:t>Advisors</a:t>
            </a:r>
            <a:endParaRPr lang="de-DE" dirty="0"/>
          </a:p>
        </p:txBody>
      </p:sp>
    </p:spTree>
    <p:extLst>
      <p:ext uri="{BB962C8B-B14F-4D97-AF65-F5344CB8AC3E}">
        <p14:creationId xmlns:p14="http://schemas.microsoft.com/office/powerpoint/2010/main" val="123324077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55708A-0BFA-0D5A-39FD-A5E34E5B250A}"/>
              </a:ext>
            </a:extLst>
          </p:cNvPr>
          <p:cNvSpPr>
            <a:spLocks noGrp="1"/>
          </p:cNvSpPr>
          <p:nvPr>
            <p:ph type="title"/>
          </p:nvPr>
        </p:nvSpPr>
        <p:spPr>
          <a:xfrm>
            <a:off x="334963" y="333375"/>
            <a:ext cx="11522075" cy="1325563"/>
          </a:xfrm>
        </p:spPr>
        <p:txBody>
          <a:bodyPr anchor="t"/>
          <a:lstStyle/>
          <a:p>
            <a:r>
              <a:rPr lang="de-DE" dirty="0"/>
              <a:t>Mastertitelformat bearbeiten</a:t>
            </a:r>
          </a:p>
        </p:txBody>
      </p:sp>
      <p:sp>
        <p:nvSpPr>
          <p:cNvPr id="3" name="Textplatzhalter 2">
            <a:extLst>
              <a:ext uri="{FF2B5EF4-FFF2-40B4-BE49-F238E27FC236}">
                <a16:creationId xmlns:a16="http://schemas.microsoft.com/office/drawing/2014/main" id="{5E026990-E015-4933-6381-FE731B23E787}"/>
              </a:ext>
            </a:extLst>
          </p:cNvPr>
          <p:cNvSpPr>
            <a:spLocks noGrp="1"/>
          </p:cNvSpPr>
          <p:nvPr>
            <p:ph type="body" idx="1"/>
          </p:nvPr>
        </p:nvSpPr>
        <p:spPr>
          <a:xfrm>
            <a:off x="334963" y="1649413"/>
            <a:ext cx="5545137" cy="823912"/>
          </a:xfrm>
        </p:spPr>
        <p:txBody>
          <a:bodyPr anchor="b">
            <a:normAutofit/>
          </a:bodyPr>
          <a:lstStyle>
            <a:lvl1pPr marL="0" indent="0">
              <a:buNone/>
              <a:defRPr sz="2400" b="0">
                <a:solidFill>
                  <a:srgbClr val="07458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Inhaltsplatzhalter 3">
            <a:extLst>
              <a:ext uri="{FF2B5EF4-FFF2-40B4-BE49-F238E27FC236}">
                <a16:creationId xmlns:a16="http://schemas.microsoft.com/office/drawing/2014/main" id="{20DF5626-638A-E1D1-1B35-366CCC082D1F}"/>
              </a:ext>
            </a:extLst>
          </p:cNvPr>
          <p:cNvSpPr>
            <a:spLocks noGrp="1"/>
          </p:cNvSpPr>
          <p:nvPr>
            <p:ph sz="half" idx="2"/>
          </p:nvPr>
        </p:nvSpPr>
        <p:spPr>
          <a:xfrm>
            <a:off x="334963" y="2473325"/>
            <a:ext cx="55451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7136A30-5F58-DE76-D304-05B7EE5CB126}"/>
              </a:ext>
            </a:extLst>
          </p:cNvPr>
          <p:cNvSpPr>
            <a:spLocks noGrp="1"/>
          </p:cNvSpPr>
          <p:nvPr>
            <p:ph type="body" sz="quarter" idx="3"/>
          </p:nvPr>
        </p:nvSpPr>
        <p:spPr>
          <a:xfrm>
            <a:off x="6311900" y="1649413"/>
            <a:ext cx="5545138" cy="823912"/>
          </a:xfrm>
        </p:spPr>
        <p:txBody>
          <a:bodyPr anchor="b">
            <a:normAutofit/>
          </a:bodyPr>
          <a:lstStyle>
            <a:lvl1pPr marL="0" indent="0">
              <a:buNone/>
              <a:defRPr sz="2400" b="0">
                <a:solidFill>
                  <a:srgbClr val="07458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Inhaltsplatzhalter 5">
            <a:extLst>
              <a:ext uri="{FF2B5EF4-FFF2-40B4-BE49-F238E27FC236}">
                <a16:creationId xmlns:a16="http://schemas.microsoft.com/office/drawing/2014/main" id="{1478385E-AA31-E751-E3B4-86AB0A2682E7}"/>
              </a:ext>
            </a:extLst>
          </p:cNvPr>
          <p:cNvSpPr>
            <a:spLocks noGrp="1"/>
          </p:cNvSpPr>
          <p:nvPr>
            <p:ph sz="quarter" idx="4"/>
          </p:nvPr>
        </p:nvSpPr>
        <p:spPr>
          <a:xfrm>
            <a:off x="6311900" y="2473325"/>
            <a:ext cx="554513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Fußzeilenplatzhalter 8">
            <a:extLst>
              <a:ext uri="{FF2B5EF4-FFF2-40B4-BE49-F238E27FC236}">
                <a16:creationId xmlns:a16="http://schemas.microsoft.com/office/drawing/2014/main" id="{A85A8443-B5FE-726A-6E7C-2141E27AD34D}"/>
              </a:ext>
            </a:extLst>
          </p:cNvPr>
          <p:cNvSpPr>
            <a:spLocks noGrp="1"/>
          </p:cNvSpPr>
          <p:nvPr>
            <p:ph type="ftr" sz="quarter" idx="10"/>
          </p:nvPr>
        </p:nvSpPr>
        <p:spPr>
          <a:xfrm>
            <a:off x="4038600" y="6381750"/>
            <a:ext cx="4114800" cy="476250"/>
          </a:xfrm>
        </p:spPr>
        <p:txBody>
          <a:bodyPr/>
          <a:lstStyle/>
          <a:p>
            <a:r>
              <a:rPr lang="de-DE" dirty="0"/>
              <a:t>© Financial Transparency </a:t>
            </a:r>
            <a:r>
              <a:rPr lang="de-DE" dirty="0" err="1"/>
              <a:t>Advisors</a:t>
            </a:r>
            <a:endParaRPr lang="de-DE" dirty="0"/>
          </a:p>
        </p:txBody>
      </p:sp>
    </p:spTree>
    <p:extLst>
      <p:ext uri="{BB962C8B-B14F-4D97-AF65-F5344CB8AC3E}">
        <p14:creationId xmlns:p14="http://schemas.microsoft.com/office/powerpoint/2010/main" val="1379857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E0D6DE-4D05-FEF1-3184-92DF5B339E7D}"/>
              </a:ext>
            </a:extLst>
          </p:cNvPr>
          <p:cNvSpPr>
            <a:spLocks noGrp="1"/>
          </p:cNvSpPr>
          <p:nvPr>
            <p:ph type="title"/>
          </p:nvPr>
        </p:nvSpPr>
        <p:spPr>
          <a:xfrm>
            <a:off x="335360" y="332656"/>
            <a:ext cx="11521678" cy="1325563"/>
          </a:xfrm>
        </p:spPr>
        <p:txBody>
          <a:bodyPr/>
          <a:lstStyle/>
          <a:p>
            <a:r>
              <a:rPr lang="de-DE" dirty="0"/>
              <a:t>Mastertitelformat bearbeiten</a:t>
            </a:r>
          </a:p>
        </p:txBody>
      </p:sp>
      <p:sp>
        <p:nvSpPr>
          <p:cNvPr id="6" name="Fußzeilenplatzhalter 5">
            <a:extLst>
              <a:ext uri="{FF2B5EF4-FFF2-40B4-BE49-F238E27FC236}">
                <a16:creationId xmlns:a16="http://schemas.microsoft.com/office/drawing/2014/main" id="{DE8AADF9-7B11-F1F3-2D0C-9E265ECE7BFE}"/>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2028336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6" name="Fußzeilenplatzhalter 5">
            <a:extLst>
              <a:ext uri="{FF2B5EF4-FFF2-40B4-BE49-F238E27FC236}">
                <a16:creationId xmlns:a16="http://schemas.microsoft.com/office/drawing/2014/main" id="{3C7DB551-8ADE-2A08-113F-F16F45FB1CF4}"/>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1806770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7E87A3-D113-5452-39C7-F0DB5929B66E}"/>
              </a:ext>
            </a:extLst>
          </p:cNvPr>
          <p:cNvSpPr>
            <a:spLocks noGrp="1"/>
          </p:cNvSpPr>
          <p:nvPr>
            <p:ph type="title"/>
          </p:nvPr>
        </p:nvSpPr>
        <p:spPr>
          <a:xfrm>
            <a:off x="334963" y="321304"/>
            <a:ext cx="5545137" cy="1600200"/>
          </a:xfrm>
        </p:spPr>
        <p:txBody>
          <a:bodyPr anchor="b"/>
          <a:lstStyle>
            <a:lvl1pPr>
              <a:defRPr sz="3200"/>
            </a:lvl1pPr>
          </a:lstStyle>
          <a:p>
            <a:r>
              <a:rPr lang="de-DE" dirty="0"/>
              <a:t>Mastertitelformat bearbeiten</a:t>
            </a:r>
          </a:p>
        </p:txBody>
      </p:sp>
      <p:sp>
        <p:nvSpPr>
          <p:cNvPr id="3" name="Inhaltsplatzhalter 2">
            <a:extLst>
              <a:ext uri="{FF2B5EF4-FFF2-40B4-BE49-F238E27FC236}">
                <a16:creationId xmlns:a16="http://schemas.microsoft.com/office/drawing/2014/main" id="{6FF872E4-6182-E971-12F5-30C5BE0ABBDB}"/>
              </a:ext>
            </a:extLst>
          </p:cNvPr>
          <p:cNvSpPr>
            <a:spLocks noGrp="1"/>
          </p:cNvSpPr>
          <p:nvPr>
            <p:ph idx="1"/>
          </p:nvPr>
        </p:nvSpPr>
        <p:spPr>
          <a:xfrm>
            <a:off x="6311900" y="836712"/>
            <a:ext cx="5545138" cy="4873625"/>
          </a:xfrm>
        </p:spPr>
        <p:txBody>
          <a:bodyPr>
            <a:normAutofit/>
          </a:bodyPr>
          <a:lstStyle>
            <a:lvl1pPr>
              <a:defRPr sz="1800">
                <a:solidFill>
                  <a:srgbClr val="2B2B2B"/>
                </a:solidFill>
              </a:defRPr>
            </a:lvl1pPr>
            <a:lvl2pPr>
              <a:lnSpc>
                <a:spcPct val="110000"/>
              </a:lnSpc>
              <a:defRPr sz="1600">
                <a:solidFill>
                  <a:srgbClr val="2B2B2B"/>
                </a:solidFill>
              </a:defRPr>
            </a:lvl2pPr>
            <a:lvl3pPr>
              <a:lnSpc>
                <a:spcPct val="110000"/>
              </a:lnSpc>
              <a:defRPr sz="1400">
                <a:solidFill>
                  <a:srgbClr val="2B2B2B"/>
                </a:solidFill>
              </a:defRPr>
            </a:lvl3pPr>
            <a:lvl4pPr>
              <a:lnSpc>
                <a:spcPct val="110000"/>
              </a:lnSpc>
              <a:defRPr sz="1400">
                <a:solidFill>
                  <a:srgbClr val="2B2B2B"/>
                </a:solidFill>
              </a:defRPr>
            </a:lvl4pPr>
            <a:lvl5pPr>
              <a:lnSpc>
                <a:spcPct val="110000"/>
              </a:lnSpc>
              <a:defRPr sz="1200">
                <a:solidFill>
                  <a:srgbClr val="2B2B2B"/>
                </a:solidFill>
              </a:defRPr>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a:extLst>
              <a:ext uri="{FF2B5EF4-FFF2-40B4-BE49-F238E27FC236}">
                <a16:creationId xmlns:a16="http://schemas.microsoft.com/office/drawing/2014/main" id="{06B172DC-AE99-99D3-97D9-C7E568E23ACE}"/>
              </a:ext>
            </a:extLst>
          </p:cNvPr>
          <p:cNvSpPr>
            <a:spLocks noGrp="1"/>
          </p:cNvSpPr>
          <p:nvPr>
            <p:ph type="body" sz="half" idx="2"/>
          </p:nvPr>
        </p:nvSpPr>
        <p:spPr>
          <a:xfrm>
            <a:off x="334963" y="1921504"/>
            <a:ext cx="55451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Fußzeilenplatzhalter 7">
            <a:extLst>
              <a:ext uri="{FF2B5EF4-FFF2-40B4-BE49-F238E27FC236}">
                <a16:creationId xmlns:a16="http://schemas.microsoft.com/office/drawing/2014/main" id="{94F1710B-5C29-7D75-D5A2-143E360A31F2}"/>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1887081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5BDCBD-2027-80A0-C40A-B8F0B818E56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D40C388-9156-8B92-3846-84A9C813EAFC}"/>
              </a:ext>
            </a:extLst>
          </p:cNvPr>
          <p:cNvSpPr>
            <a:spLocks noGrp="1"/>
          </p:cNvSpPr>
          <p:nvPr>
            <p:ph type="pic" idx="1"/>
          </p:nvPr>
        </p:nvSpPr>
        <p:spPr>
          <a:xfrm>
            <a:off x="6311900" y="333375"/>
            <a:ext cx="5545138"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F75615D-D4B4-3E98-1DD1-7F4677531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Fußzeilenplatzhalter 7">
            <a:extLst>
              <a:ext uri="{FF2B5EF4-FFF2-40B4-BE49-F238E27FC236}">
                <a16:creationId xmlns:a16="http://schemas.microsoft.com/office/drawing/2014/main" id="{05607840-5B65-CBA5-E8AD-AB6738BC5E41}"/>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7065465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E1BEED-C838-4E4C-29AC-0C2646E3C55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0EE57A7-3E09-EA88-1B44-71F6D1D767B1}"/>
              </a:ext>
            </a:extLst>
          </p:cNvPr>
          <p:cNvSpPr>
            <a:spLocks noGrp="1"/>
          </p:cNvSpPr>
          <p:nvPr>
            <p:ph type="body" orient="vert" idx="1"/>
          </p:nvPr>
        </p:nvSpPr>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Fußzeilenplatzhalter 6">
            <a:extLst>
              <a:ext uri="{FF2B5EF4-FFF2-40B4-BE49-F238E27FC236}">
                <a16:creationId xmlns:a16="http://schemas.microsoft.com/office/drawing/2014/main" id="{2EA01F98-B1BE-3564-0CD9-EE1AB0B9D439}"/>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2600970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786BEB0-DB2A-CBE3-5FFA-8E42D31F16D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07CEFCA-202D-DC06-0B1A-1B3A404D88C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a:extLst>
              <a:ext uri="{FF2B5EF4-FFF2-40B4-BE49-F238E27FC236}">
                <a16:creationId xmlns:a16="http://schemas.microsoft.com/office/drawing/2014/main" id="{E0E6C020-6032-7C9C-3E1B-FDA6C72B53F9}"/>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4076183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1B80F-3CBA-2AC6-106C-C44F77B08482}"/>
              </a:ext>
            </a:extLst>
          </p:cNvPr>
          <p:cNvSpPr>
            <a:spLocks noGrp="1"/>
          </p:cNvSpPr>
          <p:nvPr>
            <p:ph type="ctrTitle" hasCustomPrompt="1"/>
          </p:nvPr>
        </p:nvSpPr>
        <p:spPr>
          <a:xfrm>
            <a:off x="1524000" y="1991769"/>
            <a:ext cx="9144000" cy="1909761"/>
          </a:xfrm>
        </p:spPr>
        <p:txBody>
          <a:bodyPr bIns="72000" anchor="b">
            <a:normAutofit/>
          </a:bodyPr>
          <a:lstStyle>
            <a:lvl1pPr algn="ctr">
              <a:lnSpc>
                <a:spcPct val="110000"/>
              </a:lnSpc>
              <a:defRPr sz="3200" spc="200" baseline="0"/>
            </a:lvl1pPr>
          </a:lstStyle>
          <a:p>
            <a:r>
              <a:rPr lang="de-DE" dirty="0"/>
              <a:t>MASTERTITELFORMAT BEARBEITEN</a:t>
            </a:r>
          </a:p>
        </p:txBody>
      </p:sp>
      <p:sp>
        <p:nvSpPr>
          <p:cNvPr id="3" name="Untertitel 2">
            <a:extLst>
              <a:ext uri="{FF2B5EF4-FFF2-40B4-BE49-F238E27FC236}">
                <a16:creationId xmlns:a16="http://schemas.microsoft.com/office/drawing/2014/main" id="{0266C07B-3483-01BD-051D-1BD0E33CA3E9}"/>
              </a:ext>
            </a:extLst>
          </p:cNvPr>
          <p:cNvSpPr>
            <a:spLocks noGrp="1"/>
          </p:cNvSpPr>
          <p:nvPr>
            <p:ph type="subTitle" idx="1"/>
          </p:nvPr>
        </p:nvSpPr>
        <p:spPr>
          <a:xfrm>
            <a:off x="1524000" y="3901530"/>
            <a:ext cx="9144000" cy="1071167"/>
          </a:xfrm>
        </p:spPr>
        <p:txBody>
          <a:bodyPr tIns="216000">
            <a:normAutofit/>
          </a:bodyPr>
          <a:lstStyle>
            <a:lvl1pPr marL="0" indent="0" algn="ctr">
              <a:buNone/>
              <a:defRPr sz="1200" b="0" i="0" spc="150" baseline="0">
                <a:latin typeface="Raleway Medium"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pic>
        <p:nvPicPr>
          <p:cNvPr id="10" name="Grafik 9">
            <a:extLst>
              <a:ext uri="{FF2B5EF4-FFF2-40B4-BE49-F238E27FC236}">
                <a16:creationId xmlns:a16="http://schemas.microsoft.com/office/drawing/2014/main" id="{957AAC18-6950-ECF3-079F-CBE910E9A50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18848" y="1196752"/>
            <a:ext cx="2754304" cy="1224135"/>
          </a:xfrm>
          <a:prstGeom prst="rect">
            <a:avLst/>
          </a:prstGeom>
        </p:spPr>
      </p:pic>
    </p:spTree>
    <p:extLst>
      <p:ext uri="{BB962C8B-B14F-4D97-AF65-F5344CB8AC3E}">
        <p14:creationId xmlns:p14="http://schemas.microsoft.com/office/powerpoint/2010/main" val="64816662"/>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411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8972D9-E355-4E5E-96AE-F85A61B13584}"/>
              </a:ext>
            </a:extLst>
          </p:cNvPr>
          <p:cNvSpPr>
            <a:spLocks noGrp="1"/>
          </p:cNvSpPr>
          <p:nvPr>
            <p:ph type="title" hasCustomPrompt="1"/>
          </p:nvPr>
        </p:nvSpPr>
        <p:spPr>
          <a:xfrm>
            <a:off x="869271" y="2349352"/>
            <a:ext cx="4566802" cy="2448272"/>
          </a:xfrm>
        </p:spPr>
        <p:txBody>
          <a:bodyPr anchor="ctr"/>
          <a:lstStyle>
            <a:lvl1pPr algn="ctr">
              <a:defRPr/>
            </a:lvl1pPr>
          </a:lstStyle>
          <a:p>
            <a:r>
              <a:rPr lang="de-DE" dirty="0" err="1"/>
              <a:t>Thank</a:t>
            </a:r>
            <a:r>
              <a:rPr lang="de-DE" dirty="0"/>
              <a:t> </a:t>
            </a:r>
            <a:r>
              <a:rPr lang="de-DE" dirty="0" err="1"/>
              <a:t>you</a:t>
            </a:r>
            <a:br>
              <a:rPr lang="de-DE" dirty="0"/>
            </a:br>
            <a:r>
              <a:rPr lang="de-DE" dirty="0" err="1"/>
              <a:t>for</a:t>
            </a:r>
            <a:r>
              <a:rPr lang="de-DE" dirty="0"/>
              <a:t> </a:t>
            </a:r>
            <a:r>
              <a:rPr lang="de-DE" dirty="0" err="1"/>
              <a:t>your</a:t>
            </a:r>
            <a:r>
              <a:rPr lang="de-DE" dirty="0"/>
              <a:t> </a:t>
            </a:r>
            <a:br>
              <a:rPr lang="de-DE" dirty="0"/>
            </a:br>
            <a:r>
              <a:rPr lang="de-DE" dirty="0"/>
              <a:t>time!</a:t>
            </a:r>
          </a:p>
        </p:txBody>
      </p:sp>
      <p:pic>
        <p:nvPicPr>
          <p:cNvPr id="4" name="Grafik 3">
            <a:extLst>
              <a:ext uri="{FF2B5EF4-FFF2-40B4-BE49-F238E27FC236}">
                <a16:creationId xmlns:a16="http://schemas.microsoft.com/office/drawing/2014/main" id="{A4E2F9C4-AA09-4C5D-8A5E-3E07E983ED3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63552" y="806756"/>
            <a:ext cx="2178240" cy="968107"/>
          </a:xfrm>
          <a:prstGeom prst="rect">
            <a:avLst/>
          </a:prstGeom>
        </p:spPr>
      </p:pic>
      <p:sp>
        <p:nvSpPr>
          <p:cNvPr id="6" name="Bildplatzhalter 5">
            <a:extLst>
              <a:ext uri="{FF2B5EF4-FFF2-40B4-BE49-F238E27FC236}">
                <a16:creationId xmlns:a16="http://schemas.microsoft.com/office/drawing/2014/main" id="{18788358-71E2-BAB7-DE77-21E5B6AD2209}"/>
              </a:ext>
            </a:extLst>
          </p:cNvPr>
          <p:cNvSpPr>
            <a:spLocks noGrp="1"/>
          </p:cNvSpPr>
          <p:nvPr>
            <p:ph type="pic" sz="quarter" idx="10"/>
          </p:nvPr>
        </p:nvSpPr>
        <p:spPr>
          <a:xfrm>
            <a:off x="6879553" y="836960"/>
            <a:ext cx="4418872" cy="2736528"/>
          </a:xfrm>
        </p:spPr>
        <p:txBody>
          <a:bodyPr/>
          <a:lstStyle/>
          <a:p>
            <a:endParaRPr lang="de-DE" dirty="0"/>
          </a:p>
        </p:txBody>
      </p:sp>
      <p:pic>
        <p:nvPicPr>
          <p:cNvPr id="8" name="Grafik 7">
            <a:extLst>
              <a:ext uri="{FF2B5EF4-FFF2-40B4-BE49-F238E27FC236}">
                <a16:creationId xmlns:a16="http://schemas.microsoft.com/office/drawing/2014/main" id="{325EA453-D58A-F5B2-050F-567D354C9140}"/>
              </a:ext>
            </a:extLst>
          </p:cNvPr>
          <p:cNvPicPr>
            <a:picLocks/>
          </p:cNvPicPr>
          <p:nvPr userDrawn="1"/>
        </p:nvPicPr>
        <p:blipFill>
          <a:blip r:embed="rId4">
            <a:extLst>
              <a:ext uri="{96DAC541-7B7A-43D3-8B79-37D633B846F1}">
                <asvg:svgBlip xmlns:asvg="http://schemas.microsoft.com/office/drawing/2016/SVG/main" r:embed="rId5"/>
              </a:ext>
            </a:extLst>
          </a:blip>
          <a:stretch>
            <a:fillRect/>
          </a:stretch>
        </p:blipFill>
        <p:spPr>
          <a:xfrm rot="5400000">
            <a:off x="3405000" y="3420000"/>
            <a:ext cx="5400000" cy="18000"/>
          </a:xfrm>
          <a:prstGeom prst="rect">
            <a:avLst/>
          </a:prstGeom>
        </p:spPr>
      </p:pic>
      <p:sp>
        <p:nvSpPr>
          <p:cNvPr id="10" name="Textfeld 9">
            <a:extLst>
              <a:ext uri="{FF2B5EF4-FFF2-40B4-BE49-F238E27FC236}">
                <a16:creationId xmlns:a16="http://schemas.microsoft.com/office/drawing/2014/main" id="{6393D18D-7F75-F9E2-D50D-32C77C6990CC}"/>
              </a:ext>
            </a:extLst>
          </p:cNvPr>
          <p:cNvSpPr txBox="1"/>
          <p:nvPr userDrawn="1"/>
        </p:nvSpPr>
        <p:spPr>
          <a:xfrm>
            <a:off x="943236" y="5163563"/>
            <a:ext cx="4418872" cy="1368152"/>
          </a:xfrm>
          <a:prstGeom prst="rect">
            <a:avLst/>
          </a:prstGeom>
          <a:noFill/>
        </p:spPr>
        <p:txBody>
          <a:bodyPr wrap="square" lIns="0" rtlCol="0">
            <a:noAutofit/>
          </a:bodyPr>
          <a:lstStyle/>
          <a:p>
            <a:pPr lvl="0" algn="ctr">
              <a:lnSpc>
                <a:spcPct val="110000"/>
              </a:lnSpc>
              <a:spcAft>
                <a:spcPts val="600"/>
              </a:spcAft>
            </a:pPr>
            <a:r>
              <a:rPr lang="de-AT" sz="900" b="1" i="0" dirty="0">
                <a:solidFill>
                  <a:srgbClr val="074589"/>
                </a:solidFill>
                <a:effectLst/>
                <a:latin typeface="Raleway" panose="020B0503030101060003" pitchFamily="34" charset="77"/>
              </a:rPr>
              <a:t>Financial Transparency </a:t>
            </a:r>
            <a:r>
              <a:rPr lang="de-AT" sz="900" b="1" i="0" dirty="0" err="1">
                <a:solidFill>
                  <a:srgbClr val="074589"/>
                </a:solidFill>
                <a:effectLst/>
                <a:latin typeface="Raleway" panose="020B0503030101060003" pitchFamily="34" charset="77"/>
              </a:rPr>
              <a:t>Advisors</a:t>
            </a:r>
            <a:r>
              <a:rPr lang="de-AT" sz="900" b="1" i="0" dirty="0">
                <a:solidFill>
                  <a:srgbClr val="074589"/>
                </a:solidFill>
                <a:effectLst/>
                <a:latin typeface="Raleway" panose="020B0503030101060003" pitchFamily="34" charset="77"/>
              </a:rPr>
              <a:t> GmbH</a:t>
            </a:r>
            <a:br>
              <a:rPr lang="de-AT" sz="900" b="1" i="0" dirty="0">
                <a:solidFill>
                  <a:srgbClr val="074589"/>
                </a:solidFill>
                <a:effectLst/>
                <a:latin typeface="Raleway" panose="020B0503030101060003" pitchFamily="34" charset="77"/>
              </a:rPr>
            </a:br>
            <a:r>
              <a:rPr lang="de-AT" sz="900" dirty="0">
                <a:effectLst/>
                <a:latin typeface="Raleway" panose="020B0503030101060003" pitchFamily="34" charset="77"/>
              </a:rPr>
              <a:t>Zieglergasse 38/7/1070 Vienna, Austria</a:t>
            </a:r>
          </a:p>
          <a:p>
            <a:pPr lvl="0" algn="ctr">
              <a:lnSpc>
                <a:spcPct val="110000"/>
              </a:lnSpc>
              <a:spcAft>
                <a:spcPts val="600"/>
              </a:spcAft>
            </a:pPr>
            <a:r>
              <a:rPr lang="de-AT" sz="900" dirty="0">
                <a:effectLst/>
                <a:latin typeface="Raleway" panose="020B0503030101060003" pitchFamily="34" charset="77"/>
              </a:rPr>
              <a:t>Phone: +43 1 890 8717 11</a:t>
            </a:r>
          </a:p>
          <a:p>
            <a:pPr marL="0" marR="0" lvl="0" indent="0" algn="ctr" defTabSz="914400" rtl="0" eaLnBrk="1" fontAlgn="auto" latinLnBrk="0" hangingPunct="1">
              <a:lnSpc>
                <a:spcPct val="110000"/>
              </a:lnSpc>
              <a:spcBef>
                <a:spcPts val="0"/>
              </a:spcBef>
              <a:spcAft>
                <a:spcPts val="600"/>
              </a:spcAft>
              <a:buClrTx/>
              <a:buSzTx/>
              <a:buFontTx/>
              <a:buNone/>
              <a:tabLst/>
              <a:defRPr/>
            </a:pPr>
            <a:r>
              <a:rPr lang="de-AT" sz="900" dirty="0">
                <a:effectLst/>
                <a:latin typeface="Raleway" panose="020B0503030101060003" pitchFamily="34" charset="77"/>
                <a:hlinkClick r:id="rId6"/>
              </a:rPr>
              <a:t>www.ft-advisors.com</a:t>
            </a:r>
            <a:endParaRPr lang="de-AT" sz="900" dirty="0">
              <a:effectLst/>
              <a:latin typeface="Raleway" panose="020B0503030101060003" pitchFamily="34" charset="77"/>
            </a:endParaRPr>
          </a:p>
          <a:p>
            <a:pPr marL="0" marR="0" lvl="0" indent="0" algn="ctr" defTabSz="914400" rtl="0" eaLnBrk="1" fontAlgn="auto" latinLnBrk="0" hangingPunct="1">
              <a:lnSpc>
                <a:spcPct val="110000"/>
              </a:lnSpc>
              <a:spcBef>
                <a:spcPts val="0"/>
              </a:spcBef>
              <a:spcAft>
                <a:spcPts val="600"/>
              </a:spcAft>
              <a:buClrTx/>
              <a:buSzTx/>
              <a:buFontTx/>
              <a:buNone/>
              <a:tabLst/>
              <a:defRPr/>
            </a:pPr>
            <a:r>
              <a:rPr lang="de-AT" sz="900" dirty="0">
                <a:effectLst/>
                <a:latin typeface="Raleway" panose="020B0503030101060003" pitchFamily="34" charset="77"/>
                <a:hlinkClick r:id="rId6"/>
              </a:rPr>
              <a:t>http://www.ft-advisors.com</a:t>
            </a:r>
            <a:endParaRPr lang="de-AT" sz="900" dirty="0">
              <a:effectLst/>
              <a:latin typeface="Raleway" panose="020B0503030101060003" pitchFamily="34" charset="77"/>
            </a:endParaRPr>
          </a:p>
          <a:p>
            <a:pPr marL="0" marR="0" lvl="0" indent="0" algn="ctr" defTabSz="914400" rtl="0" eaLnBrk="1" fontAlgn="auto" latinLnBrk="0" hangingPunct="1">
              <a:lnSpc>
                <a:spcPct val="110000"/>
              </a:lnSpc>
              <a:spcBef>
                <a:spcPts val="0"/>
              </a:spcBef>
              <a:spcAft>
                <a:spcPts val="600"/>
              </a:spcAft>
              <a:buClrTx/>
              <a:buSzTx/>
              <a:buFontTx/>
              <a:buNone/>
              <a:tabLst/>
              <a:defRPr/>
            </a:pPr>
            <a:endParaRPr lang="de-DE" sz="900" dirty="0">
              <a:latin typeface="Raleway" panose="020B0503030101060003" pitchFamily="34" charset="77"/>
            </a:endParaRPr>
          </a:p>
        </p:txBody>
      </p:sp>
      <p:sp>
        <p:nvSpPr>
          <p:cNvPr id="17" name="Textplatzhalter 16">
            <a:extLst>
              <a:ext uri="{FF2B5EF4-FFF2-40B4-BE49-F238E27FC236}">
                <a16:creationId xmlns:a16="http://schemas.microsoft.com/office/drawing/2014/main" id="{CD215576-8A52-48C0-C405-26BAB44F66D3}"/>
              </a:ext>
            </a:extLst>
          </p:cNvPr>
          <p:cNvSpPr>
            <a:spLocks noGrp="1"/>
          </p:cNvSpPr>
          <p:nvPr>
            <p:ph type="body" sz="quarter" idx="11" hasCustomPrompt="1"/>
          </p:nvPr>
        </p:nvSpPr>
        <p:spPr>
          <a:xfrm>
            <a:off x="6879109" y="3645025"/>
            <a:ext cx="4419600" cy="288031"/>
          </a:xfrm>
        </p:spPr>
        <p:txBody>
          <a:bodyPr lIns="0" tIns="0">
            <a:normAutofit/>
          </a:bodyPr>
          <a:lstStyle>
            <a:lvl1pPr marL="0" indent="0" algn="ctr">
              <a:lnSpc>
                <a:spcPct val="100000"/>
              </a:lnSpc>
              <a:buNone/>
              <a:defRPr sz="1400">
                <a:solidFill>
                  <a:srgbClr val="074589"/>
                </a:solidFill>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Name</a:t>
            </a:r>
          </a:p>
        </p:txBody>
      </p:sp>
      <p:sp>
        <p:nvSpPr>
          <p:cNvPr id="18" name="Textplatzhalter 16">
            <a:extLst>
              <a:ext uri="{FF2B5EF4-FFF2-40B4-BE49-F238E27FC236}">
                <a16:creationId xmlns:a16="http://schemas.microsoft.com/office/drawing/2014/main" id="{12809401-C200-B58C-08DE-1AA4B11B2A3B}"/>
              </a:ext>
            </a:extLst>
          </p:cNvPr>
          <p:cNvSpPr>
            <a:spLocks noGrp="1"/>
          </p:cNvSpPr>
          <p:nvPr>
            <p:ph type="body" sz="quarter" idx="12" hasCustomPrompt="1"/>
          </p:nvPr>
        </p:nvSpPr>
        <p:spPr>
          <a:xfrm>
            <a:off x="6878825" y="3933056"/>
            <a:ext cx="4419600" cy="288031"/>
          </a:xfrm>
        </p:spPr>
        <p:txBody>
          <a:bodyPr lIns="0" tIns="0">
            <a:normAutofit/>
          </a:bodyPr>
          <a:lstStyle>
            <a:lvl1pPr marL="0" indent="0" algn="ctr">
              <a:lnSpc>
                <a:spcPct val="100000"/>
              </a:lnSpc>
              <a:buNone/>
              <a:defRPr sz="900">
                <a:solidFill>
                  <a:srgbClr val="074589"/>
                </a:solidFill>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Job Description</a:t>
            </a:r>
          </a:p>
        </p:txBody>
      </p:sp>
      <p:sp>
        <p:nvSpPr>
          <p:cNvPr id="21" name="Textplatzhalter 20">
            <a:extLst>
              <a:ext uri="{FF2B5EF4-FFF2-40B4-BE49-F238E27FC236}">
                <a16:creationId xmlns:a16="http://schemas.microsoft.com/office/drawing/2014/main" id="{92C95256-FDD7-FBAE-00BB-12E2E562FF4E}"/>
              </a:ext>
            </a:extLst>
          </p:cNvPr>
          <p:cNvSpPr>
            <a:spLocks noGrp="1"/>
          </p:cNvSpPr>
          <p:nvPr>
            <p:ph type="body" sz="quarter" idx="13" hasCustomPrompt="1"/>
          </p:nvPr>
        </p:nvSpPr>
        <p:spPr>
          <a:xfrm>
            <a:off x="6878825" y="4623575"/>
            <a:ext cx="4419600" cy="1511300"/>
          </a:xfrm>
        </p:spPr>
        <p:txBody>
          <a:bodyPr>
            <a:normAutofit/>
          </a:bodyPr>
          <a:lstStyle>
            <a:lvl1pPr marL="0" indent="0" algn="ctr">
              <a:buNone/>
              <a:defRPr sz="1100"/>
            </a:lvl1pPr>
            <a:lvl2pPr marL="457200" indent="0" algn="ctr">
              <a:buNone/>
              <a:defRPr sz="1100"/>
            </a:lvl2pPr>
            <a:lvl3pPr marL="914400" indent="0" algn="ctr">
              <a:buNone/>
              <a:defRPr sz="1100"/>
            </a:lvl3pPr>
            <a:lvl4pPr marL="1371600" indent="0" algn="ctr">
              <a:buNone/>
              <a:defRPr sz="1100"/>
            </a:lvl4pPr>
            <a:lvl5pPr marL="1828800" indent="0" algn="ctr">
              <a:buNone/>
              <a:defRPr sz="1100"/>
            </a:lvl5pPr>
          </a:lstStyle>
          <a:p>
            <a:pPr lvl="0"/>
            <a:r>
              <a:rPr lang="de-DE" dirty="0"/>
              <a:t>Contact Information</a:t>
            </a:r>
          </a:p>
        </p:txBody>
      </p:sp>
    </p:spTree>
    <p:extLst>
      <p:ext uri="{BB962C8B-B14F-4D97-AF65-F5344CB8AC3E}">
        <p14:creationId xmlns:p14="http://schemas.microsoft.com/office/powerpoint/2010/main" val="3474478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8972D9-E355-4E5E-96AE-F85A61B13584}"/>
              </a:ext>
            </a:extLst>
          </p:cNvPr>
          <p:cNvSpPr>
            <a:spLocks noGrp="1"/>
          </p:cNvSpPr>
          <p:nvPr>
            <p:ph type="title" hasCustomPrompt="1"/>
          </p:nvPr>
        </p:nvSpPr>
        <p:spPr>
          <a:xfrm>
            <a:off x="3812599" y="2204864"/>
            <a:ext cx="4566802" cy="2448272"/>
          </a:xfrm>
        </p:spPr>
        <p:txBody>
          <a:bodyPr anchor="ctr"/>
          <a:lstStyle>
            <a:lvl1pPr algn="ctr">
              <a:defRPr/>
            </a:lvl1pPr>
          </a:lstStyle>
          <a:p>
            <a:r>
              <a:rPr lang="de-DE" dirty="0" err="1"/>
              <a:t>Thank</a:t>
            </a:r>
            <a:r>
              <a:rPr lang="de-DE" dirty="0"/>
              <a:t> </a:t>
            </a:r>
            <a:r>
              <a:rPr lang="de-DE" dirty="0" err="1"/>
              <a:t>you</a:t>
            </a:r>
            <a:br>
              <a:rPr lang="de-DE" dirty="0"/>
            </a:br>
            <a:r>
              <a:rPr lang="de-DE" dirty="0" err="1"/>
              <a:t>for</a:t>
            </a:r>
            <a:r>
              <a:rPr lang="de-DE" dirty="0"/>
              <a:t> </a:t>
            </a:r>
            <a:r>
              <a:rPr lang="de-DE" dirty="0" err="1"/>
              <a:t>your</a:t>
            </a:r>
            <a:r>
              <a:rPr lang="de-DE" dirty="0"/>
              <a:t> time!</a:t>
            </a:r>
          </a:p>
        </p:txBody>
      </p:sp>
      <p:pic>
        <p:nvPicPr>
          <p:cNvPr id="4" name="Grafik 3">
            <a:extLst>
              <a:ext uri="{FF2B5EF4-FFF2-40B4-BE49-F238E27FC236}">
                <a16:creationId xmlns:a16="http://schemas.microsoft.com/office/drawing/2014/main" id="{A4E2F9C4-AA09-4C5D-8A5E-3E07E983ED3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006880" y="806756"/>
            <a:ext cx="2178240" cy="968107"/>
          </a:xfrm>
          <a:prstGeom prst="rect">
            <a:avLst/>
          </a:prstGeom>
        </p:spPr>
      </p:pic>
      <p:sp>
        <p:nvSpPr>
          <p:cNvPr id="10" name="Textfeld 9">
            <a:extLst>
              <a:ext uri="{FF2B5EF4-FFF2-40B4-BE49-F238E27FC236}">
                <a16:creationId xmlns:a16="http://schemas.microsoft.com/office/drawing/2014/main" id="{6393D18D-7F75-F9E2-D50D-32C77C6990CC}"/>
              </a:ext>
            </a:extLst>
          </p:cNvPr>
          <p:cNvSpPr txBox="1"/>
          <p:nvPr userDrawn="1"/>
        </p:nvSpPr>
        <p:spPr>
          <a:xfrm>
            <a:off x="3886564" y="5163563"/>
            <a:ext cx="4418872" cy="1368152"/>
          </a:xfrm>
          <a:prstGeom prst="rect">
            <a:avLst/>
          </a:prstGeom>
          <a:noFill/>
        </p:spPr>
        <p:txBody>
          <a:bodyPr wrap="square" lIns="0" rtlCol="0">
            <a:noAutofit/>
          </a:bodyPr>
          <a:lstStyle/>
          <a:p>
            <a:pPr lvl="0" algn="ctr">
              <a:lnSpc>
                <a:spcPct val="110000"/>
              </a:lnSpc>
              <a:spcAft>
                <a:spcPts val="600"/>
              </a:spcAft>
            </a:pPr>
            <a:r>
              <a:rPr lang="de-AT" sz="900" b="1" i="0" dirty="0">
                <a:solidFill>
                  <a:srgbClr val="074589"/>
                </a:solidFill>
                <a:effectLst/>
                <a:latin typeface="Raleway" panose="020B0503030101060003" pitchFamily="34" charset="77"/>
              </a:rPr>
              <a:t>Financial Transparency </a:t>
            </a:r>
            <a:r>
              <a:rPr lang="de-AT" sz="900" b="1" i="0" dirty="0" err="1">
                <a:solidFill>
                  <a:srgbClr val="074589"/>
                </a:solidFill>
                <a:effectLst/>
                <a:latin typeface="Raleway" panose="020B0503030101060003" pitchFamily="34" charset="77"/>
              </a:rPr>
              <a:t>Advisors</a:t>
            </a:r>
            <a:r>
              <a:rPr lang="de-AT" sz="900" b="1" i="0" dirty="0">
                <a:solidFill>
                  <a:srgbClr val="074589"/>
                </a:solidFill>
                <a:effectLst/>
                <a:latin typeface="Raleway" panose="020B0503030101060003" pitchFamily="34" charset="77"/>
              </a:rPr>
              <a:t> GmbH</a:t>
            </a:r>
            <a:br>
              <a:rPr lang="de-AT" sz="900" b="1" i="0" dirty="0">
                <a:solidFill>
                  <a:srgbClr val="074589"/>
                </a:solidFill>
                <a:effectLst/>
                <a:latin typeface="Raleway" panose="020B0503030101060003" pitchFamily="34" charset="77"/>
              </a:rPr>
            </a:br>
            <a:r>
              <a:rPr lang="de-AT" sz="900" dirty="0">
                <a:effectLst/>
                <a:latin typeface="Raleway" panose="020B0503030101060003" pitchFamily="34" charset="77"/>
              </a:rPr>
              <a:t>Zieglergasse 38/7/1070 Vienna, Austria</a:t>
            </a:r>
          </a:p>
          <a:p>
            <a:pPr lvl="0" algn="ctr">
              <a:lnSpc>
                <a:spcPct val="110000"/>
              </a:lnSpc>
              <a:spcAft>
                <a:spcPts val="600"/>
              </a:spcAft>
            </a:pPr>
            <a:r>
              <a:rPr lang="de-AT" sz="900" dirty="0">
                <a:effectLst/>
                <a:latin typeface="Raleway" panose="020B0503030101060003" pitchFamily="34" charset="77"/>
              </a:rPr>
              <a:t>Phone: +43 1 890 8717 11</a:t>
            </a:r>
          </a:p>
          <a:p>
            <a:pPr marL="0" marR="0" lvl="0" indent="0" algn="ctr" defTabSz="914400" rtl="0" eaLnBrk="1" fontAlgn="auto" latinLnBrk="0" hangingPunct="1">
              <a:lnSpc>
                <a:spcPct val="110000"/>
              </a:lnSpc>
              <a:spcBef>
                <a:spcPts val="0"/>
              </a:spcBef>
              <a:spcAft>
                <a:spcPts val="600"/>
              </a:spcAft>
              <a:buClrTx/>
              <a:buSzTx/>
              <a:buFontTx/>
              <a:buNone/>
              <a:tabLst/>
              <a:defRPr/>
            </a:pPr>
            <a:r>
              <a:rPr lang="de-AT" sz="900" dirty="0">
                <a:effectLst/>
                <a:latin typeface="Raleway" panose="020B0503030101060003" pitchFamily="34" charset="77"/>
              </a:rPr>
              <a:t>Email: </a:t>
            </a:r>
            <a:r>
              <a:rPr lang="de-AT" sz="900" dirty="0">
                <a:effectLst/>
                <a:latin typeface="Raleway" panose="020B0503030101060003" pitchFamily="34" charset="77"/>
                <a:hlinkClick r:id="rId4"/>
              </a:rPr>
              <a:t>office@ft-advisors.com</a:t>
            </a:r>
            <a:endParaRPr lang="de-AT" sz="900" dirty="0">
              <a:effectLst/>
              <a:latin typeface="Raleway" panose="020B0503030101060003" pitchFamily="34" charset="77"/>
            </a:endParaRPr>
          </a:p>
          <a:p>
            <a:pPr marL="0" marR="0" lvl="0" indent="0" algn="ctr" defTabSz="914400" rtl="0" eaLnBrk="1" fontAlgn="auto" latinLnBrk="0" hangingPunct="1">
              <a:lnSpc>
                <a:spcPct val="110000"/>
              </a:lnSpc>
              <a:spcBef>
                <a:spcPts val="0"/>
              </a:spcBef>
              <a:spcAft>
                <a:spcPts val="600"/>
              </a:spcAft>
              <a:buClrTx/>
              <a:buSzTx/>
              <a:buFontTx/>
              <a:buNone/>
              <a:tabLst/>
              <a:defRPr/>
            </a:pPr>
            <a:r>
              <a:rPr lang="de-AT" sz="900" dirty="0">
                <a:effectLst/>
                <a:latin typeface="Raleway" panose="020B0503030101060003" pitchFamily="34" charset="77"/>
                <a:hlinkClick r:id="rId5"/>
              </a:rPr>
              <a:t>http://www.ft-advisors.com</a:t>
            </a:r>
            <a:endParaRPr lang="de-AT" sz="900" dirty="0">
              <a:effectLst/>
              <a:latin typeface="Raleway" panose="020B0503030101060003" pitchFamily="34" charset="77"/>
            </a:endParaRPr>
          </a:p>
          <a:p>
            <a:pPr marL="0" marR="0" lvl="0" indent="0" algn="ctr" defTabSz="914400" rtl="0" eaLnBrk="1" fontAlgn="auto" latinLnBrk="0" hangingPunct="1">
              <a:lnSpc>
                <a:spcPct val="110000"/>
              </a:lnSpc>
              <a:spcBef>
                <a:spcPts val="0"/>
              </a:spcBef>
              <a:spcAft>
                <a:spcPts val="600"/>
              </a:spcAft>
              <a:buClrTx/>
              <a:buSzTx/>
              <a:buFontTx/>
              <a:buNone/>
              <a:tabLst/>
              <a:defRPr/>
            </a:pPr>
            <a:endParaRPr lang="de-DE" sz="900" dirty="0">
              <a:latin typeface="Raleway" panose="020B0503030101060003" pitchFamily="34" charset="77"/>
            </a:endParaRPr>
          </a:p>
        </p:txBody>
      </p:sp>
    </p:spTree>
    <p:extLst>
      <p:ext uri="{BB962C8B-B14F-4D97-AF65-F5344CB8AC3E}">
        <p14:creationId xmlns:p14="http://schemas.microsoft.com/office/powerpoint/2010/main" val="2619996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1B80F-3CBA-2AC6-106C-C44F77B08482}"/>
              </a:ext>
            </a:extLst>
          </p:cNvPr>
          <p:cNvSpPr>
            <a:spLocks noGrp="1"/>
          </p:cNvSpPr>
          <p:nvPr>
            <p:ph type="ctrTitle" hasCustomPrompt="1"/>
          </p:nvPr>
        </p:nvSpPr>
        <p:spPr>
          <a:xfrm>
            <a:off x="1524000" y="1122363"/>
            <a:ext cx="9144000" cy="2387600"/>
          </a:xfrm>
        </p:spPr>
        <p:txBody>
          <a:bodyPr bIns="72000" anchor="b">
            <a:normAutofit/>
          </a:bodyPr>
          <a:lstStyle>
            <a:lvl1pPr algn="l">
              <a:lnSpc>
                <a:spcPct val="110000"/>
              </a:lnSpc>
              <a:defRPr sz="4400" spc="200" baseline="0"/>
            </a:lvl1pPr>
          </a:lstStyle>
          <a:p>
            <a:r>
              <a:rPr lang="de-DE" dirty="0"/>
              <a:t>MASTERTITELFORMAT BEARBEITEN</a:t>
            </a:r>
          </a:p>
        </p:txBody>
      </p:sp>
      <p:sp>
        <p:nvSpPr>
          <p:cNvPr id="3" name="Untertitel 2">
            <a:extLst>
              <a:ext uri="{FF2B5EF4-FFF2-40B4-BE49-F238E27FC236}">
                <a16:creationId xmlns:a16="http://schemas.microsoft.com/office/drawing/2014/main" id="{0266C07B-3483-01BD-051D-1BD0E33CA3E9}"/>
              </a:ext>
            </a:extLst>
          </p:cNvPr>
          <p:cNvSpPr>
            <a:spLocks noGrp="1"/>
          </p:cNvSpPr>
          <p:nvPr>
            <p:ph type="subTitle" idx="1"/>
          </p:nvPr>
        </p:nvSpPr>
        <p:spPr>
          <a:xfrm>
            <a:off x="1524000" y="3602038"/>
            <a:ext cx="9144000" cy="1655762"/>
          </a:xfrm>
        </p:spPr>
        <p:txBody>
          <a:bodyPr tIns="216000">
            <a:normAutofit/>
          </a:bodyPr>
          <a:lstStyle>
            <a:lvl1pPr marL="0" indent="0" algn="l">
              <a:buNone/>
              <a:defRPr sz="1600" b="0" i="0" spc="150" baseline="0">
                <a:latin typeface="Raleway Medium"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7" name="Datumsplatzhalter 3">
            <a:extLst>
              <a:ext uri="{FF2B5EF4-FFF2-40B4-BE49-F238E27FC236}">
                <a16:creationId xmlns:a16="http://schemas.microsoft.com/office/drawing/2014/main" id="{09AA063F-81B3-B16E-D5F1-DD2CEF99C4B9}"/>
              </a:ext>
            </a:extLst>
          </p:cNvPr>
          <p:cNvSpPr>
            <a:spLocks noGrp="1"/>
          </p:cNvSpPr>
          <p:nvPr>
            <p:ph type="dt" sz="half" idx="2"/>
          </p:nvPr>
        </p:nvSpPr>
        <p:spPr>
          <a:xfrm>
            <a:off x="695400" y="6381750"/>
            <a:ext cx="1008509" cy="476250"/>
          </a:xfrm>
          <a:prstGeom prst="rect">
            <a:avLst/>
          </a:prstGeom>
        </p:spPr>
        <p:txBody>
          <a:bodyPr vert="horz" wrap="square" lIns="0" tIns="0" rIns="0" bIns="0" rtlCol="0" anchor="ctr" anchorCtr="0">
            <a:noAutofit/>
          </a:bodyPr>
          <a:lstStyle>
            <a:lvl1pPr algn="l">
              <a:defRPr sz="900" b="0" i="0">
                <a:solidFill>
                  <a:srgbClr val="83A2C6"/>
                </a:solidFill>
                <a:latin typeface="Raleway Medium" panose="020B0503030101060003" pitchFamily="34" charset="77"/>
              </a:defRPr>
            </a:lvl1pPr>
          </a:lstStyle>
          <a:p>
            <a:fld id="{C77F111C-0C3F-1D4C-BB8E-1C34FDB9DD16}" type="datetime3">
              <a:rPr lang="de-AT" smtClean="0"/>
              <a:t>16/06/23</a:t>
            </a:fld>
            <a:endParaRPr lang="de-DE" dirty="0"/>
          </a:p>
        </p:txBody>
      </p:sp>
      <p:sp>
        <p:nvSpPr>
          <p:cNvPr id="8" name="Fußzeilenplatzhalter 4">
            <a:extLst>
              <a:ext uri="{FF2B5EF4-FFF2-40B4-BE49-F238E27FC236}">
                <a16:creationId xmlns:a16="http://schemas.microsoft.com/office/drawing/2014/main" id="{0FD367BB-371A-835A-BC19-3D844FC82847}"/>
              </a:ext>
            </a:extLst>
          </p:cNvPr>
          <p:cNvSpPr>
            <a:spLocks noGrp="1"/>
          </p:cNvSpPr>
          <p:nvPr>
            <p:ph type="ftr" sz="quarter" idx="3"/>
          </p:nvPr>
        </p:nvSpPr>
        <p:spPr>
          <a:xfrm flipH="1">
            <a:off x="3557718" y="6381750"/>
            <a:ext cx="5076564" cy="47625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dirty="0"/>
              <a:t>© Financial Transparency </a:t>
            </a:r>
            <a:r>
              <a:rPr lang="de-DE" dirty="0" err="1"/>
              <a:t>Advisors</a:t>
            </a:r>
            <a:endParaRPr lang="de-DE" dirty="0"/>
          </a:p>
        </p:txBody>
      </p:sp>
      <p:sp>
        <p:nvSpPr>
          <p:cNvPr id="9" name="Foliennummernplatzhalter 5">
            <a:extLst>
              <a:ext uri="{FF2B5EF4-FFF2-40B4-BE49-F238E27FC236}">
                <a16:creationId xmlns:a16="http://schemas.microsoft.com/office/drawing/2014/main" id="{A48A3D83-F683-DF6B-44BA-B7D13297B0E2}"/>
              </a:ext>
            </a:extLst>
          </p:cNvPr>
          <p:cNvSpPr>
            <a:spLocks noGrp="1"/>
          </p:cNvSpPr>
          <p:nvPr>
            <p:ph type="sldNum" sz="quarter" idx="4"/>
          </p:nvPr>
        </p:nvSpPr>
        <p:spPr>
          <a:xfrm>
            <a:off x="11352584" y="6381750"/>
            <a:ext cx="501512" cy="476250"/>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‹N°›</a:t>
            </a:fld>
            <a:endParaRPr lang="de-DE" dirty="0"/>
          </a:p>
        </p:txBody>
      </p:sp>
    </p:spTree>
    <p:extLst>
      <p:ext uri="{BB962C8B-B14F-4D97-AF65-F5344CB8AC3E}">
        <p14:creationId xmlns:p14="http://schemas.microsoft.com/office/powerpoint/2010/main" val="256493728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1CD4CC-D70A-436B-F603-A4119A2DCB5B}"/>
              </a:ext>
            </a:extLst>
          </p:cNvPr>
          <p:cNvSpPr>
            <a:spLocks noGrp="1"/>
          </p:cNvSpPr>
          <p:nvPr>
            <p:ph type="title"/>
          </p:nvPr>
        </p:nvSpPr>
        <p:spPr>
          <a:xfrm>
            <a:off x="831850" y="549275"/>
            <a:ext cx="10515600" cy="2852737"/>
          </a:xfrm>
        </p:spPr>
        <p:txBody>
          <a:bodyPr anchor="b">
            <a:normAutofit/>
          </a:bodyPr>
          <a:lstStyle>
            <a:lvl1pPr>
              <a:lnSpc>
                <a:spcPct val="100000"/>
              </a:lnSpc>
              <a:defRPr sz="3600" b="0" i="0" spc="150" baseline="0">
                <a:latin typeface="Raleway" panose="020B0503030101060003" pitchFamily="34" charset="77"/>
              </a:defRPr>
            </a:lvl1pPr>
          </a:lstStyle>
          <a:p>
            <a:r>
              <a:rPr lang="de-DE" dirty="0"/>
              <a:t>Mastertitelformat bearbeiten</a:t>
            </a:r>
          </a:p>
        </p:txBody>
      </p:sp>
      <p:sp>
        <p:nvSpPr>
          <p:cNvPr id="3" name="Textplatzhalter 2">
            <a:extLst>
              <a:ext uri="{FF2B5EF4-FFF2-40B4-BE49-F238E27FC236}">
                <a16:creationId xmlns:a16="http://schemas.microsoft.com/office/drawing/2014/main" id="{876E06B5-BA29-3AE5-2CBA-7D5D7B377E1C}"/>
              </a:ext>
            </a:extLst>
          </p:cNvPr>
          <p:cNvSpPr>
            <a:spLocks noGrp="1"/>
          </p:cNvSpPr>
          <p:nvPr>
            <p:ph type="body" idx="1"/>
          </p:nvPr>
        </p:nvSpPr>
        <p:spPr>
          <a:xfrm>
            <a:off x="831850" y="3429000"/>
            <a:ext cx="10515600" cy="1500187"/>
          </a:xfrm>
        </p:spPr>
        <p:txBody>
          <a:bodyPr tIns="108000">
            <a:normAutofit/>
          </a:bodyPr>
          <a:lstStyle>
            <a:lvl1pPr marL="0" indent="0">
              <a:buNone/>
              <a:defRPr sz="1400" b="0" i="0" spc="150" baseline="0">
                <a:solidFill>
                  <a:srgbClr val="2B2B2B"/>
                </a:solidFill>
                <a:latin typeface="Raleway Medium" panose="020B0503030101060003" pitchFamily="34"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sp>
        <p:nvSpPr>
          <p:cNvPr id="7" name="Datumsplatzhalter 3">
            <a:extLst>
              <a:ext uri="{FF2B5EF4-FFF2-40B4-BE49-F238E27FC236}">
                <a16:creationId xmlns:a16="http://schemas.microsoft.com/office/drawing/2014/main" id="{48DC7A57-0FFD-E7C7-E0CE-27FE6F083565}"/>
              </a:ext>
            </a:extLst>
          </p:cNvPr>
          <p:cNvSpPr>
            <a:spLocks noGrp="1"/>
          </p:cNvSpPr>
          <p:nvPr>
            <p:ph type="dt" sz="half" idx="2"/>
          </p:nvPr>
        </p:nvSpPr>
        <p:spPr>
          <a:xfrm>
            <a:off x="695400" y="6381750"/>
            <a:ext cx="1008509" cy="476250"/>
          </a:xfrm>
          <a:prstGeom prst="rect">
            <a:avLst/>
          </a:prstGeom>
        </p:spPr>
        <p:txBody>
          <a:bodyPr vert="horz" wrap="square" lIns="0" tIns="0" rIns="0" bIns="0" rtlCol="0" anchor="ctr" anchorCtr="0">
            <a:noAutofit/>
          </a:bodyPr>
          <a:lstStyle>
            <a:lvl1pPr algn="l">
              <a:defRPr sz="900" b="0" i="0">
                <a:solidFill>
                  <a:srgbClr val="83A2C6"/>
                </a:solidFill>
                <a:latin typeface="Raleway Medium" panose="020B0503030101060003" pitchFamily="34" charset="77"/>
              </a:defRPr>
            </a:lvl1pPr>
          </a:lstStyle>
          <a:p>
            <a:fld id="{22255B13-0D98-0147-ABD2-A60B0B3EB061}" type="datetime3">
              <a:rPr lang="de-AT" smtClean="0"/>
              <a:t>16/06/23</a:t>
            </a:fld>
            <a:endParaRPr lang="de-DE" dirty="0"/>
          </a:p>
        </p:txBody>
      </p:sp>
      <p:sp>
        <p:nvSpPr>
          <p:cNvPr id="8" name="Fußzeilenplatzhalter 4">
            <a:extLst>
              <a:ext uri="{FF2B5EF4-FFF2-40B4-BE49-F238E27FC236}">
                <a16:creationId xmlns:a16="http://schemas.microsoft.com/office/drawing/2014/main" id="{63ED811B-8817-1698-04A9-021B94F4E0D3}"/>
              </a:ext>
            </a:extLst>
          </p:cNvPr>
          <p:cNvSpPr>
            <a:spLocks noGrp="1"/>
          </p:cNvSpPr>
          <p:nvPr>
            <p:ph type="ftr" sz="quarter" idx="3"/>
          </p:nvPr>
        </p:nvSpPr>
        <p:spPr>
          <a:xfrm flipH="1">
            <a:off x="3557718" y="6376030"/>
            <a:ext cx="5076564" cy="48197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dirty="0"/>
              <a:t>© Financial Transparency </a:t>
            </a:r>
            <a:r>
              <a:rPr lang="de-DE" dirty="0" err="1"/>
              <a:t>Advisors</a:t>
            </a:r>
            <a:endParaRPr lang="de-DE" dirty="0"/>
          </a:p>
        </p:txBody>
      </p:sp>
      <p:sp>
        <p:nvSpPr>
          <p:cNvPr id="9" name="Foliennummernplatzhalter 5">
            <a:extLst>
              <a:ext uri="{FF2B5EF4-FFF2-40B4-BE49-F238E27FC236}">
                <a16:creationId xmlns:a16="http://schemas.microsoft.com/office/drawing/2014/main" id="{D0710B8C-BEB3-BCD7-F83E-C874F25E116D}"/>
              </a:ext>
            </a:extLst>
          </p:cNvPr>
          <p:cNvSpPr>
            <a:spLocks noGrp="1"/>
          </p:cNvSpPr>
          <p:nvPr>
            <p:ph type="sldNum" sz="quarter" idx="4"/>
          </p:nvPr>
        </p:nvSpPr>
        <p:spPr>
          <a:xfrm>
            <a:off x="11352584" y="6376030"/>
            <a:ext cx="501512" cy="481970"/>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‹N°›</a:t>
            </a:fld>
            <a:endParaRPr lang="de-DE" dirty="0"/>
          </a:p>
        </p:txBody>
      </p:sp>
    </p:spTree>
    <p:extLst>
      <p:ext uri="{BB962C8B-B14F-4D97-AF65-F5344CB8AC3E}">
        <p14:creationId xmlns:p14="http://schemas.microsoft.com/office/powerpoint/2010/main" val="4044735143"/>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3">
            <a:extLst>
              <a:ext uri="{FF2B5EF4-FFF2-40B4-BE49-F238E27FC236}">
                <a16:creationId xmlns:a16="http://schemas.microsoft.com/office/drawing/2014/main" id="{99372F59-610C-E947-F97A-F6E64234554D}"/>
              </a:ext>
            </a:extLst>
          </p:cNvPr>
          <p:cNvSpPr>
            <a:spLocks noGrp="1"/>
          </p:cNvSpPr>
          <p:nvPr>
            <p:ph type="dt" sz="half" idx="2"/>
          </p:nvPr>
        </p:nvSpPr>
        <p:spPr>
          <a:xfrm>
            <a:off x="695400" y="6381750"/>
            <a:ext cx="1008509" cy="476250"/>
          </a:xfrm>
          <a:prstGeom prst="rect">
            <a:avLst/>
          </a:prstGeom>
        </p:spPr>
        <p:txBody>
          <a:bodyPr vert="horz" wrap="square" lIns="0" tIns="0" rIns="0" bIns="0" rtlCol="0" anchor="ctr" anchorCtr="0">
            <a:noAutofit/>
          </a:bodyPr>
          <a:lstStyle>
            <a:lvl1pPr algn="l">
              <a:defRPr sz="900" b="0" i="0">
                <a:solidFill>
                  <a:srgbClr val="83A2C6"/>
                </a:solidFill>
                <a:latin typeface="Raleway Medium" panose="020B0503030101060003" pitchFamily="34" charset="77"/>
              </a:defRPr>
            </a:lvl1pPr>
          </a:lstStyle>
          <a:p>
            <a:fld id="{A92B0B77-BEBA-A14D-9441-FD1B2D3B9916}" type="datetime3">
              <a:rPr lang="de-AT" smtClean="0"/>
              <a:t>16/06/23</a:t>
            </a:fld>
            <a:endParaRPr lang="de-DE" dirty="0"/>
          </a:p>
        </p:txBody>
      </p:sp>
      <p:sp>
        <p:nvSpPr>
          <p:cNvPr id="6" name="Fußzeilenplatzhalter 4">
            <a:extLst>
              <a:ext uri="{FF2B5EF4-FFF2-40B4-BE49-F238E27FC236}">
                <a16:creationId xmlns:a16="http://schemas.microsoft.com/office/drawing/2014/main" id="{B8E51D76-2C89-A978-272A-220A8C18C2E9}"/>
              </a:ext>
            </a:extLst>
          </p:cNvPr>
          <p:cNvSpPr>
            <a:spLocks noGrp="1"/>
          </p:cNvSpPr>
          <p:nvPr>
            <p:ph type="ftr" sz="quarter" idx="3"/>
          </p:nvPr>
        </p:nvSpPr>
        <p:spPr>
          <a:xfrm flipH="1">
            <a:off x="3557718" y="6381750"/>
            <a:ext cx="5076564" cy="47625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dirty="0"/>
              <a:t>© Financial Transparency </a:t>
            </a:r>
            <a:r>
              <a:rPr lang="de-DE" dirty="0" err="1"/>
              <a:t>Advisors</a:t>
            </a:r>
            <a:endParaRPr lang="de-DE" dirty="0"/>
          </a:p>
        </p:txBody>
      </p:sp>
      <p:sp>
        <p:nvSpPr>
          <p:cNvPr id="7" name="Foliennummernplatzhalter 5">
            <a:extLst>
              <a:ext uri="{FF2B5EF4-FFF2-40B4-BE49-F238E27FC236}">
                <a16:creationId xmlns:a16="http://schemas.microsoft.com/office/drawing/2014/main" id="{78AC1448-3D28-4850-AA56-7596C457CF12}"/>
              </a:ext>
            </a:extLst>
          </p:cNvPr>
          <p:cNvSpPr>
            <a:spLocks noGrp="1"/>
          </p:cNvSpPr>
          <p:nvPr>
            <p:ph type="sldNum" sz="quarter" idx="4"/>
          </p:nvPr>
        </p:nvSpPr>
        <p:spPr>
          <a:xfrm>
            <a:off x="11352584" y="6381750"/>
            <a:ext cx="501512" cy="476250"/>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‹N°›</a:t>
            </a:fld>
            <a:endParaRPr lang="de-DE" dirty="0"/>
          </a:p>
        </p:txBody>
      </p:sp>
    </p:spTree>
    <p:extLst>
      <p:ext uri="{BB962C8B-B14F-4D97-AF65-F5344CB8AC3E}">
        <p14:creationId xmlns:p14="http://schemas.microsoft.com/office/powerpoint/2010/main" val="153268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1B80F-3CBA-2AC6-106C-C44F77B08482}"/>
              </a:ext>
            </a:extLst>
          </p:cNvPr>
          <p:cNvSpPr>
            <a:spLocks noGrp="1"/>
          </p:cNvSpPr>
          <p:nvPr>
            <p:ph type="ctrTitle" hasCustomPrompt="1"/>
          </p:nvPr>
        </p:nvSpPr>
        <p:spPr>
          <a:xfrm>
            <a:off x="1524000" y="1122363"/>
            <a:ext cx="9144000" cy="2387600"/>
          </a:xfrm>
          <a:prstGeom prst="rect">
            <a:avLst/>
          </a:prstGeom>
        </p:spPr>
        <p:txBody>
          <a:bodyPr bIns="72000" anchor="b">
            <a:normAutofit/>
          </a:bodyPr>
          <a:lstStyle>
            <a:lvl1pPr algn="l">
              <a:lnSpc>
                <a:spcPct val="110000"/>
              </a:lnSpc>
              <a:defRPr sz="4400" spc="200" baseline="0"/>
            </a:lvl1pPr>
          </a:lstStyle>
          <a:p>
            <a:r>
              <a:rPr lang="de-DE" dirty="0"/>
              <a:t>MASTERTITELFORMAT BEARBEITEN</a:t>
            </a:r>
          </a:p>
        </p:txBody>
      </p:sp>
      <p:sp>
        <p:nvSpPr>
          <p:cNvPr id="3" name="Untertitel 2">
            <a:extLst>
              <a:ext uri="{FF2B5EF4-FFF2-40B4-BE49-F238E27FC236}">
                <a16:creationId xmlns:a16="http://schemas.microsoft.com/office/drawing/2014/main" id="{0266C07B-3483-01BD-051D-1BD0E33CA3E9}"/>
              </a:ext>
            </a:extLst>
          </p:cNvPr>
          <p:cNvSpPr>
            <a:spLocks noGrp="1"/>
          </p:cNvSpPr>
          <p:nvPr>
            <p:ph type="subTitle" idx="1"/>
          </p:nvPr>
        </p:nvSpPr>
        <p:spPr>
          <a:xfrm>
            <a:off x="1524000" y="3602038"/>
            <a:ext cx="9144000" cy="1655762"/>
          </a:xfrm>
          <a:prstGeom prst="rect">
            <a:avLst/>
          </a:prstGeom>
        </p:spPr>
        <p:txBody>
          <a:bodyPr tIns="216000">
            <a:normAutofit/>
          </a:bodyPr>
          <a:lstStyle>
            <a:lvl1pPr marL="0" indent="0" algn="l">
              <a:buNone/>
              <a:defRPr sz="1600" b="0" i="0" spc="150" baseline="0">
                <a:latin typeface="Raleway Medium"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10" name="Datumsplatzhalter 9">
            <a:extLst>
              <a:ext uri="{FF2B5EF4-FFF2-40B4-BE49-F238E27FC236}">
                <a16:creationId xmlns:a16="http://schemas.microsoft.com/office/drawing/2014/main" id="{2EE8BE98-8DB3-E2EC-543D-838120665B47}"/>
              </a:ext>
            </a:extLst>
          </p:cNvPr>
          <p:cNvSpPr>
            <a:spLocks noGrp="1"/>
          </p:cNvSpPr>
          <p:nvPr>
            <p:ph type="dt" sz="half" idx="10"/>
          </p:nvPr>
        </p:nvSpPr>
        <p:spPr/>
        <p:txBody>
          <a:bodyPr/>
          <a:lstStyle>
            <a:lvl1pPr>
              <a:defRPr/>
            </a:lvl1pPr>
          </a:lstStyle>
          <a:p>
            <a:fld id="{2FB239CE-D528-5346-B473-981DAE48F116}" type="datetime3">
              <a:rPr lang="de-AT" smtClean="0"/>
              <a:t>16/06/23</a:t>
            </a:fld>
            <a:endParaRPr lang="de-DE" dirty="0"/>
          </a:p>
        </p:txBody>
      </p:sp>
      <p:sp>
        <p:nvSpPr>
          <p:cNvPr id="11" name="Fußzeilenplatzhalter 10">
            <a:extLst>
              <a:ext uri="{FF2B5EF4-FFF2-40B4-BE49-F238E27FC236}">
                <a16:creationId xmlns:a16="http://schemas.microsoft.com/office/drawing/2014/main" id="{DC07D3D1-AE8C-CFA1-FBAD-1CBAFF177CFB}"/>
              </a:ext>
            </a:extLst>
          </p:cNvPr>
          <p:cNvSpPr>
            <a:spLocks noGrp="1"/>
          </p:cNvSpPr>
          <p:nvPr>
            <p:ph type="ftr" sz="quarter" idx="11"/>
          </p:nvPr>
        </p:nvSpPr>
        <p:spPr/>
        <p:txBody>
          <a:bodyPr/>
          <a:lstStyle/>
          <a:p>
            <a:r>
              <a:rPr lang="de-DE"/>
              <a:t>© Financial Transparency Advisors</a:t>
            </a:r>
            <a:endParaRPr lang="de-DE" dirty="0"/>
          </a:p>
        </p:txBody>
      </p:sp>
      <p:sp>
        <p:nvSpPr>
          <p:cNvPr id="13" name="Foliennummernplatzhalter 12">
            <a:extLst>
              <a:ext uri="{FF2B5EF4-FFF2-40B4-BE49-F238E27FC236}">
                <a16:creationId xmlns:a16="http://schemas.microsoft.com/office/drawing/2014/main" id="{7435FD81-E87F-8E3B-CAE9-2BC566A4D331}"/>
              </a:ext>
            </a:extLst>
          </p:cNvPr>
          <p:cNvSpPr>
            <a:spLocks noGrp="1"/>
          </p:cNvSpPr>
          <p:nvPr>
            <p:ph type="sldNum" sz="quarter" idx="12"/>
          </p:nvPr>
        </p:nvSpPr>
        <p:spPr/>
        <p:txBody>
          <a:bodyPr/>
          <a:lstStyle/>
          <a:p>
            <a:fld id="{0D5D4F3F-BA5A-4243-9F06-2EC3CD8A184B}" type="slidenum">
              <a:rPr lang="de-DE" smtClean="0"/>
              <a:pPr/>
              <a:t>‹N°›</a:t>
            </a:fld>
            <a:endParaRPr lang="de-DE" dirty="0"/>
          </a:p>
        </p:txBody>
      </p:sp>
    </p:spTree>
    <p:extLst>
      <p:ext uri="{BB962C8B-B14F-4D97-AF65-F5344CB8AC3E}">
        <p14:creationId xmlns:p14="http://schemas.microsoft.com/office/powerpoint/2010/main" val="4432924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1CD4CC-D70A-436B-F603-A4119A2DCB5B}"/>
              </a:ext>
            </a:extLst>
          </p:cNvPr>
          <p:cNvSpPr>
            <a:spLocks noGrp="1"/>
          </p:cNvSpPr>
          <p:nvPr>
            <p:ph type="title"/>
          </p:nvPr>
        </p:nvSpPr>
        <p:spPr>
          <a:xfrm>
            <a:off x="831850" y="549275"/>
            <a:ext cx="10515600" cy="2852737"/>
          </a:xfrm>
          <a:prstGeom prst="rect">
            <a:avLst/>
          </a:prstGeom>
        </p:spPr>
        <p:txBody>
          <a:bodyPr anchor="b">
            <a:normAutofit/>
          </a:bodyPr>
          <a:lstStyle>
            <a:lvl1pPr>
              <a:lnSpc>
                <a:spcPct val="100000"/>
              </a:lnSpc>
              <a:defRPr sz="3600" b="0" i="0" spc="150" baseline="0">
                <a:latin typeface="Raleway" panose="020B0503030101060003" pitchFamily="34" charset="77"/>
              </a:defRPr>
            </a:lvl1pPr>
          </a:lstStyle>
          <a:p>
            <a:r>
              <a:rPr lang="de-DE" dirty="0"/>
              <a:t>Mastertitelformat bearbeiten</a:t>
            </a:r>
          </a:p>
        </p:txBody>
      </p:sp>
      <p:sp>
        <p:nvSpPr>
          <p:cNvPr id="3" name="Textplatzhalter 2">
            <a:extLst>
              <a:ext uri="{FF2B5EF4-FFF2-40B4-BE49-F238E27FC236}">
                <a16:creationId xmlns:a16="http://schemas.microsoft.com/office/drawing/2014/main" id="{876E06B5-BA29-3AE5-2CBA-7D5D7B377E1C}"/>
              </a:ext>
            </a:extLst>
          </p:cNvPr>
          <p:cNvSpPr>
            <a:spLocks noGrp="1"/>
          </p:cNvSpPr>
          <p:nvPr>
            <p:ph type="body" idx="1"/>
          </p:nvPr>
        </p:nvSpPr>
        <p:spPr>
          <a:xfrm>
            <a:off x="831850" y="3429000"/>
            <a:ext cx="10515600" cy="1500187"/>
          </a:xfrm>
          <a:prstGeom prst="rect">
            <a:avLst/>
          </a:prstGeom>
        </p:spPr>
        <p:txBody>
          <a:bodyPr tIns="108000">
            <a:normAutofit/>
          </a:bodyPr>
          <a:lstStyle>
            <a:lvl1pPr marL="0" indent="0">
              <a:buNone/>
              <a:defRPr sz="1400" b="0" i="0" spc="150" baseline="0">
                <a:solidFill>
                  <a:srgbClr val="83A2C6"/>
                </a:solidFill>
                <a:latin typeface="Raleway Medium" panose="020B0503030101060003" pitchFamily="34"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sp>
        <p:nvSpPr>
          <p:cNvPr id="10" name="Datumsplatzhalter 9">
            <a:extLst>
              <a:ext uri="{FF2B5EF4-FFF2-40B4-BE49-F238E27FC236}">
                <a16:creationId xmlns:a16="http://schemas.microsoft.com/office/drawing/2014/main" id="{544B52ED-9EE6-C568-5648-06004602BE19}"/>
              </a:ext>
            </a:extLst>
          </p:cNvPr>
          <p:cNvSpPr>
            <a:spLocks noGrp="1"/>
          </p:cNvSpPr>
          <p:nvPr>
            <p:ph type="dt" sz="half" idx="10"/>
          </p:nvPr>
        </p:nvSpPr>
        <p:spPr/>
        <p:txBody>
          <a:bodyPr/>
          <a:lstStyle>
            <a:lvl1pPr>
              <a:defRPr/>
            </a:lvl1pPr>
          </a:lstStyle>
          <a:p>
            <a:fld id="{5E9ADBC8-28B0-E148-AF08-C74CECC6C27C}" type="datetime3">
              <a:rPr lang="de-AT" smtClean="0"/>
              <a:t>16/06/23</a:t>
            </a:fld>
            <a:endParaRPr lang="de-DE" dirty="0"/>
          </a:p>
        </p:txBody>
      </p:sp>
      <p:sp>
        <p:nvSpPr>
          <p:cNvPr id="11" name="Fußzeilenplatzhalter 10">
            <a:extLst>
              <a:ext uri="{FF2B5EF4-FFF2-40B4-BE49-F238E27FC236}">
                <a16:creationId xmlns:a16="http://schemas.microsoft.com/office/drawing/2014/main" id="{360B3294-0B71-D878-70CD-EBBC55D74E41}"/>
              </a:ext>
            </a:extLst>
          </p:cNvPr>
          <p:cNvSpPr>
            <a:spLocks noGrp="1"/>
          </p:cNvSpPr>
          <p:nvPr>
            <p:ph type="ftr" sz="quarter" idx="11"/>
          </p:nvPr>
        </p:nvSpPr>
        <p:spPr/>
        <p:txBody>
          <a:bodyPr/>
          <a:lstStyle/>
          <a:p>
            <a:r>
              <a:rPr lang="de-DE"/>
              <a:t>© Financial Transparency Advisors</a:t>
            </a:r>
            <a:endParaRPr lang="de-DE" dirty="0"/>
          </a:p>
        </p:txBody>
      </p:sp>
      <p:sp>
        <p:nvSpPr>
          <p:cNvPr id="12" name="Foliennummernplatzhalter 11">
            <a:extLst>
              <a:ext uri="{FF2B5EF4-FFF2-40B4-BE49-F238E27FC236}">
                <a16:creationId xmlns:a16="http://schemas.microsoft.com/office/drawing/2014/main" id="{0A2912EA-AEA3-E7E7-7268-294396D8E205}"/>
              </a:ext>
            </a:extLst>
          </p:cNvPr>
          <p:cNvSpPr>
            <a:spLocks noGrp="1"/>
          </p:cNvSpPr>
          <p:nvPr>
            <p:ph type="sldNum" sz="quarter" idx="12"/>
          </p:nvPr>
        </p:nvSpPr>
        <p:spPr/>
        <p:txBody>
          <a:bodyPr/>
          <a:lstStyle/>
          <a:p>
            <a:fld id="{0D5D4F3F-BA5A-4243-9F06-2EC3CD8A184B}" type="slidenum">
              <a:rPr lang="de-DE" smtClean="0"/>
              <a:pPr/>
              <a:t>‹N°›</a:t>
            </a:fld>
            <a:endParaRPr lang="de-DE" dirty="0"/>
          </a:p>
        </p:txBody>
      </p:sp>
    </p:spTree>
    <p:extLst>
      <p:ext uri="{BB962C8B-B14F-4D97-AF65-F5344CB8AC3E}">
        <p14:creationId xmlns:p14="http://schemas.microsoft.com/office/powerpoint/2010/main" val="2188426226"/>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slideLayout" Target="../slideLayouts/slideLayout7.xml"/><Relationship Id="rId7" Type="http://schemas.openxmlformats.org/officeDocument/2006/relationships/image" Target="../media/image7.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slideLayout" Target="../slideLayouts/slideLayout10.xml"/><Relationship Id="rId7" Type="http://schemas.openxmlformats.org/officeDocument/2006/relationships/image" Target="../media/image7.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2.sv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1.png"/><Relationship Id="rId2" Type="http://schemas.openxmlformats.org/officeDocument/2006/relationships/slideLayout" Target="../slideLayouts/slideLayout12.xml"/><Relationship Id="rId16" Type="http://schemas.openxmlformats.org/officeDocument/2006/relationships/image" Target="../media/image8.svg"/><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4.xml"/><Relationship Id="rId5" Type="http://schemas.openxmlformats.org/officeDocument/2006/relationships/slideLayout" Target="../slideLayouts/slideLayout15.xml"/><Relationship Id="rId15" Type="http://schemas.openxmlformats.org/officeDocument/2006/relationships/image" Target="../media/image7.pn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13.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936C133F-8C1D-CCC4-0259-2BAA4FCBB9AA}"/>
              </a:ext>
            </a:extLst>
          </p:cNvPr>
          <p:cNvSpPr/>
          <p:nvPr userDrawn="1"/>
        </p:nvSpPr>
        <p:spPr>
          <a:xfrm>
            <a:off x="334964" y="332657"/>
            <a:ext cx="11522074" cy="6191968"/>
          </a:xfrm>
          <a:prstGeom prst="rect">
            <a:avLst/>
          </a:prstGeom>
          <a:solidFill>
            <a:srgbClr val="F2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Raleway" panose="020B0503030101060003" pitchFamily="34" charset="77"/>
            </a:endParaRPr>
          </a:p>
        </p:txBody>
      </p:sp>
      <p:sp>
        <p:nvSpPr>
          <p:cNvPr id="2" name="Titelplatzhalter 1">
            <a:extLst>
              <a:ext uri="{FF2B5EF4-FFF2-40B4-BE49-F238E27FC236}">
                <a16:creationId xmlns:a16="http://schemas.microsoft.com/office/drawing/2014/main" id="{5A9C1BC0-1219-97D3-A7DF-6C58C7DD0EBF}"/>
              </a:ext>
            </a:extLst>
          </p:cNvPr>
          <p:cNvSpPr>
            <a:spLocks noGrp="1"/>
          </p:cNvSpPr>
          <p:nvPr>
            <p:ph type="title"/>
          </p:nvPr>
        </p:nvSpPr>
        <p:spPr>
          <a:xfrm>
            <a:off x="335360" y="332656"/>
            <a:ext cx="11521678" cy="1325563"/>
          </a:xfrm>
          <a:prstGeom prst="rect">
            <a:avLst/>
          </a:prstGeom>
        </p:spPr>
        <p:txBody>
          <a:bodyPr vert="horz" lIns="144000" tIns="144000" rIns="144000" bIns="0" rtlCol="0" anchor="t" anchorCtr="0">
            <a:normAutofit/>
          </a:bodyPr>
          <a:lstStyle/>
          <a:p>
            <a:r>
              <a:rPr lang="de-DE" dirty="0"/>
              <a:t>MASTERTITELFORMAT BEARBEITEN</a:t>
            </a:r>
          </a:p>
        </p:txBody>
      </p:sp>
      <p:sp>
        <p:nvSpPr>
          <p:cNvPr id="3" name="Textplatzhalter 2">
            <a:extLst>
              <a:ext uri="{FF2B5EF4-FFF2-40B4-BE49-F238E27FC236}">
                <a16:creationId xmlns:a16="http://schemas.microsoft.com/office/drawing/2014/main" id="{B36C5340-2700-48A2-6E7B-52FECC7D661D}"/>
              </a:ext>
            </a:extLst>
          </p:cNvPr>
          <p:cNvSpPr>
            <a:spLocks noGrp="1"/>
          </p:cNvSpPr>
          <p:nvPr>
            <p:ph type="body" idx="1"/>
          </p:nvPr>
        </p:nvSpPr>
        <p:spPr>
          <a:xfrm>
            <a:off x="335360" y="1793875"/>
            <a:ext cx="11521678" cy="4351338"/>
          </a:xfrm>
          <a:prstGeom prst="rect">
            <a:avLst/>
          </a:prstGeom>
        </p:spPr>
        <p:txBody>
          <a:bodyPr vert="horz" lIns="144000" tIns="45720" rIns="14400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622555937"/>
      </p:ext>
    </p:extLst>
  </p:cSld>
  <p:clrMap bg1="lt1" tx1="dk1" bg2="lt2" tx2="dk2" accent1="accent1" accent2="accent2" accent3="accent3" accent4="accent4" accent5="accent5" accent6="accent6" hlink="hlink" folHlink="folHlink"/>
  <p:sldLayoutIdLst>
    <p:sldLayoutId id="2147483684" r:id="rId1"/>
    <p:sldLayoutId id="2147483677" r:id="rId2"/>
    <p:sldLayoutId id="2147483685" r:id="rId3"/>
    <p:sldLayoutId id="2147483687" r:id="rId4"/>
  </p:sldLayoutIdLst>
  <p:hf hdr="0"/>
  <p:txStyles>
    <p:titleStyle>
      <a:lvl1pPr algn="l" defTabSz="914400" rtl="0" eaLnBrk="1" latinLnBrk="0" hangingPunct="1">
        <a:lnSpc>
          <a:spcPct val="90000"/>
        </a:lnSpc>
        <a:spcBef>
          <a:spcPct val="0"/>
        </a:spcBef>
        <a:buNone/>
        <a:defRPr sz="3200" kern="1200" spc="200" baseline="0">
          <a:solidFill>
            <a:srgbClr val="074589"/>
          </a:solidFill>
          <a:latin typeface="Raleway" panose="020B0503030101060003" pitchFamily="34" charset="77"/>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lang="de-DE" sz="1800" kern="1200" spc="50" baseline="0" dirty="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rgbClr val="2B2B2B"/>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rgbClr val="2B2B2B"/>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rgbClr val="2B2B2B"/>
          </a:solidFill>
          <a:latin typeface="Raleway" panose="020B0503030101060003" pitchFamily="34" charset="77"/>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rgbClr val="2B2B2B"/>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1" userDrawn="1">
          <p15:clr>
            <a:srgbClr val="F26B43"/>
          </p15:clr>
        </p15:guide>
        <p15:guide id="2" orient="horz" pos="210" userDrawn="1">
          <p15:clr>
            <a:srgbClr val="F26B43"/>
          </p15:clr>
        </p15:guide>
        <p15:guide id="3" orient="horz" pos="4110" userDrawn="1">
          <p15:clr>
            <a:srgbClr val="F26B43"/>
          </p15:clr>
        </p15:guide>
        <p15:guide id="4" pos="7469" userDrawn="1">
          <p15:clr>
            <a:srgbClr val="F26B43"/>
          </p15:clr>
        </p15:guide>
        <p15:guide id="5" pos="3840" userDrawn="1">
          <p15:clr>
            <a:srgbClr val="F26B43"/>
          </p15:clr>
        </p15:guide>
        <p15:guide id="6" pos="3976" userDrawn="1">
          <p15:clr>
            <a:srgbClr val="F26B43"/>
          </p15:clr>
        </p15:guide>
        <p15:guide id="7" pos="37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936C133F-8C1D-CCC4-0259-2BAA4FCBB9AA}"/>
              </a:ext>
            </a:extLst>
          </p:cNvPr>
          <p:cNvSpPr/>
          <p:nvPr userDrawn="1"/>
        </p:nvSpPr>
        <p:spPr>
          <a:xfrm>
            <a:off x="334964" y="332656"/>
            <a:ext cx="11522074" cy="6048375"/>
          </a:xfrm>
          <a:prstGeom prst="rect">
            <a:avLst/>
          </a:prstGeom>
          <a:solidFill>
            <a:srgbClr val="F2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Raleway" panose="020B0503030101060003" pitchFamily="34" charset="77"/>
            </a:endParaRPr>
          </a:p>
        </p:txBody>
      </p:sp>
      <p:pic>
        <p:nvPicPr>
          <p:cNvPr id="11" name="Grafik 10">
            <a:extLst>
              <a:ext uri="{FF2B5EF4-FFF2-40B4-BE49-F238E27FC236}">
                <a16:creationId xmlns:a16="http://schemas.microsoft.com/office/drawing/2014/main" id="{E19FB6D4-2F37-C66F-C3CF-F194471CEED9}"/>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227120" y="0"/>
            <a:ext cx="5964880" cy="6649375"/>
          </a:xfrm>
          <a:prstGeom prst="rect">
            <a:avLst/>
          </a:prstGeom>
        </p:spPr>
      </p:pic>
      <p:sp>
        <p:nvSpPr>
          <p:cNvPr id="2" name="Titelplatzhalter 1">
            <a:extLst>
              <a:ext uri="{FF2B5EF4-FFF2-40B4-BE49-F238E27FC236}">
                <a16:creationId xmlns:a16="http://schemas.microsoft.com/office/drawing/2014/main" id="{5A9C1BC0-1219-97D3-A7DF-6C58C7DD0EBF}"/>
              </a:ext>
            </a:extLst>
          </p:cNvPr>
          <p:cNvSpPr>
            <a:spLocks noGrp="1"/>
          </p:cNvSpPr>
          <p:nvPr>
            <p:ph type="title"/>
          </p:nvPr>
        </p:nvSpPr>
        <p:spPr>
          <a:xfrm>
            <a:off x="335360" y="332656"/>
            <a:ext cx="11521678" cy="1325563"/>
          </a:xfrm>
          <a:prstGeom prst="rect">
            <a:avLst/>
          </a:prstGeom>
        </p:spPr>
        <p:txBody>
          <a:bodyPr vert="horz" lIns="144000" tIns="144000" rIns="90000" bIns="0" rtlCol="0" anchor="t" anchorCtr="0">
            <a:normAutofit/>
          </a:bodyPr>
          <a:lstStyle/>
          <a:p>
            <a:r>
              <a:rPr lang="de-DE" dirty="0"/>
              <a:t>MASTERTITELFORMAT BEARBEITEN</a:t>
            </a:r>
          </a:p>
        </p:txBody>
      </p:sp>
      <p:sp>
        <p:nvSpPr>
          <p:cNvPr id="3" name="Textplatzhalter 2">
            <a:extLst>
              <a:ext uri="{FF2B5EF4-FFF2-40B4-BE49-F238E27FC236}">
                <a16:creationId xmlns:a16="http://schemas.microsoft.com/office/drawing/2014/main" id="{B36C5340-2700-48A2-6E7B-52FECC7D661D}"/>
              </a:ext>
            </a:extLst>
          </p:cNvPr>
          <p:cNvSpPr>
            <a:spLocks noGrp="1"/>
          </p:cNvSpPr>
          <p:nvPr>
            <p:ph type="body" idx="1"/>
          </p:nvPr>
        </p:nvSpPr>
        <p:spPr>
          <a:xfrm>
            <a:off x="335360" y="1793875"/>
            <a:ext cx="11521678" cy="4351338"/>
          </a:xfrm>
          <a:prstGeom prst="rect">
            <a:avLst/>
          </a:prstGeom>
        </p:spPr>
        <p:txBody>
          <a:bodyPr vert="horz" lIns="14400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Datumsplatzhalter 3">
            <a:extLst>
              <a:ext uri="{FF2B5EF4-FFF2-40B4-BE49-F238E27FC236}">
                <a16:creationId xmlns:a16="http://schemas.microsoft.com/office/drawing/2014/main" id="{F7AA1F1E-B63A-3177-DBBA-55199D9DBAE8}"/>
              </a:ext>
            </a:extLst>
          </p:cNvPr>
          <p:cNvSpPr>
            <a:spLocks noGrp="1"/>
          </p:cNvSpPr>
          <p:nvPr>
            <p:ph type="dt" sz="half" idx="2"/>
          </p:nvPr>
        </p:nvSpPr>
        <p:spPr>
          <a:xfrm>
            <a:off x="695400" y="6381750"/>
            <a:ext cx="1080517" cy="476250"/>
          </a:xfrm>
          <a:prstGeom prst="rect">
            <a:avLst/>
          </a:prstGeom>
        </p:spPr>
        <p:txBody>
          <a:bodyPr vert="horz" wrap="square" lIns="0" tIns="0" rIns="0" bIns="0" rtlCol="0" anchor="ctr" anchorCtr="0">
            <a:noAutofit/>
          </a:bodyPr>
          <a:lstStyle>
            <a:lvl1pPr algn="l">
              <a:defRPr sz="900" b="0" i="0">
                <a:solidFill>
                  <a:srgbClr val="83A2C6"/>
                </a:solidFill>
                <a:latin typeface="Raleway Medium" panose="020B0503030101060003" pitchFamily="34" charset="77"/>
              </a:defRPr>
            </a:lvl1pPr>
          </a:lstStyle>
          <a:p>
            <a:fld id="{5022386A-B2CA-304F-9A5C-7D70B0758470}" type="datetime3">
              <a:rPr lang="de-AT" smtClean="0"/>
              <a:t>16/06/23</a:t>
            </a:fld>
            <a:endParaRPr lang="de-DE" dirty="0"/>
          </a:p>
        </p:txBody>
      </p:sp>
      <p:sp>
        <p:nvSpPr>
          <p:cNvPr id="9" name="Fußzeilenplatzhalter 4">
            <a:extLst>
              <a:ext uri="{FF2B5EF4-FFF2-40B4-BE49-F238E27FC236}">
                <a16:creationId xmlns:a16="http://schemas.microsoft.com/office/drawing/2014/main" id="{4B10140A-B8DF-A6CD-13A5-F70DB17223F9}"/>
              </a:ext>
            </a:extLst>
          </p:cNvPr>
          <p:cNvSpPr>
            <a:spLocks noGrp="1"/>
          </p:cNvSpPr>
          <p:nvPr>
            <p:ph type="ftr" sz="quarter" idx="3"/>
          </p:nvPr>
        </p:nvSpPr>
        <p:spPr>
          <a:xfrm flipH="1">
            <a:off x="3557718" y="6381750"/>
            <a:ext cx="5076564" cy="47625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dirty="0"/>
              <a:t>© Financial Transparency </a:t>
            </a:r>
            <a:r>
              <a:rPr lang="de-DE" dirty="0" err="1"/>
              <a:t>Advisors</a:t>
            </a:r>
            <a:endParaRPr lang="de-DE" dirty="0"/>
          </a:p>
        </p:txBody>
      </p:sp>
      <p:sp>
        <p:nvSpPr>
          <p:cNvPr id="10" name="Foliennummernplatzhalter 5">
            <a:extLst>
              <a:ext uri="{FF2B5EF4-FFF2-40B4-BE49-F238E27FC236}">
                <a16:creationId xmlns:a16="http://schemas.microsoft.com/office/drawing/2014/main" id="{10B03128-C445-D2FF-6D6A-FE38B278336A}"/>
              </a:ext>
            </a:extLst>
          </p:cNvPr>
          <p:cNvSpPr>
            <a:spLocks noGrp="1"/>
          </p:cNvSpPr>
          <p:nvPr>
            <p:ph type="sldNum" sz="quarter" idx="4"/>
          </p:nvPr>
        </p:nvSpPr>
        <p:spPr>
          <a:xfrm>
            <a:off x="11136560" y="6381750"/>
            <a:ext cx="717536" cy="476250"/>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‹N°›</a:t>
            </a:fld>
            <a:endParaRPr lang="de-DE" dirty="0"/>
          </a:p>
        </p:txBody>
      </p:sp>
      <p:pic>
        <p:nvPicPr>
          <p:cNvPr id="12" name="Grafik 11">
            <a:extLst>
              <a:ext uri="{FF2B5EF4-FFF2-40B4-BE49-F238E27FC236}">
                <a16:creationId xmlns:a16="http://schemas.microsoft.com/office/drawing/2014/main" id="{D27DEBDA-FFA2-1880-1ADC-4FCDDB44A83D}"/>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334963" y="6453336"/>
            <a:ext cx="295841" cy="329789"/>
          </a:xfrm>
          <a:prstGeom prst="rect">
            <a:avLst/>
          </a:prstGeom>
        </p:spPr>
      </p:pic>
    </p:spTree>
    <p:extLst>
      <p:ext uri="{BB962C8B-B14F-4D97-AF65-F5344CB8AC3E}">
        <p14:creationId xmlns:p14="http://schemas.microsoft.com/office/powerpoint/2010/main" val="202503183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Lst>
  <p:hf hdr="0"/>
  <p:txStyles>
    <p:titleStyle>
      <a:lvl1pPr algn="l" defTabSz="914400" rtl="0" eaLnBrk="1" latinLnBrk="0" hangingPunct="1">
        <a:lnSpc>
          <a:spcPct val="90000"/>
        </a:lnSpc>
        <a:spcBef>
          <a:spcPct val="0"/>
        </a:spcBef>
        <a:buNone/>
        <a:defRPr sz="3200" kern="1200" spc="200" baseline="0">
          <a:solidFill>
            <a:srgbClr val="074589"/>
          </a:solidFill>
          <a:latin typeface="Raleway" panose="020B0503030101060003" pitchFamily="34" charset="77"/>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lang="de-DE" sz="1800" kern="1200" spc="50" baseline="0" dirty="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rgbClr val="2B2B2B"/>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rgbClr val="2B2B2B"/>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rgbClr val="2B2B2B"/>
          </a:solidFill>
          <a:latin typeface="Raleway" panose="020B0503030101060003" pitchFamily="34" charset="77"/>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rgbClr val="2B2B2B"/>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1" userDrawn="1">
          <p15:clr>
            <a:srgbClr val="F26B43"/>
          </p15:clr>
        </p15:guide>
        <p15:guide id="2" orient="horz" pos="210" userDrawn="1">
          <p15:clr>
            <a:srgbClr val="F26B43"/>
          </p15:clr>
        </p15:guide>
        <p15:guide id="3" orient="horz" pos="4020" userDrawn="1">
          <p15:clr>
            <a:srgbClr val="F26B43"/>
          </p15:clr>
        </p15:guide>
        <p15:guide id="4" pos="7469" userDrawn="1">
          <p15:clr>
            <a:srgbClr val="F26B43"/>
          </p15:clr>
        </p15:guide>
        <p15:guide id="5" pos="3840" userDrawn="1">
          <p15:clr>
            <a:srgbClr val="F26B43"/>
          </p15:clr>
        </p15:guide>
        <p15:guide id="6" pos="3976" userDrawn="1">
          <p15:clr>
            <a:srgbClr val="F26B43"/>
          </p15:clr>
        </p15:guide>
        <p15:guide id="7" pos="370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936C133F-8C1D-CCC4-0259-2BAA4FCBB9AA}"/>
              </a:ext>
            </a:extLst>
          </p:cNvPr>
          <p:cNvSpPr/>
          <p:nvPr userDrawn="1"/>
        </p:nvSpPr>
        <p:spPr>
          <a:xfrm>
            <a:off x="334964" y="333375"/>
            <a:ext cx="11522074" cy="6048375"/>
          </a:xfrm>
          <a:prstGeom prst="rect">
            <a:avLst/>
          </a:prstGeom>
          <a:solidFill>
            <a:srgbClr val="0745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Grafik 10">
            <a:extLst>
              <a:ext uri="{FF2B5EF4-FFF2-40B4-BE49-F238E27FC236}">
                <a16:creationId xmlns:a16="http://schemas.microsoft.com/office/drawing/2014/main" id="{E19FB6D4-2F37-C66F-C3CF-F194471CEED9}"/>
              </a:ext>
            </a:extLst>
          </p:cNvPr>
          <p:cNvPicPr>
            <a:picLocks noChangeAspect="1"/>
          </p:cNvPicPr>
          <p:nvPr userDrawn="1"/>
        </p:nvPicPr>
        <p:blipFill rotWithShape="1">
          <a:blip r:embed="rId5">
            <a:extLst>
              <a:ext uri="{96DAC541-7B7A-43D3-8B79-37D633B846F1}">
                <asvg:svgBlip xmlns:asvg="http://schemas.microsoft.com/office/drawing/2016/SVG/main" r:embed="rId6"/>
              </a:ext>
            </a:extLst>
          </a:blip>
          <a:srcRect t="5030" r="5851" b="1851"/>
          <a:stretch/>
        </p:blipFill>
        <p:spPr>
          <a:xfrm>
            <a:off x="6227120" y="334800"/>
            <a:ext cx="5616000" cy="6192000"/>
          </a:xfrm>
          <a:prstGeom prst="rect">
            <a:avLst/>
          </a:prstGeom>
        </p:spPr>
      </p:pic>
      <p:sp>
        <p:nvSpPr>
          <p:cNvPr id="17" name="Datumsplatzhalter 3">
            <a:extLst>
              <a:ext uri="{FF2B5EF4-FFF2-40B4-BE49-F238E27FC236}">
                <a16:creationId xmlns:a16="http://schemas.microsoft.com/office/drawing/2014/main" id="{66166662-16A6-81AA-5A1B-F2C77195FE82}"/>
              </a:ext>
            </a:extLst>
          </p:cNvPr>
          <p:cNvSpPr>
            <a:spLocks noGrp="1"/>
          </p:cNvSpPr>
          <p:nvPr>
            <p:ph type="dt" sz="half" idx="2"/>
          </p:nvPr>
        </p:nvSpPr>
        <p:spPr>
          <a:xfrm>
            <a:off x="622800" y="6381750"/>
            <a:ext cx="1008509" cy="476250"/>
          </a:xfrm>
          <a:prstGeom prst="rect">
            <a:avLst/>
          </a:prstGeom>
        </p:spPr>
        <p:txBody>
          <a:bodyPr vert="horz" wrap="square" lIns="90000" tIns="0" rIns="0" bIns="0" rtlCol="0" anchor="ctr" anchorCtr="0">
            <a:noAutofit/>
          </a:bodyPr>
          <a:lstStyle>
            <a:lvl1pPr algn="l">
              <a:defRPr sz="900" b="0" i="0">
                <a:solidFill>
                  <a:srgbClr val="83A2C6"/>
                </a:solidFill>
                <a:latin typeface="Raleway Medium" panose="020B0503030101060003" pitchFamily="34" charset="77"/>
              </a:defRPr>
            </a:lvl1pPr>
          </a:lstStyle>
          <a:p>
            <a:fld id="{A0640D7F-F535-964F-B277-C2748C8F122D}" type="datetime3">
              <a:rPr lang="de-AT" smtClean="0"/>
              <a:pPr/>
              <a:t>16/06/23</a:t>
            </a:fld>
            <a:endParaRPr lang="de-DE" dirty="0"/>
          </a:p>
        </p:txBody>
      </p:sp>
      <p:sp>
        <p:nvSpPr>
          <p:cNvPr id="18" name="Fußzeilenplatzhalter 4">
            <a:extLst>
              <a:ext uri="{FF2B5EF4-FFF2-40B4-BE49-F238E27FC236}">
                <a16:creationId xmlns:a16="http://schemas.microsoft.com/office/drawing/2014/main" id="{8BDA0B0F-D8FF-546C-44AE-D5E30F120C04}"/>
              </a:ext>
            </a:extLst>
          </p:cNvPr>
          <p:cNvSpPr>
            <a:spLocks noGrp="1"/>
          </p:cNvSpPr>
          <p:nvPr>
            <p:ph type="ftr" sz="quarter" idx="3"/>
          </p:nvPr>
        </p:nvSpPr>
        <p:spPr>
          <a:xfrm flipH="1">
            <a:off x="3557718" y="6381750"/>
            <a:ext cx="5076564" cy="47625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a:t>© Financial Transparency Advisors</a:t>
            </a:r>
            <a:endParaRPr lang="de-DE" dirty="0"/>
          </a:p>
        </p:txBody>
      </p:sp>
      <p:sp>
        <p:nvSpPr>
          <p:cNvPr id="19" name="Foliennummernplatzhalter 5">
            <a:extLst>
              <a:ext uri="{FF2B5EF4-FFF2-40B4-BE49-F238E27FC236}">
                <a16:creationId xmlns:a16="http://schemas.microsoft.com/office/drawing/2014/main" id="{BC0A988D-A4AC-0631-45EB-EA9E54220547}"/>
              </a:ext>
            </a:extLst>
          </p:cNvPr>
          <p:cNvSpPr>
            <a:spLocks noGrp="1"/>
          </p:cNvSpPr>
          <p:nvPr>
            <p:ph type="sldNum" sz="quarter" idx="4"/>
          </p:nvPr>
        </p:nvSpPr>
        <p:spPr>
          <a:xfrm>
            <a:off x="11352584" y="6381749"/>
            <a:ext cx="501512" cy="476249"/>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‹N°›</a:t>
            </a:fld>
            <a:endParaRPr lang="de-DE" dirty="0"/>
          </a:p>
        </p:txBody>
      </p:sp>
      <p:sp>
        <p:nvSpPr>
          <p:cNvPr id="20" name="Titelplatzhalter 1">
            <a:extLst>
              <a:ext uri="{FF2B5EF4-FFF2-40B4-BE49-F238E27FC236}">
                <a16:creationId xmlns:a16="http://schemas.microsoft.com/office/drawing/2014/main" id="{CEE452E2-FC5F-D5C6-909F-76AF7ECCEDA8}"/>
              </a:ext>
            </a:extLst>
          </p:cNvPr>
          <p:cNvSpPr>
            <a:spLocks noGrp="1"/>
          </p:cNvSpPr>
          <p:nvPr>
            <p:ph type="title"/>
          </p:nvPr>
        </p:nvSpPr>
        <p:spPr>
          <a:xfrm>
            <a:off x="334962" y="333375"/>
            <a:ext cx="11508157" cy="1325563"/>
          </a:xfrm>
          <a:prstGeom prst="rect">
            <a:avLst/>
          </a:prstGeom>
        </p:spPr>
        <p:txBody>
          <a:bodyPr vert="horz" lIns="144000" tIns="144000" rIns="90000" bIns="0" rtlCol="0" anchor="t" anchorCtr="0">
            <a:normAutofit/>
          </a:bodyPr>
          <a:lstStyle/>
          <a:p>
            <a:r>
              <a:rPr lang="de-DE" dirty="0"/>
              <a:t>MASTERTITELFORMAT BEARBEITEN</a:t>
            </a:r>
          </a:p>
        </p:txBody>
      </p:sp>
      <p:sp>
        <p:nvSpPr>
          <p:cNvPr id="21" name="Textplatzhalter 2">
            <a:extLst>
              <a:ext uri="{FF2B5EF4-FFF2-40B4-BE49-F238E27FC236}">
                <a16:creationId xmlns:a16="http://schemas.microsoft.com/office/drawing/2014/main" id="{D857FBE7-14BB-D033-3CA1-9CB5C5C63D90}"/>
              </a:ext>
            </a:extLst>
          </p:cNvPr>
          <p:cNvSpPr>
            <a:spLocks noGrp="1"/>
          </p:cNvSpPr>
          <p:nvPr>
            <p:ph type="body" idx="1"/>
          </p:nvPr>
        </p:nvSpPr>
        <p:spPr>
          <a:xfrm>
            <a:off x="348880" y="1793875"/>
            <a:ext cx="11508158" cy="4351338"/>
          </a:xfrm>
          <a:prstGeom prst="rect">
            <a:avLst/>
          </a:prstGeom>
        </p:spPr>
        <p:txBody>
          <a:bodyPr vert="horz" lIns="144000" tIns="36000" rIns="14400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22" name="Grafik 21">
            <a:extLst>
              <a:ext uri="{FF2B5EF4-FFF2-40B4-BE49-F238E27FC236}">
                <a16:creationId xmlns:a16="http://schemas.microsoft.com/office/drawing/2014/main" id="{161FBD98-B21D-737F-E34E-081270C6AC4C}"/>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334963" y="6453336"/>
            <a:ext cx="295841" cy="329789"/>
          </a:xfrm>
          <a:prstGeom prst="rect">
            <a:avLst/>
          </a:prstGeom>
        </p:spPr>
      </p:pic>
    </p:spTree>
    <p:extLst>
      <p:ext uri="{BB962C8B-B14F-4D97-AF65-F5344CB8AC3E}">
        <p14:creationId xmlns:p14="http://schemas.microsoft.com/office/powerpoint/2010/main" val="6723037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p:txStyles>
    <p:titleStyle>
      <a:lvl1pPr algn="l" defTabSz="914400" rtl="0" eaLnBrk="1" latinLnBrk="0" hangingPunct="1">
        <a:lnSpc>
          <a:spcPct val="90000"/>
        </a:lnSpc>
        <a:spcBef>
          <a:spcPct val="0"/>
        </a:spcBef>
        <a:buNone/>
        <a:defRPr sz="3200" kern="1200" spc="200" baseline="0">
          <a:solidFill>
            <a:schemeClr val="bg1"/>
          </a:solidFill>
          <a:latin typeface="Raleway" panose="020B0503030101060003" pitchFamily="34" charset="77"/>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1800" kern="1200">
          <a:solidFill>
            <a:srgbClr val="F2F6F8"/>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rgbClr val="F2F6F8"/>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rgbClr val="F2F6F8"/>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rgbClr val="F2F6F8"/>
          </a:solidFill>
          <a:latin typeface="Raleway" panose="020B0503030101060003" pitchFamily="34" charset="77"/>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rgbClr val="F2F6F8"/>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1" userDrawn="1">
          <p15:clr>
            <a:srgbClr val="F26B43"/>
          </p15:clr>
        </p15:guide>
        <p15:guide id="2" orient="horz" pos="210" userDrawn="1">
          <p15:clr>
            <a:srgbClr val="F26B43"/>
          </p15:clr>
        </p15:guide>
        <p15:guide id="3" orient="horz" pos="4020" userDrawn="1">
          <p15:clr>
            <a:srgbClr val="F26B43"/>
          </p15:clr>
        </p15:guide>
        <p15:guide id="4" pos="7469" userDrawn="1">
          <p15:clr>
            <a:srgbClr val="F26B43"/>
          </p15:clr>
        </p15:guide>
        <p15:guide id="5" pos="3840" userDrawn="1">
          <p15:clr>
            <a:srgbClr val="F26B43"/>
          </p15:clr>
        </p15:guide>
        <p15:guide id="6" orient="horz" pos="2160" userDrawn="1">
          <p15:clr>
            <a:srgbClr val="F26B43"/>
          </p15:clr>
        </p15:guide>
        <p15:guide id="7" pos="3976" userDrawn="1">
          <p15:clr>
            <a:srgbClr val="F26B43"/>
          </p15:clr>
        </p15:guide>
        <p15:guide id="8" pos="3704"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4D0E35F5-759E-2488-022F-10299087C946}"/>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rot="1939344">
            <a:off x="8659115" y="-6238212"/>
            <a:ext cx="4654839" cy="14437892"/>
          </a:xfrm>
          <a:prstGeom prst="rect">
            <a:avLst/>
          </a:prstGeom>
        </p:spPr>
      </p:pic>
      <p:pic>
        <p:nvPicPr>
          <p:cNvPr id="12" name="Grafik 11">
            <a:extLst>
              <a:ext uri="{FF2B5EF4-FFF2-40B4-BE49-F238E27FC236}">
                <a16:creationId xmlns:a16="http://schemas.microsoft.com/office/drawing/2014/main" id="{DC53BEA6-AD3C-8053-5229-4966B7E39748}"/>
              </a:ext>
            </a:extLst>
          </p:cNvPr>
          <p:cNvPicPr>
            <a:picLocks noChangeAspect="1"/>
          </p:cNvPicPr>
          <p:nvPr userDrawn="1"/>
        </p:nvPicPr>
        <p:blipFill>
          <a:blip r:embed="rId12">
            <a:extLst>
              <a:ext uri="{96DAC541-7B7A-43D3-8B79-37D633B846F1}">
                <asvg:svgBlip xmlns:asvg="http://schemas.microsoft.com/office/drawing/2016/SVG/main" r:embed="rId14"/>
              </a:ext>
            </a:extLst>
          </a:blip>
          <a:stretch>
            <a:fillRect/>
          </a:stretch>
        </p:blipFill>
        <p:spPr>
          <a:xfrm rot="1939344">
            <a:off x="8659115" y="-6166203"/>
            <a:ext cx="4654839" cy="14437892"/>
          </a:xfrm>
          <a:prstGeom prst="rect">
            <a:avLst/>
          </a:prstGeom>
        </p:spPr>
      </p:pic>
      <p:sp>
        <p:nvSpPr>
          <p:cNvPr id="2" name="Titelplatzhalter 1">
            <a:extLst>
              <a:ext uri="{FF2B5EF4-FFF2-40B4-BE49-F238E27FC236}">
                <a16:creationId xmlns:a16="http://schemas.microsoft.com/office/drawing/2014/main" id="{A895A911-BB43-1A1D-0434-98063030F8DE}"/>
              </a:ext>
            </a:extLst>
          </p:cNvPr>
          <p:cNvSpPr>
            <a:spLocks noGrp="1"/>
          </p:cNvSpPr>
          <p:nvPr>
            <p:ph type="title"/>
          </p:nvPr>
        </p:nvSpPr>
        <p:spPr>
          <a:xfrm>
            <a:off x="335360" y="332656"/>
            <a:ext cx="11450465" cy="1325563"/>
          </a:xfrm>
          <a:prstGeom prst="rect">
            <a:avLst/>
          </a:prstGeom>
        </p:spPr>
        <p:txBody>
          <a:bodyPr vert="horz" lIns="144000" tIns="108000" rIns="91440" bIns="45720" rtlCol="0" anchor="t" anchorCtr="0">
            <a:normAutofit/>
          </a:bodyPr>
          <a:lstStyle/>
          <a:p>
            <a:r>
              <a:rPr lang="de-DE" dirty="0"/>
              <a:t>MASTERTITELFORMAT BEARBEITEN</a:t>
            </a:r>
          </a:p>
        </p:txBody>
      </p:sp>
      <p:sp>
        <p:nvSpPr>
          <p:cNvPr id="3" name="Textplatzhalter 2">
            <a:extLst>
              <a:ext uri="{FF2B5EF4-FFF2-40B4-BE49-F238E27FC236}">
                <a16:creationId xmlns:a16="http://schemas.microsoft.com/office/drawing/2014/main" id="{9885C85E-18B5-EBD4-ED2D-80CD1F13ED0A}"/>
              </a:ext>
            </a:extLst>
          </p:cNvPr>
          <p:cNvSpPr>
            <a:spLocks noGrp="1"/>
          </p:cNvSpPr>
          <p:nvPr>
            <p:ph type="body" idx="1"/>
          </p:nvPr>
        </p:nvSpPr>
        <p:spPr>
          <a:xfrm>
            <a:off x="334964" y="1807926"/>
            <a:ext cx="11522074" cy="4351338"/>
          </a:xfrm>
          <a:prstGeom prst="rect">
            <a:avLst/>
          </a:prstGeom>
        </p:spPr>
        <p:txBody>
          <a:bodyPr vert="horz" lIns="14400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13">
            <a:extLst>
              <a:ext uri="{FF2B5EF4-FFF2-40B4-BE49-F238E27FC236}">
                <a16:creationId xmlns:a16="http://schemas.microsoft.com/office/drawing/2014/main" id="{9651A92E-6714-E982-47DF-997AE90E1455}"/>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334963" y="6453336"/>
            <a:ext cx="295841" cy="329789"/>
          </a:xfrm>
          <a:prstGeom prst="rect">
            <a:avLst/>
          </a:prstGeom>
        </p:spPr>
      </p:pic>
      <p:sp>
        <p:nvSpPr>
          <p:cNvPr id="23" name="Fußzeilenplatzhalter 22">
            <a:extLst>
              <a:ext uri="{FF2B5EF4-FFF2-40B4-BE49-F238E27FC236}">
                <a16:creationId xmlns:a16="http://schemas.microsoft.com/office/drawing/2014/main" id="{EF4DEA66-76F3-A69E-8F97-71665AA23C6B}"/>
              </a:ext>
            </a:extLst>
          </p:cNvPr>
          <p:cNvSpPr>
            <a:spLocks noGrp="1"/>
          </p:cNvSpPr>
          <p:nvPr>
            <p:ph type="ftr" sz="quarter" idx="3"/>
          </p:nvPr>
        </p:nvSpPr>
        <p:spPr>
          <a:xfrm>
            <a:off x="4038600" y="6381750"/>
            <a:ext cx="4114800" cy="476250"/>
          </a:xfrm>
          <a:prstGeom prst="rect">
            <a:avLst/>
          </a:prstGeom>
        </p:spPr>
        <p:txBody>
          <a:bodyPr vert="horz" lIns="91440" tIns="45720" rIns="91440" bIns="45720" rtlCol="0" anchor="ctr"/>
          <a:lstStyle>
            <a:lvl1pPr algn="ctr">
              <a:defRPr sz="900" b="0" i="0">
                <a:solidFill>
                  <a:srgbClr val="83A2C6"/>
                </a:solidFill>
                <a:latin typeface="Raleway Medium" panose="020B0503030101060003" pitchFamily="34" charset="77"/>
              </a:defRPr>
            </a:lvl1pPr>
          </a:lstStyle>
          <a:p>
            <a:r>
              <a:rPr lang="de-DE"/>
              <a:t>© Financial Transparency Advisors</a:t>
            </a:r>
            <a:endParaRPr lang="de-DE" dirty="0"/>
          </a:p>
        </p:txBody>
      </p:sp>
      <p:sp>
        <p:nvSpPr>
          <p:cNvPr id="24" name="Fußzeilenplatzhalter 22">
            <a:extLst>
              <a:ext uri="{FF2B5EF4-FFF2-40B4-BE49-F238E27FC236}">
                <a16:creationId xmlns:a16="http://schemas.microsoft.com/office/drawing/2014/main" id="{B49C3E9D-1FF6-34AA-4574-FC7732304AFC}"/>
              </a:ext>
            </a:extLst>
          </p:cNvPr>
          <p:cNvSpPr txBox="1">
            <a:spLocks/>
          </p:cNvSpPr>
          <p:nvPr userDrawn="1"/>
        </p:nvSpPr>
        <p:spPr>
          <a:xfrm>
            <a:off x="623392" y="6381750"/>
            <a:ext cx="1008112" cy="476250"/>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de-AT" sz="900" b="0" i="0" dirty="0">
                <a:solidFill>
                  <a:srgbClr val="83A2C6"/>
                </a:solidFill>
                <a:latin typeface="Raleway Medium" panose="020B0503030101060003" pitchFamily="34" charset="77"/>
              </a:rPr>
              <a:t>28/03/2023</a:t>
            </a:r>
            <a:endParaRPr lang="de-DE" sz="900" b="0" i="0" dirty="0">
              <a:solidFill>
                <a:srgbClr val="83A2C6"/>
              </a:solidFill>
              <a:latin typeface="Raleway Medium" panose="020B0503030101060003" pitchFamily="34" charset="77"/>
            </a:endParaRPr>
          </a:p>
        </p:txBody>
      </p:sp>
      <p:sp>
        <p:nvSpPr>
          <p:cNvPr id="25" name="Fußzeilenplatzhalter 22">
            <a:extLst>
              <a:ext uri="{FF2B5EF4-FFF2-40B4-BE49-F238E27FC236}">
                <a16:creationId xmlns:a16="http://schemas.microsoft.com/office/drawing/2014/main" id="{CFF80855-C155-A383-277B-82CF3B0F80AB}"/>
              </a:ext>
            </a:extLst>
          </p:cNvPr>
          <p:cNvSpPr txBox="1">
            <a:spLocks/>
          </p:cNvSpPr>
          <p:nvPr userDrawn="1"/>
        </p:nvSpPr>
        <p:spPr>
          <a:xfrm>
            <a:off x="11352982" y="6381750"/>
            <a:ext cx="504056" cy="476250"/>
          </a:xfrm>
          <a:prstGeom prst="rect">
            <a:avLst/>
          </a:prstGeom>
        </p:spPr>
        <p:txBody>
          <a:bodyPr vert="horz" lIns="91440" tIns="45720" rIns="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F3D8982-88D1-994C-944E-0595E35E9AFB}" type="slidenum">
              <a:rPr lang="de-AT" sz="900" b="0" i="0" smtClean="0">
                <a:solidFill>
                  <a:srgbClr val="83A2C6"/>
                </a:solidFill>
                <a:latin typeface="Raleway Medium" panose="020B0503030101060003" pitchFamily="34" charset="77"/>
              </a:rPr>
              <a:t>‹N°›</a:t>
            </a:fld>
            <a:endParaRPr lang="de-DE" sz="900" b="0" i="0" dirty="0">
              <a:solidFill>
                <a:srgbClr val="83A2C6"/>
              </a:solidFill>
              <a:latin typeface="Raleway Medium" panose="020B0503030101060003" pitchFamily="34" charset="77"/>
            </a:endParaRPr>
          </a:p>
        </p:txBody>
      </p:sp>
    </p:spTree>
    <p:extLst>
      <p:ext uri="{BB962C8B-B14F-4D97-AF65-F5344CB8AC3E}">
        <p14:creationId xmlns:p14="http://schemas.microsoft.com/office/powerpoint/2010/main" val="1064829418"/>
      </p:ext>
    </p:extLst>
  </p:cSld>
  <p:clrMap bg1="lt1" tx1="dk1" bg2="lt2" tx2="dk2" accent1="accent1" accent2="accent2" accent3="accent3" accent4="accent4" accent5="accent5" accent6="accent6" hlink="hlink" folHlink="folHlink"/>
  <p:sldLayoutIdLst>
    <p:sldLayoutId id="2147483662"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88" r:id="rId10"/>
  </p:sldLayoutIdLst>
  <p:hf hdr="0"/>
  <p:txStyles>
    <p:title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211" userDrawn="1">
          <p15:clr>
            <a:srgbClr val="F26B43"/>
          </p15:clr>
        </p15:guide>
        <p15:guide id="3" orient="horz" pos="210" userDrawn="1">
          <p15:clr>
            <a:srgbClr val="F26B43"/>
          </p15:clr>
        </p15:guide>
        <p15:guide id="4" orient="horz" pos="4020" userDrawn="1">
          <p15:clr>
            <a:srgbClr val="F26B43"/>
          </p15:clr>
        </p15:guide>
        <p15:guide id="5" orient="horz" pos="2160" userDrawn="1">
          <p15:clr>
            <a:srgbClr val="F26B43"/>
          </p15:clr>
        </p15:guide>
        <p15:guide id="6" pos="7469" userDrawn="1">
          <p15:clr>
            <a:srgbClr val="F26B43"/>
          </p15:clr>
        </p15:guide>
        <p15:guide id="7" pos="3976" userDrawn="1">
          <p15:clr>
            <a:srgbClr val="F26B43"/>
          </p15:clr>
        </p15:guide>
        <p15:guide id="8" pos="370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hyperlink" Target="https://geldefonds.gouv.mc/en" TargetMode="External"/><Relationship Id="rId2" Type="http://schemas.openxmlformats.org/officeDocument/2006/relationships/notesSlide" Target="../notesSlides/notesSlide11.xml"/><Relationship Id="rId1" Type="http://schemas.openxmlformats.org/officeDocument/2006/relationships/slideLayout" Target="../slideLayouts/slideLayout20.xml"/><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hyperlink" Target="https://geldefonds.gouv.mc/en" TargetMode="External"/><Relationship Id="rId2" Type="http://schemas.openxmlformats.org/officeDocument/2006/relationships/notesSlide" Target="../notesSlides/notesSlide12.xml"/><Relationship Id="rId1" Type="http://schemas.openxmlformats.org/officeDocument/2006/relationships/slideLayout" Target="../slideLayouts/slideLayout20.xml"/><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hyperlink" Target="https://journaldemonaco.gouv.mc/Journaux/2022/Journal-8616/Ordonnance-Souveraine-n-9.533-du-7-novembre-2022-portant-modification-de-l-Ordonnance-Souveraine-n-8.664-du-26-mai-2021-relative-aux-procedures-de-gel-des-fonds-et-des-ressources-economiques-en-application-de-sanctions-economiques-internationales-modif" TargetMode="External"/><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4FE45F-7160-E667-9EE5-AAB79EA9D222}"/>
              </a:ext>
            </a:extLst>
          </p:cNvPr>
          <p:cNvSpPr>
            <a:spLocks noGrp="1"/>
          </p:cNvSpPr>
          <p:nvPr>
            <p:ph type="title"/>
          </p:nvPr>
        </p:nvSpPr>
        <p:spPr/>
        <p:txBody>
          <a:bodyPr/>
          <a:lstStyle/>
          <a:p>
            <a:r>
              <a:rPr lang="en-US" dirty="0"/>
              <a:t>AML Tuesday’s Session </a:t>
            </a:r>
            <a:r>
              <a:rPr lang="en-US"/>
              <a:t>#19 </a:t>
            </a:r>
            <a:r>
              <a:rPr lang="en-US" dirty="0"/>
              <a:t>on:</a:t>
            </a:r>
            <a:endParaRPr lang="en-DE" dirty="0"/>
          </a:p>
        </p:txBody>
      </p:sp>
      <p:sp>
        <p:nvSpPr>
          <p:cNvPr id="5" name="Text Placeholder 4">
            <a:extLst>
              <a:ext uri="{FF2B5EF4-FFF2-40B4-BE49-F238E27FC236}">
                <a16:creationId xmlns:a16="http://schemas.microsoft.com/office/drawing/2014/main" id="{2CF5C5CA-4329-B656-BDB8-035EEE62C60C}"/>
              </a:ext>
            </a:extLst>
          </p:cNvPr>
          <p:cNvSpPr>
            <a:spLocks noGrp="1"/>
          </p:cNvSpPr>
          <p:nvPr>
            <p:ph type="body" idx="1"/>
          </p:nvPr>
        </p:nvSpPr>
        <p:spPr/>
        <p:txBody>
          <a:bodyPr/>
          <a:lstStyle/>
          <a:p>
            <a:r>
              <a:rPr lang="en-US" dirty="0"/>
              <a:t>TFS Regulation, Supervision, Guidance and Webpage</a:t>
            </a:r>
          </a:p>
          <a:p>
            <a:endParaRPr lang="en-US" dirty="0"/>
          </a:p>
          <a:p>
            <a:r>
              <a:rPr lang="en-US" dirty="0"/>
              <a:t>13 June 2023</a:t>
            </a:r>
            <a:endParaRPr lang="en-DE" dirty="0"/>
          </a:p>
        </p:txBody>
      </p:sp>
    </p:spTree>
    <p:extLst>
      <p:ext uri="{BB962C8B-B14F-4D97-AF65-F5344CB8AC3E}">
        <p14:creationId xmlns:p14="http://schemas.microsoft.com/office/powerpoint/2010/main" val="1703974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TFS Supervision</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a:ln>
                  <a:noFill/>
                </a:ln>
                <a:solidFill>
                  <a:srgbClr val="83A2C6"/>
                </a:solidFill>
                <a:effectLst/>
                <a:uLnTx/>
                <a:uFillTx/>
                <a:latin typeface="Raleway Medium" panose="020B0503030101060003" pitchFamily="34" charset="77"/>
                <a:ea typeface="+mn-ea"/>
                <a:cs typeface="+mn-cs"/>
              </a:rPr>
              <a:t>© Financial Transparency Advisors</a:t>
            </a:r>
            <a:endParaRPr kumimoji="0" lang="de-DE" sz="900" b="0" i="0" u="none" strike="noStrike" kern="1200" cap="none" spc="0" normalizeH="0" baseline="0" noProof="0" dirty="0">
              <a:ln>
                <a:noFill/>
              </a:ln>
              <a:solidFill>
                <a:srgbClr val="83A2C6"/>
              </a:solidFill>
              <a:effectLst/>
              <a:uLnTx/>
              <a:uFillTx/>
              <a:latin typeface="Raleway Medium" panose="020B0503030101060003" pitchFamily="34" charset="77"/>
              <a:ea typeface="+mn-ea"/>
              <a:cs typeface="+mn-cs"/>
            </a:endParaRPr>
          </a:p>
        </p:txBody>
      </p:sp>
    </p:spTree>
    <p:extLst>
      <p:ext uri="{BB962C8B-B14F-4D97-AF65-F5344CB8AC3E}">
        <p14:creationId xmlns:p14="http://schemas.microsoft.com/office/powerpoint/2010/main" val="3198442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TFS Supervision in Monaco</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600" dirty="0"/>
              <a:t>TFS-related monitoring of compliance done by SICCFIN, the GPO or the Chairperson of the Bar Association</a:t>
            </a:r>
          </a:p>
          <a:p>
            <a:pPr lvl="1" algn="just"/>
            <a:r>
              <a:rPr lang="en-US" sz="1400" dirty="0"/>
              <a:t>Frequency limited compared to the total number of regulated professionals </a:t>
            </a:r>
          </a:p>
          <a:p>
            <a:pPr lvl="1" algn="just"/>
            <a:r>
              <a:rPr lang="en-US" sz="1400" dirty="0"/>
              <a:t>Barely any follow-up measures on recommendations made by supervisors about shortcomings</a:t>
            </a:r>
          </a:p>
          <a:p>
            <a:pPr algn="just"/>
            <a:r>
              <a:rPr lang="en-US" sz="1600" dirty="0"/>
              <a:t>General Trends Identified:</a:t>
            </a:r>
          </a:p>
          <a:p>
            <a:pPr lvl="1" algn="just"/>
            <a:r>
              <a:rPr lang="en-US" sz="1400" dirty="0">
                <a:solidFill>
                  <a:schemeClr val="accent6"/>
                </a:solidFill>
              </a:rPr>
              <a:t>All sectors have an adequate understanding of how to fulfil TFS-related obligations (incl. immediate effect of sanctions, obligation to report, consult consolidated national list online)</a:t>
            </a:r>
          </a:p>
          <a:p>
            <a:pPr lvl="1" algn="just"/>
            <a:r>
              <a:rPr lang="en-US" sz="1400" dirty="0">
                <a:solidFill>
                  <a:schemeClr val="accent6"/>
                </a:solidFill>
              </a:rPr>
              <a:t>Large FIs have automated tools for monitoring of asset freezing measures (allow for customer database searches, screening the transactions, generating alerts.</a:t>
            </a:r>
          </a:p>
          <a:p>
            <a:pPr lvl="1" algn="just"/>
            <a:r>
              <a:rPr lang="en-US" sz="1400" dirty="0">
                <a:solidFill>
                  <a:schemeClr val="accent2"/>
                </a:solidFill>
              </a:rPr>
              <a:t>Smaller FIs have semi-automated systems (i.e. screening is triggered by user).</a:t>
            </a:r>
          </a:p>
          <a:p>
            <a:pPr lvl="1" algn="just"/>
            <a:r>
              <a:rPr lang="en-US" sz="1400" dirty="0">
                <a:solidFill>
                  <a:srgbClr val="FF0000"/>
                </a:solidFill>
              </a:rPr>
              <a:t>Following the 2021 reform with respect to TFS, very few regulated entities </a:t>
            </a:r>
          </a:p>
          <a:p>
            <a:pPr marL="457200" lvl="1" indent="0" algn="just">
              <a:buNone/>
            </a:pPr>
            <a:r>
              <a:rPr lang="en-US" sz="1400" dirty="0">
                <a:solidFill>
                  <a:srgbClr val="FF0000"/>
                </a:solidFill>
              </a:rPr>
              <a:t>     have updated and sent details of their internal procedures to SICCFIN (fewer than 8%).</a:t>
            </a:r>
          </a:p>
          <a:p>
            <a:pPr algn="just"/>
            <a:endParaRPr lang="en-US" sz="1600" dirty="0">
              <a:solidFill>
                <a:schemeClr val="accent2"/>
              </a:solidFill>
            </a:endParaRPr>
          </a:p>
        </p:txBody>
      </p:sp>
      <p:pic>
        <p:nvPicPr>
          <p:cNvPr id="2" name="Picture 2" descr="Grant Elementary / Depth and Complexity Icon Chart">
            <a:extLst>
              <a:ext uri="{FF2B5EF4-FFF2-40B4-BE49-F238E27FC236}">
                <a16:creationId xmlns:a16="http://schemas.microsoft.com/office/drawing/2014/main" id="{E7E6AA0E-8DDA-5791-85E4-2722489A8B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66828" y="4468894"/>
            <a:ext cx="238125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5173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TFS Supervision Next Steps</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600" dirty="0"/>
              <a:t>Supervisory Authorities to review supervisory engagement plans.</a:t>
            </a:r>
            <a:endParaRPr lang="en-US" sz="1400" dirty="0"/>
          </a:p>
          <a:p>
            <a:pPr algn="just"/>
            <a:endParaRPr lang="en-US" sz="1600" dirty="0">
              <a:solidFill>
                <a:schemeClr val="accent2"/>
              </a:solidFill>
            </a:endParaRPr>
          </a:p>
        </p:txBody>
      </p:sp>
      <p:graphicFrame>
        <p:nvGraphicFramePr>
          <p:cNvPr id="8" name="Diagram 7">
            <a:extLst>
              <a:ext uri="{FF2B5EF4-FFF2-40B4-BE49-F238E27FC236}">
                <a16:creationId xmlns:a16="http://schemas.microsoft.com/office/drawing/2014/main" id="{BC1FC135-5AFA-83BE-C07D-A138A81EDA61}"/>
              </a:ext>
            </a:extLst>
          </p:cNvPr>
          <p:cNvGraphicFramePr/>
          <p:nvPr>
            <p:extLst>
              <p:ext uri="{D42A27DB-BD31-4B8C-83A1-F6EECF244321}">
                <p14:modId xmlns:p14="http://schemas.microsoft.com/office/powerpoint/2010/main" val="3411588749"/>
              </p:ext>
            </p:extLst>
          </p:nvPr>
        </p:nvGraphicFramePr>
        <p:xfrm>
          <a:off x="2037662" y="2131573"/>
          <a:ext cx="8116676" cy="39334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6969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TFS Guidance</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a:ln>
                  <a:noFill/>
                </a:ln>
                <a:solidFill>
                  <a:srgbClr val="83A2C6"/>
                </a:solidFill>
                <a:effectLst/>
                <a:uLnTx/>
                <a:uFillTx/>
                <a:latin typeface="Raleway Medium" panose="020B0503030101060003" pitchFamily="34" charset="77"/>
                <a:ea typeface="+mn-ea"/>
                <a:cs typeface="+mn-cs"/>
              </a:rPr>
              <a:t>© Financial Transparency Advisors</a:t>
            </a:r>
            <a:endParaRPr kumimoji="0" lang="de-DE" sz="900" b="0" i="0" u="none" strike="noStrike" kern="1200" cap="none" spc="0" normalizeH="0" baseline="0" noProof="0" dirty="0">
              <a:ln>
                <a:noFill/>
              </a:ln>
              <a:solidFill>
                <a:srgbClr val="83A2C6"/>
              </a:solidFill>
              <a:effectLst/>
              <a:uLnTx/>
              <a:uFillTx/>
              <a:latin typeface="Raleway Medium" panose="020B0503030101060003" pitchFamily="34" charset="77"/>
              <a:ea typeface="+mn-ea"/>
              <a:cs typeface="+mn-cs"/>
            </a:endParaRPr>
          </a:p>
        </p:txBody>
      </p:sp>
    </p:spTree>
    <p:extLst>
      <p:ext uri="{BB962C8B-B14F-4D97-AF65-F5344CB8AC3E}">
        <p14:creationId xmlns:p14="http://schemas.microsoft.com/office/powerpoint/2010/main" val="2117965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TFS Guidance</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600" dirty="0"/>
              <a:t>2 TFS-related guidance documents in Monaco:</a:t>
            </a:r>
          </a:p>
          <a:p>
            <a:pPr lvl="1" algn="just"/>
            <a:r>
              <a:rPr lang="en-US" sz="1400" dirty="0"/>
              <a:t>SICCFIN (July 2021) </a:t>
            </a:r>
          </a:p>
          <a:p>
            <a:pPr lvl="1" algn="just"/>
            <a:r>
              <a:rPr lang="en-US" sz="1400" dirty="0"/>
              <a:t>Chairperson of the Bar Association (October 2021)</a:t>
            </a:r>
          </a:p>
          <a:p>
            <a:pPr lvl="1" algn="just"/>
            <a:r>
              <a:rPr lang="en-US" sz="1400" dirty="0"/>
              <a:t>Both available online </a:t>
            </a:r>
            <a:r>
              <a:rPr lang="en-US" sz="1400" b="1" dirty="0"/>
              <a:t>and </a:t>
            </a:r>
            <a:r>
              <a:rPr lang="en-US" sz="1400" dirty="0"/>
              <a:t>address the freezing obligations under Monaco’s new TFS Framework</a:t>
            </a:r>
          </a:p>
          <a:p>
            <a:pPr algn="just"/>
            <a:r>
              <a:rPr lang="en-US" sz="1600" dirty="0"/>
              <a:t>However…</a:t>
            </a:r>
          </a:p>
          <a:p>
            <a:pPr lvl="1" algn="just"/>
            <a:r>
              <a:rPr lang="en-US" sz="1400" dirty="0">
                <a:solidFill>
                  <a:srgbClr val="FF0000"/>
                </a:solidFill>
              </a:rPr>
              <a:t>Not circulated to all supervised entities</a:t>
            </a:r>
          </a:p>
          <a:p>
            <a:pPr lvl="1" algn="just"/>
            <a:r>
              <a:rPr lang="en-US" sz="1400" dirty="0">
                <a:solidFill>
                  <a:srgbClr val="FF0000"/>
                </a:solidFill>
              </a:rPr>
              <a:t>Content is limited - insufficient information on key aspects of practical implementation of TFS obligations </a:t>
            </a:r>
          </a:p>
          <a:p>
            <a:pPr lvl="1" algn="just"/>
            <a:r>
              <a:rPr lang="en-US" sz="1400" dirty="0">
                <a:solidFill>
                  <a:srgbClr val="FF0000"/>
                </a:solidFill>
              </a:rPr>
              <a:t>Most notable shortcoming: no guidance on adoption of appropriate control arrangements, the scope of checks, the handling of alerts or specific guidance for professionals who do not possess automated screening tools</a:t>
            </a:r>
            <a:endParaRPr lang="en-US" sz="1600" dirty="0">
              <a:solidFill>
                <a:srgbClr val="FF0000"/>
              </a:solidFill>
            </a:endParaRPr>
          </a:p>
        </p:txBody>
      </p:sp>
    </p:spTree>
    <p:extLst>
      <p:ext uri="{BB962C8B-B14F-4D97-AF65-F5344CB8AC3E}">
        <p14:creationId xmlns:p14="http://schemas.microsoft.com/office/powerpoint/2010/main" val="146605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TFS Guidance Next Steps</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400" dirty="0"/>
              <a:t>Creation of a </a:t>
            </a:r>
            <a:r>
              <a:rPr lang="en-US" sz="1400" b="1" dirty="0"/>
              <a:t>new</a:t>
            </a:r>
            <a:r>
              <a:rPr lang="en-US" sz="1400" dirty="0"/>
              <a:t> all-encompassing document for FIs, DNFBPs, and the general public</a:t>
            </a:r>
          </a:p>
          <a:p>
            <a:pPr algn="just"/>
            <a:r>
              <a:rPr lang="en-US" sz="1400" dirty="0"/>
              <a:t>Content will focus on:</a:t>
            </a:r>
          </a:p>
          <a:p>
            <a:pPr marL="800100" lvl="1" indent="-342900" algn="just">
              <a:buFont typeface="+mj-lt"/>
              <a:buAutoNum type="arabicPeriod"/>
            </a:pPr>
            <a:r>
              <a:rPr lang="en-US" sz="1200" dirty="0"/>
              <a:t>Providing clarity on TFS Framework</a:t>
            </a:r>
          </a:p>
          <a:p>
            <a:pPr marL="800100" lvl="1" indent="-342900" algn="just">
              <a:buFont typeface="+mj-lt"/>
              <a:buAutoNum type="arabicPeriod"/>
            </a:pPr>
            <a:r>
              <a:rPr lang="en-US" sz="1200" dirty="0"/>
              <a:t>Putting legal text found in SO 8664 into simple, understandable terms</a:t>
            </a:r>
          </a:p>
          <a:p>
            <a:pPr marL="800100" lvl="1" indent="-342900" algn="just">
              <a:buFont typeface="+mj-lt"/>
              <a:buAutoNum type="arabicPeriod"/>
            </a:pPr>
            <a:r>
              <a:rPr lang="en-US" sz="1200" dirty="0"/>
              <a:t>Offer extra information necessary to ensure full implementation of TFS Framework</a:t>
            </a:r>
          </a:p>
          <a:p>
            <a:pPr lvl="2" algn="just"/>
            <a:r>
              <a:rPr lang="en-US" sz="1100" dirty="0"/>
              <a:t>Reporting template</a:t>
            </a:r>
          </a:p>
          <a:p>
            <a:pPr lvl="2" algn="just"/>
            <a:r>
              <a:rPr lang="en-US" sz="1100" dirty="0"/>
              <a:t>Hyperlinks to relevant websites</a:t>
            </a:r>
          </a:p>
          <a:p>
            <a:pPr lvl="2" algn="just"/>
            <a:r>
              <a:rPr lang="en-US" sz="1100" dirty="0"/>
              <a:t>Listing/De-listing Procedures</a:t>
            </a:r>
          </a:p>
          <a:p>
            <a:pPr algn="just"/>
            <a:r>
              <a:rPr lang="en-US" sz="1400" dirty="0"/>
              <a:t>Issuing Authority: Advisory Committee on the Freezing of Funds and Economic Resources</a:t>
            </a:r>
          </a:p>
          <a:p>
            <a:pPr algn="just"/>
            <a:r>
              <a:rPr lang="en-US" sz="1400" dirty="0"/>
              <a:t>Also be made available on </a:t>
            </a:r>
            <a:r>
              <a:rPr lang="en-US" sz="1400" dirty="0">
                <a:hlinkClick r:id="rId3"/>
              </a:rPr>
              <a:t>https://geldefonds.gouv.mc/en</a:t>
            </a:r>
            <a:r>
              <a:rPr lang="en-US" sz="1400" dirty="0"/>
              <a:t> for download, </a:t>
            </a:r>
          </a:p>
          <a:p>
            <a:pPr marL="0" indent="0" algn="just">
              <a:buNone/>
            </a:pPr>
            <a:r>
              <a:rPr lang="en-US" sz="1400" b="1" dirty="0"/>
              <a:t>     once adopted</a:t>
            </a:r>
            <a:r>
              <a:rPr lang="en-US" sz="1400" dirty="0"/>
              <a:t> (end of Summer 2023)</a:t>
            </a:r>
          </a:p>
          <a:p>
            <a:pPr algn="just"/>
            <a:endParaRPr lang="en-US" sz="1600" dirty="0">
              <a:solidFill>
                <a:schemeClr val="accent2"/>
              </a:solidFill>
            </a:endParaRPr>
          </a:p>
        </p:txBody>
      </p:sp>
      <p:pic>
        <p:nvPicPr>
          <p:cNvPr id="5122" name="Picture 2" descr="Guidance Documents - Oxebridge Quality Resources">
            <a:extLst>
              <a:ext uri="{FF2B5EF4-FFF2-40B4-BE49-F238E27FC236}">
                <a16:creationId xmlns:a16="http://schemas.microsoft.com/office/drawing/2014/main" id="{90823CCB-D18E-4280-1B7C-739CED8CFF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1195" y="4445188"/>
            <a:ext cx="3192587" cy="2135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2667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TFS Website</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a:ln>
                  <a:noFill/>
                </a:ln>
                <a:solidFill>
                  <a:srgbClr val="83A2C6"/>
                </a:solidFill>
                <a:effectLst/>
                <a:uLnTx/>
                <a:uFillTx/>
                <a:latin typeface="Raleway Medium" panose="020B0503030101060003" pitchFamily="34" charset="77"/>
                <a:ea typeface="+mn-ea"/>
                <a:cs typeface="+mn-cs"/>
              </a:rPr>
              <a:t>© Financial Transparency Advisors</a:t>
            </a:r>
            <a:endParaRPr kumimoji="0" lang="de-DE" sz="900" b="0" i="0" u="none" strike="noStrike" kern="1200" cap="none" spc="0" normalizeH="0" baseline="0" noProof="0" dirty="0">
              <a:ln>
                <a:noFill/>
              </a:ln>
              <a:solidFill>
                <a:srgbClr val="83A2C6"/>
              </a:solidFill>
              <a:effectLst/>
              <a:uLnTx/>
              <a:uFillTx/>
              <a:latin typeface="Raleway Medium" panose="020B0503030101060003" pitchFamily="34" charset="77"/>
              <a:ea typeface="+mn-ea"/>
              <a:cs typeface="+mn-cs"/>
            </a:endParaRPr>
          </a:p>
        </p:txBody>
      </p:sp>
    </p:spTree>
    <p:extLst>
      <p:ext uri="{BB962C8B-B14F-4D97-AF65-F5344CB8AC3E}">
        <p14:creationId xmlns:p14="http://schemas.microsoft.com/office/powerpoint/2010/main" val="2112627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TFS Website</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600" dirty="0"/>
              <a:t>DBT has developed website in late 2022</a:t>
            </a:r>
          </a:p>
          <a:p>
            <a:pPr lvl="1" algn="just"/>
            <a:r>
              <a:rPr lang="en-US" sz="1400" dirty="0">
                <a:hlinkClick r:id="rId3"/>
              </a:rPr>
              <a:t>https://geldefonds.gouv.mc/en</a:t>
            </a:r>
            <a:r>
              <a:rPr lang="en-US" sz="1400" dirty="0"/>
              <a:t>	</a:t>
            </a:r>
          </a:p>
          <a:p>
            <a:pPr algn="just"/>
            <a:r>
              <a:rPr lang="en-US" sz="1600" dirty="0"/>
              <a:t>Purpose:</a:t>
            </a:r>
          </a:p>
          <a:p>
            <a:pPr marL="342900" indent="-342900" algn="just">
              <a:buFont typeface="+mj-lt"/>
              <a:buAutoNum type="arabicPeriod"/>
            </a:pPr>
            <a:r>
              <a:rPr lang="en-US" sz="1600" dirty="0"/>
              <a:t>Offer public access to Monaco’s National List</a:t>
            </a:r>
          </a:p>
          <a:p>
            <a:pPr marL="342900" indent="-342900" algn="just">
              <a:buFont typeface="+mj-lt"/>
              <a:buAutoNum type="arabicPeriod"/>
            </a:pPr>
            <a:r>
              <a:rPr lang="en-US" sz="1600" dirty="0"/>
              <a:t>Provide information on TFS-related procedures</a:t>
            </a:r>
          </a:p>
          <a:p>
            <a:pPr marL="342900" indent="-342900" algn="just">
              <a:buFont typeface="+mj-lt"/>
              <a:buAutoNum type="arabicPeriod"/>
            </a:pPr>
            <a:r>
              <a:rPr lang="en-US" sz="1600" dirty="0"/>
              <a:t>Share relevant legislative texts</a:t>
            </a:r>
          </a:p>
          <a:p>
            <a:pPr marL="342900" indent="-342900" algn="just">
              <a:buFont typeface="+mj-lt"/>
              <a:buAutoNum type="arabicPeriod"/>
            </a:pPr>
            <a:r>
              <a:rPr lang="en-US" sz="1600" dirty="0"/>
              <a:t>Offer an automated subscription service to </a:t>
            </a:r>
          </a:p>
        </p:txBody>
      </p:sp>
      <p:pic>
        <p:nvPicPr>
          <p:cNvPr id="4102" name="Picture 6" descr="Geräte, design, web Symbol in Technology and hardware Icons">
            <a:extLst>
              <a:ext uri="{FF2B5EF4-FFF2-40B4-BE49-F238E27FC236}">
                <a16:creationId xmlns:a16="http://schemas.microsoft.com/office/drawing/2014/main" id="{3E2E8860-29D8-7554-29EE-F3102047F2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06713" y="1372702"/>
            <a:ext cx="4112595" cy="4112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6857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TFS Website Next Steps</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fontScale="85000" lnSpcReduction="20000"/>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600" dirty="0"/>
              <a:t>Significant efforts and resources have gone into further improving the website</a:t>
            </a:r>
          </a:p>
          <a:p>
            <a:pPr lvl="1" algn="just"/>
            <a:r>
              <a:rPr lang="en-US" sz="1400" b="1" u="sng" dirty="0"/>
              <a:t>Work is ongoing</a:t>
            </a:r>
          </a:p>
          <a:p>
            <a:pPr algn="just"/>
            <a:r>
              <a:rPr lang="en-US" sz="1600" dirty="0"/>
              <a:t>Main areas that focus is being put on:</a:t>
            </a:r>
          </a:p>
          <a:p>
            <a:pPr lvl="1" algn="just"/>
            <a:r>
              <a:rPr lang="en-US" sz="1400" dirty="0"/>
              <a:t>Promoting the newsletter subscription further</a:t>
            </a:r>
          </a:p>
          <a:p>
            <a:pPr lvl="1" algn="just"/>
            <a:r>
              <a:rPr lang="en-US" sz="1400" dirty="0"/>
              <a:t>Improving accessibility to relevant legal texts</a:t>
            </a:r>
          </a:p>
          <a:p>
            <a:pPr lvl="1" algn="just"/>
            <a:r>
              <a:rPr lang="en-US" sz="1400" dirty="0"/>
              <a:t>Create additional content</a:t>
            </a:r>
          </a:p>
          <a:p>
            <a:pPr lvl="2" algn="just"/>
            <a:r>
              <a:rPr lang="en-US" dirty="0"/>
              <a:t>TFS Typology Papers</a:t>
            </a:r>
          </a:p>
          <a:p>
            <a:pPr algn="just"/>
            <a:r>
              <a:rPr lang="en-US" sz="1600" dirty="0"/>
              <a:t>In the next months, the following is targeted:</a:t>
            </a:r>
          </a:p>
          <a:p>
            <a:pPr marL="800100" lvl="1" indent="-342900" algn="just">
              <a:buFont typeface="+mj-lt"/>
              <a:buAutoNum type="arabicPeriod"/>
            </a:pPr>
            <a:r>
              <a:rPr lang="en-US" sz="1400" dirty="0"/>
              <a:t>Offer links to external relevant publications</a:t>
            </a:r>
          </a:p>
          <a:p>
            <a:pPr lvl="2" algn="just"/>
            <a:r>
              <a:rPr lang="en-US" sz="1200" dirty="0"/>
              <a:t>Sanctions Lists</a:t>
            </a:r>
          </a:p>
          <a:p>
            <a:pPr lvl="2" algn="just"/>
            <a:r>
              <a:rPr lang="en-US" sz="1200" dirty="0"/>
              <a:t>FATF Publications</a:t>
            </a:r>
          </a:p>
          <a:p>
            <a:pPr lvl="2" algn="just"/>
            <a:r>
              <a:rPr lang="en-US" sz="1200" dirty="0"/>
              <a:t>UN Publications</a:t>
            </a:r>
          </a:p>
          <a:p>
            <a:pPr marL="800100" lvl="1" indent="-342900" algn="just">
              <a:buFont typeface="+mj-lt"/>
              <a:buAutoNum type="arabicPeriod"/>
            </a:pPr>
            <a:r>
              <a:rPr lang="en-US" sz="1400" dirty="0"/>
              <a:t>Provide supervised entities with TFS-related documents</a:t>
            </a:r>
          </a:p>
          <a:p>
            <a:pPr lvl="2" algn="just"/>
            <a:r>
              <a:rPr lang="en-US" sz="1200" dirty="0"/>
              <a:t>TFS Guidance</a:t>
            </a:r>
          </a:p>
          <a:p>
            <a:pPr lvl="2" algn="just"/>
            <a:r>
              <a:rPr lang="en-US" sz="1200" dirty="0"/>
              <a:t>TFS Typology Papers</a:t>
            </a:r>
          </a:p>
          <a:p>
            <a:pPr lvl="2" algn="just"/>
            <a:r>
              <a:rPr lang="en-US" sz="1200" dirty="0"/>
              <a:t>Reporting Template</a:t>
            </a:r>
          </a:p>
          <a:p>
            <a:pPr lvl="2" algn="just"/>
            <a:r>
              <a:rPr lang="en-US" sz="1200" dirty="0"/>
              <a:t>FAQs</a:t>
            </a:r>
          </a:p>
          <a:p>
            <a:pPr marL="800100" lvl="1" indent="-342900" algn="just">
              <a:buFont typeface="+mj-lt"/>
              <a:buAutoNum type="arabicPeriod"/>
            </a:pPr>
            <a:r>
              <a:rPr lang="en-US" sz="1400" dirty="0"/>
              <a:t>Update process descriptions (in line with new SO 8.664)</a:t>
            </a:r>
          </a:p>
        </p:txBody>
      </p:sp>
      <p:pic>
        <p:nvPicPr>
          <p:cNvPr id="3074" name="Picture 2" descr="Work in progress - Free business icons">
            <a:extLst>
              <a:ext uri="{FF2B5EF4-FFF2-40B4-BE49-F238E27FC236}">
                <a16:creationId xmlns:a16="http://schemas.microsoft.com/office/drawing/2014/main" id="{DC177982-4F6C-CE4A-8B1C-1E5A79FBD1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2492" y="3288816"/>
            <a:ext cx="2798440" cy="2798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252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Conclusion</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a:ln>
                  <a:noFill/>
                </a:ln>
                <a:solidFill>
                  <a:srgbClr val="83A2C6"/>
                </a:solidFill>
                <a:effectLst/>
                <a:uLnTx/>
                <a:uFillTx/>
                <a:latin typeface="Raleway Medium" panose="020B0503030101060003" pitchFamily="34" charset="77"/>
                <a:ea typeface="+mn-ea"/>
                <a:cs typeface="+mn-cs"/>
              </a:rPr>
              <a:t>© Financial Transparency Advisors</a:t>
            </a:r>
            <a:endParaRPr kumimoji="0" lang="de-DE" sz="900" b="0" i="0" u="none" strike="noStrike" kern="1200" cap="none" spc="0" normalizeH="0" baseline="0" noProof="0" dirty="0">
              <a:ln>
                <a:noFill/>
              </a:ln>
              <a:solidFill>
                <a:srgbClr val="83A2C6"/>
              </a:solidFill>
              <a:effectLst/>
              <a:uLnTx/>
              <a:uFillTx/>
              <a:latin typeface="Raleway Medium" panose="020B0503030101060003" pitchFamily="34" charset="77"/>
              <a:ea typeface="+mn-ea"/>
              <a:cs typeface="+mn-cs"/>
            </a:endParaRPr>
          </a:p>
        </p:txBody>
      </p:sp>
    </p:spTree>
    <p:extLst>
      <p:ext uri="{BB962C8B-B14F-4D97-AF65-F5344CB8AC3E}">
        <p14:creationId xmlns:p14="http://schemas.microsoft.com/office/powerpoint/2010/main" val="114627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C7AA857-D945-8834-F632-789F7EFD91DA}"/>
              </a:ext>
            </a:extLst>
          </p:cNvPr>
          <p:cNvSpPr>
            <a:spLocks noGrp="1"/>
          </p:cNvSpPr>
          <p:nvPr>
            <p:ph type="title"/>
          </p:nvPr>
        </p:nvSpPr>
        <p:spPr/>
        <p:txBody>
          <a:bodyPr/>
          <a:lstStyle/>
          <a:p>
            <a:r>
              <a:rPr lang="en-US" dirty="0"/>
              <a:t>Agenda</a:t>
            </a:r>
            <a:endParaRPr lang="en-DE" dirty="0"/>
          </a:p>
        </p:txBody>
      </p:sp>
      <p:sp>
        <p:nvSpPr>
          <p:cNvPr id="5" name="Footer Placeholder 4">
            <a:extLst>
              <a:ext uri="{FF2B5EF4-FFF2-40B4-BE49-F238E27FC236}">
                <a16:creationId xmlns:a16="http://schemas.microsoft.com/office/drawing/2014/main" id="{0E758B36-4E8A-BCA5-9075-EC4A12F556BC}"/>
              </a:ext>
            </a:extLst>
          </p:cNvPr>
          <p:cNvSpPr>
            <a:spLocks noGrp="1"/>
          </p:cNvSpPr>
          <p:nvPr>
            <p:ph type="ftr"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a:ln>
                  <a:noFill/>
                </a:ln>
                <a:solidFill>
                  <a:srgbClr val="83A2C6"/>
                </a:solidFill>
                <a:effectLst/>
                <a:uLnTx/>
                <a:uFillTx/>
                <a:latin typeface="Raleway Medium" panose="020B0503030101060003" pitchFamily="34" charset="77"/>
                <a:ea typeface="+mn-ea"/>
                <a:cs typeface="+mn-cs"/>
              </a:rPr>
              <a:t>© Financial Transparency Advisors</a:t>
            </a:r>
            <a:endParaRPr kumimoji="0" lang="de-DE" sz="900" b="0" i="0" u="none" strike="noStrike" kern="1200" cap="none" spc="0" normalizeH="0" baseline="0" noProof="0" dirty="0">
              <a:ln>
                <a:noFill/>
              </a:ln>
              <a:solidFill>
                <a:srgbClr val="83A2C6"/>
              </a:solidFill>
              <a:effectLst/>
              <a:uLnTx/>
              <a:uFillTx/>
              <a:latin typeface="Raleway Medium" panose="020B0503030101060003" pitchFamily="34" charset="77"/>
              <a:ea typeface="+mn-ea"/>
              <a:cs typeface="+mn-cs"/>
            </a:endParaRPr>
          </a:p>
        </p:txBody>
      </p:sp>
      <p:graphicFrame>
        <p:nvGraphicFramePr>
          <p:cNvPr id="8" name="Table 6">
            <a:extLst>
              <a:ext uri="{FF2B5EF4-FFF2-40B4-BE49-F238E27FC236}">
                <a16:creationId xmlns:a16="http://schemas.microsoft.com/office/drawing/2014/main" id="{53AE7A02-F0BC-DF51-8C28-B0EC8C8C658E}"/>
              </a:ext>
            </a:extLst>
          </p:cNvPr>
          <p:cNvGraphicFramePr>
            <a:graphicFrameLocks noGrp="1"/>
          </p:cNvGraphicFramePr>
          <p:nvPr>
            <p:extLst>
              <p:ext uri="{D42A27DB-BD31-4B8C-83A1-F6EECF244321}">
                <p14:modId xmlns:p14="http://schemas.microsoft.com/office/powerpoint/2010/main" val="1567305926"/>
              </p:ext>
            </p:extLst>
          </p:nvPr>
        </p:nvGraphicFramePr>
        <p:xfrm>
          <a:off x="2001078" y="2167794"/>
          <a:ext cx="8189844" cy="2522412"/>
        </p:xfrm>
        <a:graphic>
          <a:graphicData uri="http://schemas.openxmlformats.org/drawingml/2006/table">
            <a:tbl>
              <a:tblPr bandRow="1">
                <a:tableStyleId>{5C22544A-7EE6-4342-B048-85BDC9FD1C3A}</a:tableStyleId>
              </a:tblPr>
              <a:tblGrid>
                <a:gridCol w="1745462">
                  <a:extLst>
                    <a:ext uri="{9D8B030D-6E8A-4147-A177-3AD203B41FA5}">
                      <a16:colId xmlns:a16="http://schemas.microsoft.com/office/drawing/2014/main" val="942205902"/>
                    </a:ext>
                  </a:extLst>
                </a:gridCol>
                <a:gridCol w="6444382">
                  <a:extLst>
                    <a:ext uri="{9D8B030D-6E8A-4147-A177-3AD203B41FA5}">
                      <a16:colId xmlns:a16="http://schemas.microsoft.com/office/drawing/2014/main" val="303966939"/>
                    </a:ext>
                  </a:extLst>
                </a:gridCol>
              </a:tblGrid>
              <a:tr h="420402">
                <a:tc>
                  <a:txBody>
                    <a:bodyPr/>
                    <a:lstStyle/>
                    <a:p>
                      <a:pPr marL="45720" algn="l">
                        <a:spcBef>
                          <a:spcPts val="600"/>
                        </a:spcBef>
                        <a:spcAft>
                          <a:spcPts val="200"/>
                        </a:spcAft>
                      </a:pPr>
                      <a:r>
                        <a:rPr lang="en-US" sz="1400" dirty="0">
                          <a:effectLst/>
                          <a:latin typeface="Raleway" pitchFamily="2" charset="0"/>
                        </a:rPr>
                        <a:t>10:00 – 10:05</a:t>
                      </a:r>
                      <a:endParaRPr lang="en-IE" sz="1400"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rgbClr val="F7F8FB"/>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400" kern="1200" dirty="0">
                          <a:solidFill>
                            <a:schemeClr val="dk1"/>
                          </a:solidFill>
                          <a:effectLst/>
                          <a:latin typeface="Raleway" pitchFamily="2" charset="0"/>
                          <a:ea typeface="+mn-ea"/>
                          <a:cs typeface="+mn-cs"/>
                        </a:rPr>
                        <a:t>Welcome and Opening</a:t>
                      </a:r>
                      <a:endParaRPr kumimoji="0" lang="en-IE" sz="1400" kern="1200" dirty="0">
                        <a:solidFill>
                          <a:schemeClr val="dk1"/>
                        </a:solidFill>
                        <a:effectLst/>
                        <a:latin typeface="Raleway" pitchFamily="2" charset="0"/>
                        <a:ea typeface="+mn-ea"/>
                        <a:cs typeface="+mn-cs"/>
                      </a:endParaRPr>
                    </a:p>
                  </a:txBody>
                  <a:tcPr marL="68580" marR="68580" marT="0" marB="0" anchor="ctr">
                    <a:solidFill>
                      <a:srgbClr val="F7F8FB"/>
                    </a:solidFill>
                  </a:tcPr>
                </a:tc>
                <a:extLst>
                  <a:ext uri="{0D108BD9-81ED-4DB2-BD59-A6C34878D82A}">
                    <a16:rowId xmlns:a16="http://schemas.microsoft.com/office/drawing/2014/main" val="346378961"/>
                  </a:ext>
                </a:extLst>
              </a:tr>
              <a:tr h="420402">
                <a:tc>
                  <a:txBody>
                    <a:bodyPr/>
                    <a:lstStyle/>
                    <a:p>
                      <a:pPr marL="45720" algn="l">
                        <a:spcBef>
                          <a:spcPts val="600"/>
                        </a:spcBef>
                        <a:spcAft>
                          <a:spcPts val="200"/>
                        </a:spcAft>
                      </a:pPr>
                      <a:r>
                        <a:rPr lang="en-US" sz="1400" dirty="0">
                          <a:effectLst/>
                          <a:latin typeface="Raleway" pitchFamily="2" charset="0"/>
                        </a:rPr>
                        <a:t>10:05 – 10:15</a:t>
                      </a:r>
                      <a:endParaRPr lang="en-IE" sz="1400"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chemeClr val="accent1">
                        <a:tint val="40000"/>
                        <a:alpha val="36000"/>
                      </a:schemeClr>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400" kern="1200" dirty="0">
                          <a:solidFill>
                            <a:schemeClr val="dk1"/>
                          </a:solidFill>
                          <a:effectLst/>
                          <a:latin typeface="Raleway" pitchFamily="2" charset="0"/>
                          <a:ea typeface="+mn-ea"/>
                          <a:cs typeface="+mn-cs"/>
                        </a:rPr>
                        <a:t>TFS Regulation</a:t>
                      </a:r>
                      <a:endParaRPr kumimoji="0" lang="en-IE" sz="1400" kern="1200" dirty="0">
                        <a:solidFill>
                          <a:schemeClr val="dk1"/>
                        </a:solidFill>
                        <a:effectLst/>
                        <a:latin typeface="Raleway" pitchFamily="2" charset="0"/>
                        <a:ea typeface="+mn-ea"/>
                        <a:cs typeface="+mn-cs"/>
                      </a:endParaRPr>
                    </a:p>
                  </a:txBody>
                  <a:tcPr marL="68580" marR="68580" marT="0" marB="0" anchor="ctr">
                    <a:solidFill>
                      <a:schemeClr val="accent1">
                        <a:tint val="40000"/>
                        <a:alpha val="36000"/>
                      </a:schemeClr>
                    </a:solidFill>
                  </a:tcPr>
                </a:tc>
                <a:extLst>
                  <a:ext uri="{0D108BD9-81ED-4DB2-BD59-A6C34878D82A}">
                    <a16:rowId xmlns:a16="http://schemas.microsoft.com/office/drawing/2014/main" val="3101487926"/>
                  </a:ext>
                </a:extLst>
              </a:tr>
              <a:tr h="420402">
                <a:tc>
                  <a:txBody>
                    <a:bodyPr/>
                    <a:lstStyle/>
                    <a:p>
                      <a:pPr marL="45720" algn="l">
                        <a:spcBef>
                          <a:spcPts val="600"/>
                        </a:spcBef>
                        <a:spcAft>
                          <a:spcPts val="200"/>
                        </a:spcAft>
                      </a:pPr>
                      <a:r>
                        <a:rPr lang="en-US" sz="1400" dirty="0">
                          <a:effectLst/>
                          <a:latin typeface="Raleway" pitchFamily="2" charset="0"/>
                        </a:rPr>
                        <a:t>10:15 – 10:25</a:t>
                      </a:r>
                      <a:endParaRPr lang="en-IE" sz="1400"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chemeClr val="accent1">
                        <a:tint val="20000"/>
                        <a:alpha val="36000"/>
                      </a:schemeClr>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400" kern="1200" dirty="0">
                          <a:solidFill>
                            <a:schemeClr val="dk1"/>
                          </a:solidFill>
                          <a:effectLst/>
                          <a:latin typeface="Raleway" pitchFamily="2" charset="0"/>
                          <a:ea typeface="+mn-ea"/>
                          <a:cs typeface="+mn-cs"/>
                        </a:rPr>
                        <a:t>TFS Supervision</a:t>
                      </a:r>
                      <a:endParaRPr kumimoji="0" lang="en-IE" sz="1400" kern="1200" dirty="0">
                        <a:solidFill>
                          <a:schemeClr val="dk1"/>
                        </a:solidFill>
                        <a:effectLst/>
                        <a:latin typeface="Raleway" pitchFamily="2" charset="0"/>
                        <a:ea typeface="+mn-ea"/>
                        <a:cs typeface="+mn-cs"/>
                      </a:endParaRPr>
                    </a:p>
                  </a:txBody>
                  <a:tcPr marL="68580" marR="68580" marT="0" marB="0" anchor="ctr">
                    <a:solidFill>
                      <a:schemeClr val="accent1">
                        <a:tint val="20000"/>
                        <a:alpha val="36000"/>
                      </a:schemeClr>
                    </a:solidFill>
                  </a:tcPr>
                </a:tc>
                <a:extLst>
                  <a:ext uri="{0D108BD9-81ED-4DB2-BD59-A6C34878D82A}">
                    <a16:rowId xmlns:a16="http://schemas.microsoft.com/office/drawing/2014/main" val="3089660749"/>
                  </a:ext>
                </a:extLst>
              </a:tr>
              <a:tr h="420402">
                <a:tc>
                  <a:txBody>
                    <a:bodyPr/>
                    <a:lstStyle/>
                    <a:p>
                      <a:pPr marL="45720" algn="l" rtl="0" eaLnBrk="1" latinLnBrk="0" hangingPunct="1">
                        <a:spcBef>
                          <a:spcPts val="600"/>
                        </a:spcBef>
                        <a:spcAft>
                          <a:spcPts val="200"/>
                        </a:spcAft>
                      </a:pPr>
                      <a:r>
                        <a:rPr kumimoji="0" lang="en-IE" sz="1400" kern="1200" dirty="0">
                          <a:solidFill>
                            <a:schemeClr val="dk1"/>
                          </a:solidFill>
                          <a:effectLst/>
                          <a:latin typeface="Raleway" pitchFamily="2" charset="0"/>
                          <a:ea typeface="+mn-ea"/>
                          <a:cs typeface="+mn-cs"/>
                        </a:rPr>
                        <a:t>10:25 – 10:35</a:t>
                      </a:r>
                    </a:p>
                  </a:txBody>
                  <a:tcPr marL="68580" marR="68580" marT="0" marB="0" anchor="ctr">
                    <a:solidFill>
                      <a:schemeClr val="accent1">
                        <a:tint val="40000"/>
                        <a:alpha val="36000"/>
                      </a:schemeClr>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IE" sz="1400" kern="1200" noProof="0" dirty="0">
                          <a:solidFill>
                            <a:schemeClr val="dk1"/>
                          </a:solidFill>
                          <a:effectLst/>
                          <a:latin typeface="Raleway" pitchFamily="2" charset="0"/>
                          <a:ea typeface="+mn-ea"/>
                          <a:cs typeface="+mn-cs"/>
                        </a:rPr>
                        <a:t>TFS Guidance</a:t>
                      </a:r>
                    </a:p>
                  </a:txBody>
                  <a:tcPr marL="68580" marR="68580" marT="0" marB="0" anchor="ctr">
                    <a:solidFill>
                      <a:schemeClr val="accent1">
                        <a:tint val="40000"/>
                        <a:alpha val="40000"/>
                      </a:schemeClr>
                    </a:solidFill>
                  </a:tcPr>
                </a:tc>
                <a:extLst>
                  <a:ext uri="{0D108BD9-81ED-4DB2-BD59-A6C34878D82A}">
                    <a16:rowId xmlns:a16="http://schemas.microsoft.com/office/drawing/2014/main" val="2964355284"/>
                  </a:ext>
                </a:extLst>
              </a:tr>
              <a:tr h="420402">
                <a:tc>
                  <a:txBody>
                    <a:bodyPr/>
                    <a:lstStyle/>
                    <a:p>
                      <a:pPr marL="45720" algn="l" defTabSz="914400" rtl="0" eaLnBrk="1" latinLnBrk="0" hangingPunct="1">
                        <a:spcBef>
                          <a:spcPts val="600"/>
                        </a:spcBef>
                        <a:spcAft>
                          <a:spcPts val="200"/>
                        </a:spcAft>
                      </a:pPr>
                      <a:r>
                        <a:rPr lang="en-IE" sz="1400" kern="1200" dirty="0">
                          <a:solidFill>
                            <a:schemeClr val="dk1"/>
                          </a:solidFill>
                          <a:effectLst/>
                          <a:latin typeface="Raleway" pitchFamily="2" charset="0"/>
                          <a:ea typeface="+mn-ea"/>
                          <a:cs typeface="+mn-cs"/>
                        </a:rPr>
                        <a:t>10:35 – 10:45</a:t>
                      </a:r>
                    </a:p>
                  </a:txBody>
                  <a:tcPr marL="68580" marR="68580" marT="0" marB="0" anchor="ctr">
                    <a:solidFill>
                      <a:schemeClr val="accent1">
                        <a:tint val="20000"/>
                        <a:alpha val="36000"/>
                      </a:schemeClr>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lang="en-IE" sz="1400" kern="1200" noProof="0" dirty="0">
                          <a:solidFill>
                            <a:schemeClr val="dk1"/>
                          </a:solidFill>
                          <a:effectLst/>
                          <a:latin typeface="Raleway" pitchFamily="2" charset="0"/>
                          <a:ea typeface="+mn-ea"/>
                          <a:cs typeface="+mn-cs"/>
                        </a:rPr>
                        <a:t>TFS Website</a:t>
                      </a:r>
                    </a:p>
                  </a:txBody>
                  <a:tcPr marL="68580" marR="68580" marT="0" marB="0" anchor="ctr">
                    <a:solidFill>
                      <a:schemeClr val="accent1">
                        <a:tint val="20000"/>
                        <a:alpha val="36000"/>
                      </a:schemeClr>
                    </a:solidFill>
                  </a:tcPr>
                </a:tc>
                <a:extLst>
                  <a:ext uri="{0D108BD9-81ED-4DB2-BD59-A6C34878D82A}">
                    <a16:rowId xmlns:a16="http://schemas.microsoft.com/office/drawing/2014/main" val="1077514152"/>
                  </a:ext>
                </a:extLst>
              </a:tr>
              <a:tr h="420402">
                <a:tc>
                  <a:txBody>
                    <a:bodyPr/>
                    <a:lstStyle/>
                    <a:p>
                      <a:pPr marL="45720" algn="l" defTabSz="914400" rtl="0" eaLnBrk="1" latinLnBrk="0" hangingPunct="1">
                        <a:spcBef>
                          <a:spcPts val="600"/>
                        </a:spcBef>
                        <a:spcAft>
                          <a:spcPts val="200"/>
                        </a:spcAft>
                      </a:pPr>
                      <a:r>
                        <a:rPr lang="en-IE" sz="1400" kern="1200" dirty="0">
                          <a:solidFill>
                            <a:schemeClr val="dk1"/>
                          </a:solidFill>
                          <a:effectLst/>
                          <a:latin typeface="Raleway" pitchFamily="2" charset="0"/>
                          <a:ea typeface="+mn-ea"/>
                          <a:cs typeface="+mn-cs"/>
                        </a:rPr>
                        <a:t>10:45 – 11:00</a:t>
                      </a:r>
                    </a:p>
                  </a:txBody>
                  <a:tcPr marL="68580" marR="68580" marT="0" marB="0" anchor="ctr">
                    <a:solidFill>
                      <a:srgbClr val="ECEEF7"/>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lang="en-IE" sz="1400" kern="1200" noProof="0" dirty="0">
                          <a:solidFill>
                            <a:schemeClr val="dk1"/>
                          </a:solidFill>
                          <a:effectLst/>
                          <a:latin typeface="Raleway" pitchFamily="2" charset="0"/>
                          <a:ea typeface="+mn-ea"/>
                          <a:cs typeface="+mn-cs"/>
                        </a:rPr>
                        <a:t>Conclusion, Questions &amp; Answers</a:t>
                      </a:r>
                    </a:p>
                  </a:txBody>
                  <a:tcPr marL="68580" marR="68580" marT="0" marB="0" anchor="ctr">
                    <a:solidFill>
                      <a:srgbClr val="ECEEF7"/>
                    </a:solidFill>
                  </a:tcPr>
                </a:tc>
                <a:extLst>
                  <a:ext uri="{0D108BD9-81ED-4DB2-BD59-A6C34878D82A}">
                    <a16:rowId xmlns:a16="http://schemas.microsoft.com/office/drawing/2014/main" val="1302593939"/>
                  </a:ext>
                </a:extLst>
              </a:tr>
            </a:tbl>
          </a:graphicData>
        </a:graphic>
      </p:graphicFrame>
    </p:spTree>
    <p:extLst>
      <p:ext uri="{BB962C8B-B14F-4D97-AF65-F5344CB8AC3E}">
        <p14:creationId xmlns:p14="http://schemas.microsoft.com/office/powerpoint/2010/main" val="2665070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1D96AE6-EDDB-6874-C899-B10D0397BF48}"/>
              </a:ext>
            </a:extLst>
          </p:cNvPr>
          <p:cNvSpPr>
            <a:spLocks noGrp="1"/>
          </p:cNvSpPr>
          <p:nvPr>
            <p:ph type="body" sz="quarter" idx="13"/>
          </p:nvPr>
        </p:nvSpPr>
        <p:spPr>
          <a:xfrm>
            <a:off x="6878825" y="4581128"/>
            <a:ext cx="4419600" cy="792088"/>
          </a:xfrm>
        </p:spPr>
        <p:txBody>
          <a:bodyPr/>
          <a:lstStyle/>
          <a:p>
            <a:r>
              <a:rPr lang="en-US" dirty="0"/>
              <a:t>Today’s Host: Jan Bellenghi</a:t>
            </a:r>
          </a:p>
          <a:p>
            <a:r>
              <a:rPr lang="en-US" dirty="0"/>
              <a:t>Today’s Presenter: Jan Bellenghi</a:t>
            </a:r>
          </a:p>
        </p:txBody>
      </p:sp>
      <p:sp>
        <p:nvSpPr>
          <p:cNvPr id="9" name="Title 3">
            <a:extLst>
              <a:ext uri="{FF2B5EF4-FFF2-40B4-BE49-F238E27FC236}">
                <a16:creationId xmlns:a16="http://schemas.microsoft.com/office/drawing/2014/main" id="{1E8D6851-6CD0-3049-C262-D044CF91121B}"/>
              </a:ext>
            </a:extLst>
          </p:cNvPr>
          <p:cNvSpPr txBox="1">
            <a:spLocks/>
          </p:cNvSpPr>
          <p:nvPr/>
        </p:nvSpPr>
        <p:spPr>
          <a:xfrm>
            <a:off x="6805224" y="1946393"/>
            <a:ext cx="4566802" cy="2448272"/>
          </a:xfrm>
          <a:prstGeom prst="rect">
            <a:avLst/>
          </a:prstGeom>
          <a:ln>
            <a:solidFill>
              <a:schemeClr val="tx1"/>
            </a:solidFill>
            <a:prstDash val="dashDot"/>
          </a:ln>
        </p:spPr>
        <p:txBody>
          <a:bodyPr vert="horz" lIns="144000" tIns="144000" rIns="144000" bIns="0" rtlCol="0" anchor="ctr" anchorCtr="0">
            <a:normAutofit fontScale="92500" lnSpcReduction="20000"/>
          </a:bodyPr>
          <a:lstStyle>
            <a:lvl1pPr algn="ctr" defTabSz="914400" rtl="0" eaLnBrk="1" latinLnBrk="0" hangingPunct="1">
              <a:lnSpc>
                <a:spcPct val="90000"/>
              </a:lnSpc>
              <a:spcBef>
                <a:spcPct val="0"/>
              </a:spcBef>
              <a:buNone/>
              <a:defRPr sz="3200" kern="1200" spc="200" baseline="0">
                <a:solidFill>
                  <a:srgbClr val="074589"/>
                </a:solidFill>
                <a:latin typeface="Raleway" panose="020B0503030101060003" pitchFamily="34" charset="77"/>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1" i="0" u="sng" strike="noStrike" kern="1200" cap="none" spc="200" normalizeH="0" baseline="0" noProof="0" dirty="0">
                <a:ln>
                  <a:noFill/>
                </a:ln>
                <a:solidFill>
                  <a:srgbClr val="074589"/>
                </a:solidFill>
                <a:effectLst/>
                <a:uLnTx/>
                <a:uFillTx/>
                <a:latin typeface="Raleway" panose="020B0503030101060003" pitchFamily="34" charset="77"/>
                <a:ea typeface="+mj-ea"/>
                <a:cs typeface="+mj-cs"/>
              </a:rPr>
              <a:t>Next Session: </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dirty="0"/>
              <a:t>27</a:t>
            </a:r>
            <a:r>
              <a:rPr kumimoji="0" lang="en-US" sz="3200" b="0" i="0" u="none" strike="noStrike" kern="1200" cap="none" spc="200" normalizeH="0" baseline="0" noProof="0" dirty="0">
                <a:ln>
                  <a:noFill/>
                </a:ln>
                <a:solidFill>
                  <a:srgbClr val="074589"/>
                </a:solidFill>
                <a:effectLst/>
                <a:uLnTx/>
                <a:uFillTx/>
                <a:latin typeface="Raleway" panose="020B0503030101060003" pitchFamily="34" charset="77"/>
                <a:ea typeface="+mj-ea"/>
                <a:cs typeface="+mj-cs"/>
              </a:rPr>
              <a:t>.06.2023</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3200" b="0" i="0" u="none" strike="noStrike" kern="1200" cap="none" spc="200" normalizeH="0" baseline="0" noProof="0" dirty="0">
              <a:ln>
                <a:noFill/>
              </a:ln>
              <a:solidFill>
                <a:srgbClr val="074589"/>
              </a:solidFill>
              <a:effectLst/>
              <a:uLnTx/>
              <a:uFillTx/>
              <a:latin typeface="Raleway" panose="020B0503030101060003" pitchFamily="34" charset="77"/>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1" i="0" u="sng" strike="noStrike" kern="1200" cap="none" spc="200" normalizeH="0" baseline="0" noProof="0" dirty="0">
                <a:ln>
                  <a:noFill/>
                </a:ln>
                <a:solidFill>
                  <a:srgbClr val="074589"/>
                </a:solidFill>
                <a:effectLst/>
                <a:uLnTx/>
                <a:uFillTx/>
                <a:latin typeface="Raleway" panose="020B0503030101060003" pitchFamily="34" charset="77"/>
                <a:ea typeface="+mj-ea"/>
                <a:cs typeface="+mj-cs"/>
              </a:rPr>
              <a:t>Topic:</a:t>
            </a:r>
            <a:br>
              <a:rPr kumimoji="0" lang="en-US" sz="3200" b="0" i="0" u="none" strike="noStrike" kern="1200" cap="none" spc="200" normalizeH="0" baseline="0" noProof="0" dirty="0">
                <a:ln>
                  <a:noFill/>
                </a:ln>
                <a:solidFill>
                  <a:srgbClr val="074589"/>
                </a:solidFill>
                <a:effectLst/>
                <a:uLnTx/>
                <a:uFillTx/>
                <a:latin typeface="Raleway" panose="020B0503030101060003" pitchFamily="34" charset="77"/>
                <a:ea typeface="+mj-ea"/>
                <a:cs typeface="+mj-cs"/>
              </a:rPr>
            </a:br>
            <a:r>
              <a:rPr kumimoji="0" lang="en-US" sz="3200" b="0" i="0" u="none" strike="noStrike" kern="1200" cap="none" spc="200" normalizeH="0" baseline="0" noProof="0" dirty="0">
                <a:ln>
                  <a:noFill/>
                </a:ln>
                <a:solidFill>
                  <a:srgbClr val="074589"/>
                </a:solidFill>
                <a:effectLst/>
                <a:uLnTx/>
                <a:uFillTx/>
                <a:latin typeface="Raleway" panose="020B0503030101060003" pitchFamily="34" charset="77"/>
                <a:ea typeface="+mj-ea"/>
                <a:cs typeface="+mj-cs"/>
              </a:rPr>
              <a:t>Financial Information to LEAs’ financial investigations</a:t>
            </a:r>
            <a:endParaRPr kumimoji="0" lang="en-DE" sz="3200" b="0" i="0" u="none" strike="noStrike" kern="1200" cap="none" spc="200" normalizeH="0" baseline="0" noProof="0" dirty="0">
              <a:ln>
                <a:noFill/>
              </a:ln>
              <a:solidFill>
                <a:srgbClr val="074589"/>
              </a:solidFill>
              <a:effectLst/>
              <a:uLnTx/>
              <a:uFillTx/>
              <a:latin typeface="Raleway" panose="020B0503030101060003" pitchFamily="34" charset="77"/>
              <a:ea typeface="+mj-ea"/>
              <a:cs typeface="+mj-cs"/>
            </a:endParaRPr>
          </a:p>
        </p:txBody>
      </p:sp>
      <p:sp>
        <p:nvSpPr>
          <p:cNvPr id="2" name="Title 3">
            <a:extLst>
              <a:ext uri="{FF2B5EF4-FFF2-40B4-BE49-F238E27FC236}">
                <a16:creationId xmlns:a16="http://schemas.microsoft.com/office/drawing/2014/main" id="{1EB1FDC5-48C6-3618-AA34-D0EB20DAE9B3}"/>
              </a:ext>
            </a:extLst>
          </p:cNvPr>
          <p:cNvSpPr txBox="1">
            <a:spLocks/>
          </p:cNvSpPr>
          <p:nvPr/>
        </p:nvSpPr>
        <p:spPr>
          <a:xfrm>
            <a:off x="819974" y="2348880"/>
            <a:ext cx="4566802" cy="2448272"/>
          </a:xfrm>
          <a:prstGeom prst="rect">
            <a:avLst/>
          </a:prstGeom>
          <a:ln>
            <a:solidFill>
              <a:schemeClr val="tx1"/>
            </a:solidFill>
            <a:prstDash val="dashDot"/>
          </a:ln>
        </p:spPr>
        <p:txBody>
          <a:bodyPr vert="horz" lIns="144000" tIns="144000" rIns="144000" bIns="0" rtlCol="0" anchor="ctr" anchorCtr="0">
            <a:normAutofit/>
          </a:bodyPr>
          <a:lstStyle>
            <a:lvl1pPr algn="ctr" defTabSz="914400" rtl="0" eaLnBrk="1" latinLnBrk="0" hangingPunct="1">
              <a:lnSpc>
                <a:spcPct val="90000"/>
              </a:lnSpc>
              <a:spcBef>
                <a:spcPct val="0"/>
              </a:spcBef>
              <a:buNone/>
              <a:defRPr sz="3200" kern="1200" spc="200" baseline="0">
                <a:solidFill>
                  <a:srgbClr val="074589"/>
                </a:solidFill>
                <a:latin typeface="Raleway" panose="020B0503030101060003" pitchFamily="34" charset="77"/>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0" i="1" u="none" strike="noStrike" kern="1200" cap="none" spc="200" normalizeH="0" baseline="0" noProof="0" dirty="0">
                <a:ln>
                  <a:noFill/>
                </a:ln>
                <a:solidFill>
                  <a:srgbClr val="074589"/>
                </a:solidFill>
                <a:effectLst/>
                <a:uLnTx/>
                <a:uFillTx/>
                <a:latin typeface="Raleway" panose="020B0503030101060003" pitchFamily="34" charset="77"/>
                <a:ea typeface="+mj-ea"/>
                <a:cs typeface="+mj-cs"/>
              </a:rPr>
              <a:t>Thank you for your time</a:t>
            </a:r>
            <a:endParaRPr kumimoji="0" lang="en-DE" sz="3200" b="0" i="1" u="none" strike="noStrike" kern="1200" cap="none" spc="200" normalizeH="0" baseline="0" noProof="0" dirty="0">
              <a:ln>
                <a:noFill/>
              </a:ln>
              <a:solidFill>
                <a:srgbClr val="074589"/>
              </a:solidFill>
              <a:effectLst/>
              <a:uLnTx/>
              <a:uFillTx/>
              <a:latin typeface="Raleway" panose="020B0503030101060003" pitchFamily="34" charset="77"/>
              <a:ea typeface="+mj-ea"/>
              <a:cs typeface="+mj-cs"/>
            </a:endParaRPr>
          </a:p>
        </p:txBody>
      </p:sp>
    </p:spTree>
    <p:extLst>
      <p:ext uri="{BB962C8B-B14F-4D97-AF65-F5344CB8AC3E}">
        <p14:creationId xmlns:p14="http://schemas.microsoft.com/office/powerpoint/2010/main" val="100569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TFS Regulation</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a:ln>
                  <a:noFill/>
                </a:ln>
                <a:solidFill>
                  <a:srgbClr val="83A2C6"/>
                </a:solidFill>
                <a:effectLst/>
                <a:uLnTx/>
                <a:uFillTx/>
                <a:latin typeface="Raleway Medium" panose="020B0503030101060003" pitchFamily="34" charset="77"/>
                <a:ea typeface="+mn-ea"/>
                <a:cs typeface="+mn-cs"/>
              </a:rPr>
              <a:t>© Financial Transparency Advisors</a:t>
            </a:r>
            <a:endParaRPr kumimoji="0" lang="de-DE" sz="900" b="0" i="0" u="none" strike="noStrike" kern="1200" cap="none" spc="0" normalizeH="0" baseline="0" noProof="0" dirty="0">
              <a:ln>
                <a:noFill/>
              </a:ln>
              <a:solidFill>
                <a:srgbClr val="83A2C6"/>
              </a:solidFill>
              <a:effectLst/>
              <a:uLnTx/>
              <a:uFillTx/>
              <a:latin typeface="Raleway Medium" panose="020B0503030101060003" pitchFamily="34" charset="77"/>
              <a:ea typeface="+mn-ea"/>
              <a:cs typeface="+mn-cs"/>
            </a:endParaRPr>
          </a:p>
        </p:txBody>
      </p:sp>
    </p:spTree>
    <p:extLst>
      <p:ext uri="{BB962C8B-B14F-4D97-AF65-F5344CB8AC3E}">
        <p14:creationId xmlns:p14="http://schemas.microsoft.com/office/powerpoint/2010/main" val="372045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What are Sanctions?</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fontScale="92500" lnSpcReduction="20000"/>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r>
              <a:rPr lang="en-US" sz="2000" dirty="0"/>
              <a:t>Range of sanctions regimes (many countries subject to sanctions)</a:t>
            </a:r>
          </a:p>
          <a:p>
            <a:pPr algn="just">
              <a:buFont typeface="Wingdings" panose="05000000000000000000" pitchFamily="2" charset="2"/>
              <a:buChar char="§"/>
            </a:pPr>
            <a:r>
              <a:rPr lang="en-US" sz="2000" dirty="0"/>
              <a:t>Range of different targeted sanction measures in each regime (i.e. focused sanctions)</a:t>
            </a:r>
          </a:p>
          <a:p>
            <a:pPr lvl="1" algn="just">
              <a:buFont typeface="Wingdings" panose="05000000000000000000" pitchFamily="2" charset="2"/>
              <a:buChar char="§"/>
            </a:pPr>
            <a:r>
              <a:rPr lang="en-US" sz="1800" dirty="0"/>
              <a:t>travel bans</a:t>
            </a:r>
          </a:p>
          <a:p>
            <a:pPr lvl="1" algn="just">
              <a:buFont typeface="Wingdings" panose="05000000000000000000" pitchFamily="2" charset="2"/>
              <a:buChar char="§"/>
            </a:pPr>
            <a:r>
              <a:rPr lang="en-US" sz="1800" dirty="0"/>
              <a:t>asset freezes</a:t>
            </a:r>
          </a:p>
          <a:p>
            <a:pPr lvl="1" algn="just">
              <a:buFont typeface="Wingdings" panose="05000000000000000000" pitchFamily="2" charset="2"/>
              <a:buChar char="§"/>
            </a:pPr>
            <a:r>
              <a:rPr lang="en-US" sz="1800" dirty="0"/>
              <a:t>arms embargoes</a:t>
            </a:r>
          </a:p>
          <a:p>
            <a:pPr lvl="1" algn="just">
              <a:buFont typeface="Wingdings" panose="05000000000000000000" pitchFamily="2" charset="2"/>
              <a:buChar char="§"/>
            </a:pPr>
            <a:r>
              <a:rPr lang="en-US" sz="1800" dirty="0"/>
              <a:t>sectorial sanctions</a:t>
            </a:r>
          </a:p>
          <a:p>
            <a:pPr lvl="1" algn="just">
              <a:buFont typeface="Wingdings" panose="05000000000000000000" pitchFamily="2" charset="2"/>
              <a:buChar char="§"/>
            </a:pPr>
            <a:r>
              <a:rPr lang="en-US" sz="1800" dirty="0"/>
              <a:t>WMD-related goods and materials</a:t>
            </a:r>
          </a:p>
          <a:p>
            <a:pPr algn="just">
              <a:buFont typeface="Wingdings" panose="05000000000000000000" pitchFamily="2" charset="2"/>
              <a:buChar char="§"/>
            </a:pPr>
            <a:r>
              <a:rPr lang="en-US" sz="2000" dirty="0"/>
              <a:t>Role of Sanctions Committees and experts</a:t>
            </a:r>
          </a:p>
          <a:p>
            <a:pPr algn="just">
              <a:buFont typeface="Wingdings" panose="05000000000000000000" pitchFamily="2" charset="2"/>
              <a:buChar char="§"/>
            </a:pPr>
            <a:r>
              <a:rPr lang="en-US" sz="2000" dirty="0"/>
              <a:t>UN website (www.un.org) contains details for each regime</a:t>
            </a:r>
          </a:p>
          <a:p>
            <a:pPr algn="just">
              <a:buFont typeface="Wingdings" panose="05000000000000000000" pitchFamily="2" charset="2"/>
              <a:buChar char="§"/>
            </a:pPr>
            <a:r>
              <a:rPr lang="en-US" sz="2000" dirty="0"/>
              <a:t>Today, there are 14 ongoing sanctions regimes</a:t>
            </a:r>
          </a:p>
        </p:txBody>
      </p:sp>
      <p:pic>
        <p:nvPicPr>
          <p:cNvPr id="1026" name="Picture 2" descr="UN sanctions | New Zealand Ministry of Foreign Affairs and Trade">
            <a:extLst>
              <a:ext uri="{FF2B5EF4-FFF2-40B4-BE49-F238E27FC236}">
                <a16:creationId xmlns:a16="http://schemas.microsoft.com/office/drawing/2014/main" id="{CDC04588-1AD7-C37D-D86D-54558486B4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7345" y="400506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834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Implementing Targeted Financial Sanctions</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fontScale="77500" lnSpcReduction="20000"/>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000" b="1" dirty="0"/>
              <a:t>UN Sanctions Regimes require transposition into national laws. They are not directly applicable.</a:t>
            </a:r>
          </a:p>
          <a:p>
            <a:pPr lvl="1" algn="just"/>
            <a:r>
              <a:rPr lang="en-US" sz="1800" dirty="0">
                <a:solidFill>
                  <a:srgbClr val="FF0000"/>
                </a:solidFill>
              </a:rPr>
              <a:t>In Monaco, UN Sanctions Regimes are applicable according to Article 1 of the Sovereign Ordinance n° 8.664 of May 26, 2021 and Article 1 of the Ministerial Decision n° 2021-1 of June 4, 2021.</a:t>
            </a:r>
          </a:p>
          <a:p>
            <a:pPr algn="just"/>
            <a:r>
              <a:rPr lang="en-US" sz="2000" b="1" dirty="0"/>
              <a:t>Regional Measures </a:t>
            </a:r>
            <a:r>
              <a:rPr lang="en-US" sz="2000" dirty="0"/>
              <a:t>-  see for example the European Union, which implements UN Sanctions Regimes mostly through centralized EU legislation that directly applies in all EU countries</a:t>
            </a:r>
          </a:p>
          <a:p>
            <a:pPr algn="just"/>
            <a:r>
              <a:rPr lang="en-US" sz="2000" b="1" dirty="0"/>
              <a:t>National Measures </a:t>
            </a:r>
            <a:r>
              <a:rPr lang="en-US" sz="2000" dirty="0"/>
              <a:t>– see for example OFAC, which is a national US implementation mechanisms for UN Sanctions and US issues foreign sanctions. It is and remains a US national legislation that generally has no direct application to other jurisdictions.</a:t>
            </a:r>
          </a:p>
          <a:p>
            <a:pPr algn="just"/>
            <a:r>
              <a:rPr lang="en-US" sz="2000" dirty="0"/>
              <a:t>Integration of UN Sanctions in </a:t>
            </a:r>
            <a:r>
              <a:rPr lang="en-US" sz="2000" b="1" dirty="0"/>
              <a:t>international standards on AML/CFT </a:t>
            </a:r>
            <a:r>
              <a:rPr lang="en-US" sz="2000" dirty="0"/>
              <a:t>– FATF has integrated some aspects of some UN Sanctions regimes into the FATF standards and through this mechanism monitors compliance and actual application by countries.</a:t>
            </a:r>
          </a:p>
        </p:txBody>
      </p:sp>
    </p:spTree>
    <p:extLst>
      <p:ext uri="{BB962C8B-B14F-4D97-AF65-F5344CB8AC3E}">
        <p14:creationId xmlns:p14="http://schemas.microsoft.com/office/powerpoint/2010/main" val="1186526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MER Findings</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t>Recommendation 6: </a:t>
            </a:r>
            <a:r>
              <a:rPr lang="en-US" sz="2000" dirty="0">
                <a:solidFill>
                  <a:srgbClr val="FF0000"/>
                </a:solidFill>
              </a:rPr>
              <a:t>Partially Compliant</a:t>
            </a:r>
          </a:p>
          <a:p>
            <a:pPr lvl="1"/>
            <a:r>
              <a:rPr lang="en-US" sz="1800" dirty="0">
                <a:effectLst/>
                <a:latin typeface="Raleway" pitchFamily="2" charset="0"/>
                <a:ea typeface="Cambria" panose="02040503050406030204" pitchFamily="18" charset="0"/>
                <a:cs typeface="Cambria" panose="02040503050406030204" pitchFamily="18" charset="0"/>
              </a:rPr>
              <a:t>measures are inadequate to guarantee implementation</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of</a:t>
            </a:r>
            <a:r>
              <a:rPr lang="en-US" sz="1800" spc="-45"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TFS</a:t>
            </a:r>
            <a:r>
              <a:rPr lang="en-US" sz="1800" spc="-45"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without</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delay</a:t>
            </a:r>
            <a:endParaRPr lang="en-US" sz="1800" dirty="0">
              <a:solidFill>
                <a:srgbClr val="FF0000"/>
              </a:solidFill>
              <a:effectLst/>
              <a:latin typeface="Raleway" pitchFamily="2" charset="0"/>
              <a:ea typeface="Cambria" panose="02040503050406030204" pitchFamily="18" charset="0"/>
              <a:cs typeface="Cambria" panose="02040503050406030204" pitchFamily="18" charset="0"/>
            </a:endParaRPr>
          </a:p>
          <a:p>
            <a:pPr lvl="1"/>
            <a:r>
              <a:rPr lang="en-US" sz="1800" dirty="0">
                <a:effectLst/>
                <a:latin typeface="Raleway" pitchFamily="2" charset="0"/>
                <a:ea typeface="Cambria" panose="02040503050406030204" pitchFamily="18" charset="0"/>
                <a:cs typeface="Cambria" panose="02040503050406030204" pitchFamily="18" charset="0"/>
              </a:rPr>
              <a:t>lack of provisions</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to</a:t>
            </a:r>
            <a:r>
              <a:rPr lang="en-US" sz="1800" spc="-65"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guarantee</a:t>
            </a:r>
            <a:r>
              <a:rPr lang="en-US" sz="1800" spc="-55"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publication</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of</a:t>
            </a:r>
            <a:r>
              <a:rPr lang="en-US" sz="1800" spc="-6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ministerial</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decisions</a:t>
            </a:r>
            <a:endParaRPr lang="en-US" sz="1800" dirty="0">
              <a:latin typeface="Raleway" pitchFamily="2" charset="0"/>
            </a:endParaRPr>
          </a:p>
          <a:p>
            <a:r>
              <a:rPr lang="en-US" sz="2000" b="1" dirty="0"/>
              <a:t>Recommendation 7: </a:t>
            </a:r>
            <a:r>
              <a:rPr lang="en-US" sz="2000" dirty="0">
                <a:solidFill>
                  <a:srgbClr val="FF0000"/>
                </a:solidFill>
              </a:rPr>
              <a:t>Partially Compliant</a:t>
            </a:r>
            <a:endParaRPr lang="en-US" sz="2000" dirty="0"/>
          </a:p>
          <a:p>
            <a:pPr lvl="1"/>
            <a:r>
              <a:rPr lang="en-US" sz="1800" dirty="0">
                <a:effectLst/>
                <a:latin typeface="Raleway" pitchFamily="2" charset="0"/>
                <a:ea typeface="Cambria" panose="02040503050406030204" pitchFamily="18" charset="0"/>
                <a:cs typeface="Cambria" panose="02040503050406030204" pitchFamily="18" charset="0"/>
              </a:rPr>
              <a:t>measures are inadequate to guarantee implementation</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of</a:t>
            </a:r>
            <a:r>
              <a:rPr lang="en-US" sz="1800" spc="-45"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TFS</a:t>
            </a:r>
            <a:r>
              <a:rPr lang="en-US" sz="1800" spc="-45"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without</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delay</a:t>
            </a:r>
            <a:endParaRPr lang="en-US" sz="1800" dirty="0">
              <a:solidFill>
                <a:srgbClr val="FF0000"/>
              </a:solidFill>
              <a:effectLst/>
              <a:latin typeface="Raleway" pitchFamily="2" charset="0"/>
              <a:ea typeface="Cambria" panose="02040503050406030204" pitchFamily="18" charset="0"/>
              <a:cs typeface="Cambria" panose="02040503050406030204" pitchFamily="18" charset="0"/>
            </a:endParaRPr>
          </a:p>
          <a:p>
            <a:pPr lvl="1"/>
            <a:r>
              <a:rPr lang="en-US" sz="1800" dirty="0">
                <a:effectLst/>
                <a:latin typeface="Raleway" pitchFamily="2" charset="0"/>
                <a:ea typeface="Cambria" panose="02040503050406030204" pitchFamily="18" charset="0"/>
                <a:cs typeface="Cambria" panose="02040503050406030204" pitchFamily="18" charset="0"/>
              </a:rPr>
              <a:t>lack of provisions</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to</a:t>
            </a:r>
            <a:r>
              <a:rPr lang="en-US" sz="1800" spc="-65"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guarantee</a:t>
            </a:r>
            <a:r>
              <a:rPr lang="en-US" sz="1800" spc="-55"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publication</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of</a:t>
            </a:r>
            <a:r>
              <a:rPr lang="en-US" sz="1800" spc="-6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ministerial</a:t>
            </a:r>
            <a:r>
              <a:rPr lang="en-US" sz="1800" spc="-50" dirty="0">
                <a:effectLst/>
                <a:latin typeface="Raleway" pitchFamily="2" charset="0"/>
                <a:ea typeface="Cambria" panose="02040503050406030204" pitchFamily="18" charset="0"/>
                <a:cs typeface="Cambria" panose="02040503050406030204" pitchFamily="18" charset="0"/>
              </a:rPr>
              <a:t> </a:t>
            </a:r>
            <a:r>
              <a:rPr lang="en-US" sz="1800" dirty="0">
                <a:effectLst/>
                <a:latin typeface="Raleway" pitchFamily="2" charset="0"/>
                <a:ea typeface="Cambria" panose="02040503050406030204" pitchFamily="18" charset="0"/>
                <a:cs typeface="Cambria" panose="02040503050406030204" pitchFamily="18" charset="0"/>
              </a:rPr>
              <a:t>decisions</a:t>
            </a:r>
          </a:p>
          <a:p>
            <a:pPr lvl="1"/>
            <a:r>
              <a:rPr lang="en-US" sz="1800" dirty="0">
                <a:latin typeface="Raleway" pitchFamily="2" charset="0"/>
              </a:rPr>
              <a:t>Negative </a:t>
            </a:r>
            <a:r>
              <a:rPr lang="en-US" sz="1800" dirty="0">
                <a:latin typeface="Raleway" pitchFamily="2" charset="0"/>
                <a:ea typeface="Cambria" panose="02040503050406030204" pitchFamily="18" charset="0"/>
              </a:rPr>
              <a:t>impact on ramifications for the maintaining of freezing measures linked to proliferation. </a:t>
            </a:r>
          </a:p>
          <a:p>
            <a:pPr marL="0" indent="0">
              <a:buNone/>
            </a:pPr>
            <a:endParaRPr lang="en-US" sz="2000" dirty="0"/>
          </a:p>
        </p:txBody>
      </p:sp>
    </p:spTree>
    <p:extLst>
      <p:ext uri="{BB962C8B-B14F-4D97-AF65-F5344CB8AC3E}">
        <p14:creationId xmlns:p14="http://schemas.microsoft.com/office/powerpoint/2010/main" val="2616889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MER Findings (cont’d)</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000" dirty="0"/>
          </a:p>
        </p:txBody>
      </p:sp>
      <p:graphicFrame>
        <p:nvGraphicFramePr>
          <p:cNvPr id="3" name="Table 6">
            <a:extLst>
              <a:ext uri="{FF2B5EF4-FFF2-40B4-BE49-F238E27FC236}">
                <a16:creationId xmlns:a16="http://schemas.microsoft.com/office/drawing/2014/main" id="{E75DD60A-B68A-3375-F114-DB85E626BE97}"/>
              </a:ext>
            </a:extLst>
          </p:cNvPr>
          <p:cNvGraphicFramePr>
            <a:graphicFrameLocks noGrp="1"/>
          </p:cNvGraphicFramePr>
          <p:nvPr>
            <p:extLst>
              <p:ext uri="{D42A27DB-BD31-4B8C-83A1-F6EECF244321}">
                <p14:modId xmlns:p14="http://schemas.microsoft.com/office/powerpoint/2010/main" val="2093568763"/>
              </p:ext>
            </p:extLst>
          </p:nvPr>
        </p:nvGraphicFramePr>
        <p:xfrm>
          <a:off x="2248339" y="1652147"/>
          <a:ext cx="7695321" cy="4023360"/>
        </p:xfrm>
        <a:graphic>
          <a:graphicData uri="http://schemas.openxmlformats.org/drawingml/2006/table">
            <a:tbl>
              <a:tblPr bandRow="1">
                <a:tableStyleId>{5C22544A-7EE6-4342-B048-85BDC9FD1C3A}</a:tableStyleId>
              </a:tblPr>
              <a:tblGrid>
                <a:gridCol w="1724585">
                  <a:extLst>
                    <a:ext uri="{9D8B030D-6E8A-4147-A177-3AD203B41FA5}">
                      <a16:colId xmlns:a16="http://schemas.microsoft.com/office/drawing/2014/main" val="2542313199"/>
                    </a:ext>
                  </a:extLst>
                </a:gridCol>
                <a:gridCol w="1724585">
                  <a:extLst>
                    <a:ext uri="{9D8B030D-6E8A-4147-A177-3AD203B41FA5}">
                      <a16:colId xmlns:a16="http://schemas.microsoft.com/office/drawing/2014/main" val="942205902"/>
                    </a:ext>
                  </a:extLst>
                </a:gridCol>
                <a:gridCol w="4246151">
                  <a:extLst>
                    <a:ext uri="{9D8B030D-6E8A-4147-A177-3AD203B41FA5}">
                      <a16:colId xmlns:a16="http://schemas.microsoft.com/office/drawing/2014/main" val="303966939"/>
                    </a:ext>
                  </a:extLst>
                </a:gridCol>
              </a:tblGrid>
              <a:tr h="775742">
                <a:tc rowSpan="2">
                  <a:txBody>
                    <a:bodyPr/>
                    <a:lstStyle/>
                    <a:p>
                      <a:pPr marL="45720" algn="l">
                        <a:spcBef>
                          <a:spcPts val="600"/>
                        </a:spcBef>
                        <a:spcAft>
                          <a:spcPts val="200"/>
                        </a:spcAft>
                      </a:pPr>
                      <a:r>
                        <a:rPr lang="en-IE" sz="1200" b="1" dirty="0">
                          <a:effectLst/>
                          <a:latin typeface="Raleway" pitchFamily="2" charset="0"/>
                          <a:ea typeface="Times New Roman" panose="02020603050405020304" pitchFamily="18" charset="0"/>
                          <a:cs typeface="Times New Roman" panose="02020603050405020304" pitchFamily="18" charset="0"/>
                        </a:rPr>
                        <a:t>Recommended Actions for IO10</a:t>
                      </a:r>
                    </a:p>
                  </a:txBody>
                  <a:tcPr marL="68580" marR="68580" marT="0" marB="0" anchor="ctr">
                    <a:solidFill>
                      <a:srgbClr val="EEF0F7"/>
                    </a:solidFill>
                  </a:tcPr>
                </a:tc>
                <a:tc>
                  <a:txBody>
                    <a:bodyPr/>
                    <a:lstStyle/>
                    <a:p>
                      <a:pPr marL="45720" algn="l">
                        <a:spcBef>
                          <a:spcPts val="600"/>
                        </a:spcBef>
                        <a:spcAft>
                          <a:spcPts val="200"/>
                        </a:spcAft>
                      </a:pPr>
                      <a:r>
                        <a:rPr lang="en-US" sz="1200" b="1" dirty="0">
                          <a:effectLst/>
                          <a:latin typeface="Raleway" pitchFamily="2" charset="0"/>
                          <a:ea typeface="Times New Roman" panose="02020603050405020304" pitchFamily="18" charset="0"/>
                          <a:cs typeface="Times New Roman" panose="02020603050405020304" pitchFamily="18" charset="0"/>
                        </a:rPr>
                        <a:t>10(a)</a:t>
                      </a:r>
                      <a:endParaRPr lang="en-IE" sz="1200" b="1"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rgbClr val="EEF0F7"/>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200" kern="1200" dirty="0">
                          <a:solidFill>
                            <a:schemeClr val="dk1"/>
                          </a:solidFill>
                          <a:effectLst/>
                          <a:latin typeface="Raleway" pitchFamily="2" charset="0"/>
                          <a:ea typeface="+mn-ea"/>
                          <a:cs typeface="+mn-cs"/>
                        </a:rPr>
                        <a:t>Remedy the technical deficiencies identified with respect to the new TFS implementation mechanism, including by eliminating the risk of a freeze being lifted in the absence the ministerial decision is issued before the end of the ten- day period (see R.6).</a:t>
                      </a:r>
                      <a:endParaRPr kumimoji="0" lang="en-IE" sz="1200" kern="1200" dirty="0">
                        <a:solidFill>
                          <a:schemeClr val="dk1"/>
                        </a:solidFill>
                        <a:effectLst/>
                        <a:latin typeface="Raleway" pitchFamily="2" charset="0"/>
                        <a:ea typeface="+mn-ea"/>
                        <a:cs typeface="+mn-cs"/>
                      </a:endParaRPr>
                    </a:p>
                  </a:txBody>
                  <a:tcPr marL="68580" marR="68580" marT="0" marB="0" anchor="ctr">
                    <a:solidFill>
                      <a:srgbClr val="EEF0F7"/>
                    </a:solidFill>
                  </a:tcPr>
                </a:tc>
                <a:extLst>
                  <a:ext uri="{0D108BD9-81ED-4DB2-BD59-A6C34878D82A}">
                    <a16:rowId xmlns:a16="http://schemas.microsoft.com/office/drawing/2014/main" val="346378961"/>
                  </a:ext>
                </a:extLst>
              </a:tr>
              <a:tr h="764257">
                <a:tc vMerge="1">
                  <a:txBody>
                    <a:bodyPr/>
                    <a:lstStyle/>
                    <a:p>
                      <a:pPr marL="45720" algn="l">
                        <a:spcBef>
                          <a:spcPts val="600"/>
                        </a:spcBef>
                        <a:spcAft>
                          <a:spcPts val="200"/>
                        </a:spcAft>
                      </a:pPr>
                      <a:endParaRPr lang="en-IE" sz="1200" b="1"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rgbClr val="F7F8FB"/>
                    </a:solidFill>
                  </a:tcPr>
                </a:tc>
                <a:tc>
                  <a:txBody>
                    <a:bodyPr/>
                    <a:lstStyle/>
                    <a:p>
                      <a:pPr marL="45720" algn="l">
                        <a:spcBef>
                          <a:spcPts val="600"/>
                        </a:spcBef>
                        <a:spcAft>
                          <a:spcPts val="200"/>
                        </a:spcAft>
                      </a:pPr>
                      <a:r>
                        <a:rPr lang="en-US" sz="1200" b="1" dirty="0">
                          <a:effectLst/>
                          <a:latin typeface="Raleway" pitchFamily="2" charset="0"/>
                        </a:rPr>
                        <a:t>10(e)</a:t>
                      </a:r>
                      <a:endParaRPr lang="en-IE" sz="1200" b="1"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rgbClr val="F7F8FB"/>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200" kern="1200" dirty="0">
                          <a:solidFill>
                            <a:schemeClr val="dk1"/>
                          </a:solidFill>
                          <a:effectLst/>
                          <a:latin typeface="Raleway" pitchFamily="2" charset="0"/>
                          <a:ea typeface="+mn-ea"/>
                          <a:cs typeface="+mn-cs"/>
                        </a:rPr>
                        <a:t>Ensure that with regard to TF, the Advisory Committee on freezing measures is operational and that it includes all relevant authorities (including the GPO and the Chairperson of the Bar Association) and regularly discusses TF-related TFS issues.</a:t>
                      </a:r>
                      <a:endParaRPr kumimoji="0" lang="en-IE" sz="1200" kern="1200" dirty="0">
                        <a:solidFill>
                          <a:schemeClr val="dk1"/>
                        </a:solidFill>
                        <a:effectLst/>
                        <a:latin typeface="Raleway" pitchFamily="2" charset="0"/>
                        <a:ea typeface="+mn-ea"/>
                        <a:cs typeface="+mn-cs"/>
                      </a:endParaRPr>
                    </a:p>
                  </a:txBody>
                  <a:tcPr marL="68580" marR="68580" marT="0" marB="0" anchor="ctr">
                    <a:solidFill>
                      <a:srgbClr val="F7F8FB"/>
                    </a:solidFill>
                  </a:tcPr>
                </a:tc>
                <a:extLst>
                  <a:ext uri="{0D108BD9-81ED-4DB2-BD59-A6C34878D82A}">
                    <a16:rowId xmlns:a16="http://schemas.microsoft.com/office/drawing/2014/main" val="3101487926"/>
                  </a:ext>
                </a:extLst>
              </a:tr>
              <a:tr h="764257">
                <a:tc rowSpan="2">
                  <a:txBody>
                    <a:bodyPr/>
                    <a:lstStyle/>
                    <a:p>
                      <a:pPr marL="45720" algn="l">
                        <a:spcBef>
                          <a:spcPts val="600"/>
                        </a:spcBef>
                        <a:spcAft>
                          <a:spcPts val="200"/>
                        </a:spcAft>
                      </a:pPr>
                      <a:r>
                        <a:rPr lang="en-IE" sz="1200" b="1" dirty="0">
                          <a:effectLst/>
                          <a:latin typeface="Raleway" pitchFamily="2" charset="0"/>
                          <a:ea typeface="Times New Roman" panose="02020603050405020304" pitchFamily="18" charset="0"/>
                          <a:cs typeface="Times New Roman" panose="02020603050405020304" pitchFamily="18" charset="0"/>
                        </a:rPr>
                        <a:t>Recommended Actions for IO11</a:t>
                      </a:r>
                    </a:p>
                  </a:txBody>
                  <a:tcPr marL="68580" marR="68580" marT="0" marB="0" anchor="ctr">
                    <a:solidFill>
                      <a:srgbClr val="EEF0F7"/>
                    </a:solidFill>
                  </a:tcPr>
                </a:tc>
                <a:tc>
                  <a:txBody>
                    <a:bodyPr/>
                    <a:lstStyle/>
                    <a:p>
                      <a:pPr marL="45720" algn="l">
                        <a:spcBef>
                          <a:spcPts val="600"/>
                        </a:spcBef>
                        <a:spcAft>
                          <a:spcPts val="200"/>
                        </a:spcAft>
                      </a:pPr>
                      <a:r>
                        <a:rPr lang="en-IE" sz="1200" b="1" dirty="0">
                          <a:effectLst/>
                          <a:latin typeface="Raleway" pitchFamily="2" charset="0"/>
                          <a:ea typeface="Times New Roman" panose="02020603050405020304" pitchFamily="18" charset="0"/>
                          <a:cs typeface="Times New Roman" panose="02020603050405020304" pitchFamily="18" charset="0"/>
                        </a:rPr>
                        <a:t>11(a)</a:t>
                      </a:r>
                    </a:p>
                  </a:txBody>
                  <a:tcPr marL="68580" marR="68580" marT="0" marB="0" anchor="ctr">
                    <a:solidFill>
                      <a:srgbClr val="EEF0F7"/>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200" kern="1200" dirty="0">
                          <a:solidFill>
                            <a:schemeClr val="dk1"/>
                          </a:solidFill>
                          <a:effectLst/>
                          <a:latin typeface="Raleway" pitchFamily="2" charset="0"/>
                          <a:ea typeface="+mn-ea"/>
                          <a:cs typeface="+mn-cs"/>
                        </a:rPr>
                        <a:t>Remedy the technical deficiencies identified with respect to the new TFS implementation mechanism, not least in order to eliminate the risk of a freezing measure being lifted in the absence of a legal provision or other enforceable means of ensuring that the ministerial decision is issued before the end of the 10-day implicit freezing period (cf. IO.10).</a:t>
                      </a:r>
                      <a:endParaRPr kumimoji="0" lang="en-IE" sz="1200" kern="1200" dirty="0">
                        <a:solidFill>
                          <a:schemeClr val="dk1"/>
                        </a:solidFill>
                        <a:effectLst/>
                        <a:latin typeface="Raleway" pitchFamily="2" charset="0"/>
                        <a:ea typeface="+mn-ea"/>
                        <a:cs typeface="+mn-cs"/>
                      </a:endParaRPr>
                    </a:p>
                  </a:txBody>
                  <a:tcPr marL="68580" marR="68580" marT="0" marB="0" anchor="ctr">
                    <a:solidFill>
                      <a:srgbClr val="EEF0F7"/>
                    </a:solidFill>
                  </a:tcPr>
                </a:tc>
                <a:extLst>
                  <a:ext uri="{0D108BD9-81ED-4DB2-BD59-A6C34878D82A}">
                    <a16:rowId xmlns:a16="http://schemas.microsoft.com/office/drawing/2014/main" val="1768469979"/>
                  </a:ext>
                </a:extLst>
              </a:tr>
              <a:tr h="764257">
                <a:tc vMerge="1">
                  <a:txBody>
                    <a:bodyPr/>
                    <a:lstStyle/>
                    <a:p>
                      <a:pPr marL="45720" algn="l">
                        <a:spcBef>
                          <a:spcPts val="600"/>
                        </a:spcBef>
                        <a:spcAft>
                          <a:spcPts val="200"/>
                        </a:spcAft>
                      </a:pPr>
                      <a:endParaRPr lang="en-IE" sz="1200" b="1"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rgbClr val="EEF0F7"/>
                    </a:solidFill>
                  </a:tcPr>
                </a:tc>
                <a:tc>
                  <a:txBody>
                    <a:bodyPr/>
                    <a:lstStyle/>
                    <a:p>
                      <a:pPr marL="45720" algn="l">
                        <a:spcBef>
                          <a:spcPts val="600"/>
                        </a:spcBef>
                        <a:spcAft>
                          <a:spcPts val="200"/>
                        </a:spcAft>
                      </a:pPr>
                      <a:r>
                        <a:rPr lang="en-IE" sz="1200" b="1" dirty="0">
                          <a:effectLst/>
                          <a:latin typeface="Raleway" pitchFamily="2" charset="0"/>
                          <a:ea typeface="Times New Roman" panose="02020603050405020304" pitchFamily="18" charset="0"/>
                          <a:cs typeface="Times New Roman" panose="02020603050405020304" pitchFamily="18" charset="0"/>
                        </a:rPr>
                        <a:t>11(b)</a:t>
                      </a:r>
                    </a:p>
                  </a:txBody>
                  <a:tcPr marL="68580" marR="68580" marT="0" marB="0" anchor="ctr">
                    <a:solidFill>
                      <a:srgbClr val="F7F8FB"/>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200" kern="1200" dirty="0">
                          <a:solidFill>
                            <a:schemeClr val="dk1"/>
                          </a:solidFill>
                          <a:effectLst/>
                          <a:latin typeface="Raleway" pitchFamily="2" charset="0"/>
                          <a:ea typeface="+mn-ea"/>
                          <a:cs typeface="+mn-cs"/>
                        </a:rPr>
                        <a:t>Ensure that with respect to PF, the Advisory Committee on freezing measures is operational, includes all the relevant authorities (among them the GPO and the Chairperson of the Bar Association), and regularly discusses PF-related TFS issues.</a:t>
                      </a:r>
                      <a:endParaRPr kumimoji="0" lang="en-IE" sz="1200" kern="1200" dirty="0">
                        <a:solidFill>
                          <a:schemeClr val="dk1"/>
                        </a:solidFill>
                        <a:effectLst/>
                        <a:latin typeface="Raleway" pitchFamily="2" charset="0"/>
                        <a:ea typeface="+mn-ea"/>
                        <a:cs typeface="+mn-cs"/>
                      </a:endParaRPr>
                    </a:p>
                  </a:txBody>
                  <a:tcPr marL="68580" marR="68580" marT="0" marB="0" anchor="ctr">
                    <a:solidFill>
                      <a:srgbClr val="F7F8FB"/>
                    </a:solidFill>
                  </a:tcPr>
                </a:tc>
                <a:extLst>
                  <a:ext uri="{0D108BD9-81ED-4DB2-BD59-A6C34878D82A}">
                    <a16:rowId xmlns:a16="http://schemas.microsoft.com/office/drawing/2014/main" val="1336658997"/>
                  </a:ext>
                </a:extLst>
              </a:tr>
            </a:tbl>
          </a:graphicData>
        </a:graphic>
      </p:graphicFrame>
    </p:spTree>
    <p:extLst>
      <p:ext uri="{BB962C8B-B14F-4D97-AF65-F5344CB8AC3E}">
        <p14:creationId xmlns:p14="http://schemas.microsoft.com/office/powerpoint/2010/main" val="2774903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TFS Regulation</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a:lnSpc>
                <a:spcPct val="107000"/>
              </a:lnSpc>
            </a:pPr>
            <a:r>
              <a:rPr lang="en-US" sz="2000" dirty="0">
                <a:ea typeface="Calibri" panose="020F0502020204030204" pitchFamily="34" charset="0"/>
                <a:cs typeface="Arial" panose="020B0604020202020204" pitchFamily="34" charset="0"/>
              </a:rPr>
              <a:t>Sovereign Ordinance Nr. 8.664 from May 26, 2021</a:t>
            </a:r>
          </a:p>
          <a:p>
            <a:pPr marL="914400" lvl="1">
              <a:lnSpc>
                <a:spcPct val="107000"/>
              </a:lnSpc>
            </a:pPr>
            <a:r>
              <a:rPr lang="en-US" sz="1800" dirty="0">
                <a:ea typeface="Calibri" panose="020F0502020204030204" pitchFamily="34" charset="0"/>
                <a:cs typeface="Arial" panose="020B0604020202020204" pitchFamily="34" charset="0"/>
              </a:rPr>
              <a:t>Latest Version Publicly Available (</a:t>
            </a:r>
            <a:r>
              <a:rPr lang="en-US" sz="1800" dirty="0">
                <a:ea typeface="Calibri" panose="020F0502020204030204" pitchFamily="34" charset="0"/>
                <a:cs typeface="Arial" panose="020B0604020202020204" pitchFamily="34" charset="0"/>
                <a:hlinkClick r:id="rId3"/>
              </a:rPr>
              <a:t>here</a:t>
            </a:r>
            <a:r>
              <a:rPr lang="en-US" sz="1800" dirty="0">
                <a:ea typeface="Calibri" panose="020F0502020204030204" pitchFamily="34" charset="0"/>
                <a:cs typeface="Arial" panose="020B0604020202020204" pitchFamily="34" charset="0"/>
              </a:rPr>
              <a:t>)</a:t>
            </a:r>
          </a:p>
          <a:p>
            <a:pPr marL="457200">
              <a:lnSpc>
                <a:spcPct val="107000"/>
              </a:lnSpc>
            </a:pPr>
            <a:r>
              <a:rPr lang="en-US" sz="2000" dirty="0">
                <a:ea typeface="Calibri" panose="020F0502020204030204" pitchFamily="34" charset="0"/>
                <a:cs typeface="Arial" panose="020B0604020202020204" pitchFamily="34" charset="0"/>
              </a:rPr>
              <a:t>Regulates the implementation of TF-related and PF-related TFS in Monaco</a:t>
            </a:r>
          </a:p>
          <a:p>
            <a:pPr marL="914400" lvl="1">
              <a:lnSpc>
                <a:spcPct val="107000"/>
              </a:lnSpc>
            </a:pPr>
            <a:r>
              <a:rPr lang="en-US" sz="1800" dirty="0">
                <a:effectLst/>
                <a:latin typeface="Raleway" pitchFamily="2" charset="0"/>
                <a:ea typeface="Cambria" panose="02040503050406030204" pitchFamily="18" charset="0"/>
                <a:cs typeface="Cambria" panose="02040503050406030204" pitchFamily="18" charset="0"/>
              </a:rPr>
              <a:t>Prime Ministerial Decision No. 2021-1 of 4 June 2021</a:t>
            </a:r>
            <a:endParaRPr lang="en-US" sz="1800" dirty="0">
              <a:latin typeface="Raleway" pitchFamily="2" charset="0"/>
              <a:ea typeface="Calibri" panose="020F0502020204030204" pitchFamily="34" charset="0"/>
              <a:cs typeface="Arial" panose="020B0604020202020204" pitchFamily="34" charset="0"/>
            </a:endParaRPr>
          </a:p>
          <a:p>
            <a:pPr marL="457200">
              <a:lnSpc>
                <a:spcPct val="107000"/>
              </a:lnSpc>
            </a:pPr>
            <a:r>
              <a:rPr lang="en-US" sz="2000" dirty="0">
                <a:ea typeface="Calibri" panose="020F0502020204030204" pitchFamily="34" charset="0"/>
                <a:cs typeface="Arial" panose="020B0604020202020204" pitchFamily="34" charset="0"/>
              </a:rPr>
              <a:t>Key Factors:</a:t>
            </a:r>
          </a:p>
          <a:p>
            <a:pPr marL="914400" lvl="1">
              <a:lnSpc>
                <a:spcPct val="107000"/>
              </a:lnSpc>
            </a:pPr>
            <a:r>
              <a:rPr lang="en-US" sz="1800" dirty="0">
                <a:ea typeface="Calibri" panose="020F0502020204030204" pitchFamily="34" charset="0"/>
                <a:cs typeface="Arial" panose="020B0604020202020204" pitchFamily="34" charset="0"/>
              </a:rPr>
              <a:t>Enables implementation of UNSCRs, EU, and French Designations</a:t>
            </a:r>
          </a:p>
          <a:p>
            <a:pPr marL="914400" lvl="1">
              <a:lnSpc>
                <a:spcPct val="107000"/>
              </a:lnSpc>
            </a:pPr>
            <a:r>
              <a:rPr lang="en-US" sz="1800" dirty="0">
                <a:ea typeface="Calibri" panose="020F0502020204030204" pitchFamily="34" charset="0"/>
                <a:cs typeface="Arial" panose="020B0604020202020204" pitchFamily="34" charset="0"/>
              </a:rPr>
              <a:t>Establishes Advisory Committee for Freezing of Funds</a:t>
            </a:r>
          </a:p>
          <a:p>
            <a:pPr marL="914400" lvl="1">
              <a:lnSpc>
                <a:spcPct val="107000"/>
              </a:lnSpc>
            </a:pPr>
            <a:r>
              <a:rPr lang="en-US" sz="1800" dirty="0">
                <a:ea typeface="Calibri" panose="020F0502020204030204" pitchFamily="34" charset="0"/>
                <a:cs typeface="Arial" panose="020B0604020202020204" pitchFamily="34" charset="0"/>
              </a:rPr>
              <a:t>Streamlines approach to suggesting designations to relevant UN bodies</a:t>
            </a:r>
          </a:p>
          <a:p>
            <a:pPr marL="914400" lvl="1">
              <a:lnSpc>
                <a:spcPct val="107000"/>
              </a:lnSpc>
            </a:pPr>
            <a:r>
              <a:rPr lang="en-US" sz="1800" dirty="0">
                <a:ea typeface="Calibri" panose="020F0502020204030204" pitchFamily="34" charset="0"/>
                <a:cs typeface="Arial" panose="020B0604020202020204" pitchFamily="34" charset="0"/>
              </a:rPr>
              <a:t>Implements UNSCR 1373 requirements</a:t>
            </a:r>
          </a:p>
          <a:p>
            <a:pPr marL="457200">
              <a:lnSpc>
                <a:spcPct val="107000"/>
              </a:lnSpc>
            </a:pPr>
            <a:r>
              <a:rPr lang="en-US" sz="2000" dirty="0">
                <a:solidFill>
                  <a:srgbClr val="FF0000"/>
                </a:solidFill>
                <a:ea typeface="Calibri" panose="020F0502020204030204" pitchFamily="34" charset="0"/>
                <a:cs typeface="Arial" panose="020B0604020202020204" pitchFamily="34" charset="0"/>
              </a:rPr>
              <a:t>Significant amendments on </a:t>
            </a:r>
            <a:r>
              <a:rPr lang="en-US" sz="2000" b="1" u="sng" dirty="0">
                <a:solidFill>
                  <a:srgbClr val="FF0000"/>
                </a:solidFill>
                <a:ea typeface="Calibri" panose="020F0502020204030204" pitchFamily="34" charset="0"/>
                <a:cs typeface="Arial" panose="020B0604020202020204" pitchFamily="34" charset="0"/>
              </a:rPr>
              <a:t>11 November 2022</a:t>
            </a:r>
            <a:r>
              <a:rPr lang="en-US" sz="2000" dirty="0">
                <a:solidFill>
                  <a:srgbClr val="FF0000"/>
                </a:solidFill>
                <a:ea typeface="Calibri" panose="020F0502020204030204" pitchFamily="34" charset="0"/>
                <a:cs typeface="Arial" panose="020B0604020202020204" pitchFamily="34" charset="0"/>
              </a:rPr>
              <a:t> -&gt; due to MER shortcomings</a:t>
            </a:r>
          </a:p>
        </p:txBody>
      </p:sp>
    </p:spTree>
    <p:extLst>
      <p:ext uri="{BB962C8B-B14F-4D97-AF65-F5344CB8AC3E}">
        <p14:creationId xmlns:p14="http://schemas.microsoft.com/office/powerpoint/2010/main" val="35445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7335B5-F750-F86B-8AFA-6A5EB1E57EAD}"/>
              </a:ext>
            </a:extLst>
          </p:cNvPr>
          <p:cNvSpPr txBox="1">
            <a:spLocks/>
          </p:cNvSpPr>
          <p:nvPr/>
        </p:nvSpPr>
        <p:spPr>
          <a:xfrm>
            <a:off x="335360" y="332656"/>
            <a:ext cx="11521678" cy="1325563"/>
          </a:xfrm>
          <a:prstGeom prst="rect">
            <a:avLst/>
          </a:prstGeom>
        </p:spPr>
        <p:txBody>
          <a:bodyPr/>
          <a:lst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a:lstStyle>
          <a:p>
            <a:r>
              <a:rPr lang="en-US" dirty="0">
                <a:latin typeface="Raleway" pitchFamily="2" charset="0"/>
              </a:rPr>
              <a:t>TFS Regulation (cont’d)</a:t>
            </a:r>
            <a:endParaRPr lang="en-DE" dirty="0">
              <a:latin typeface="Raleway" pitchFamily="2" charset="0"/>
            </a:endParaRPr>
          </a:p>
        </p:txBody>
      </p:sp>
      <p:sp>
        <p:nvSpPr>
          <p:cNvPr id="6" name="Content Placeholder 1">
            <a:extLst>
              <a:ext uri="{FF2B5EF4-FFF2-40B4-BE49-F238E27FC236}">
                <a16:creationId xmlns:a16="http://schemas.microsoft.com/office/drawing/2014/main" id="{6E3D5F13-B881-C197-7B2D-D2173E78FB14}"/>
              </a:ext>
            </a:extLst>
          </p:cNvPr>
          <p:cNvSpPr txBox="1">
            <a:spLocks/>
          </p:cNvSpPr>
          <p:nvPr/>
        </p:nvSpPr>
        <p:spPr>
          <a:xfrm>
            <a:off x="983432" y="1628800"/>
            <a:ext cx="9937500" cy="4458456"/>
          </a:xfrm>
          <a:prstGeom prst="rect">
            <a:avLst/>
          </a:prstGeom>
        </p:spPr>
        <p:txBody>
          <a:bodyPr>
            <a:norm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a:lnSpc>
                <a:spcPct val="107000"/>
              </a:lnSpc>
            </a:pPr>
            <a:r>
              <a:rPr lang="en-US" sz="2000" dirty="0">
                <a:ea typeface="Calibri" panose="020F0502020204030204" pitchFamily="34" charset="0"/>
                <a:cs typeface="Arial" panose="020B0604020202020204" pitchFamily="34" charset="0"/>
              </a:rPr>
              <a:t>Latest amendments include:</a:t>
            </a:r>
          </a:p>
          <a:p>
            <a:pPr marL="914400" lvl="1">
              <a:lnSpc>
                <a:spcPct val="107000"/>
              </a:lnSpc>
            </a:pPr>
            <a:r>
              <a:rPr lang="en-US" dirty="0">
                <a:ea typeface="Calibri" panose="020F0502020204030204" pitchFamily="34" charset="0"/>
                <a:cs typeface="Arial" panose="020B0604020202020204" pitchFamily="34" charset="0"/>
              </a:rPr>
              <a:t>New Government of Monaco website dedicated to the freezing of funds and economic resources</a:t>
            </a:r>
          </a:p>
          <a:p>
            <a:pPr marL="914400" lvl="1">
              <a:lnSpc>
                <a:spcPct val="107000"/>
              </a:lnSpc>
            </a:pPr>
            <a:r>
              <a:rPr lang="en-US" dirty="0">
                <a:ea typeface="Calibri" panose="020F0502020204030204" pitchFamily="34" charset="0"/>
                <a:cs typeface="Arial" panose="020B0604020202020204" pitchFamily="34" charset="0"/>
              </a:rPr>
              <a:t>Implicit freezing decisions by the Minister of State</a:t>
            </a:r>
          </a:p>
          <a:p>
            <a:pPr marL="914400" lvl="1">
              <a:lnSpc>
                <a:spcPct val="107000"/>
              </a:lnSpc>
            </a:pPr>
            <a:r>
              <a:rPr lang="en-US" dirty="0">
                <a:ea typeface="Calibri" panose="020F0502020204030204" pitchFamily="34" charset="0"/>
                <a:cs typeface="Arial" panose="020B0604020202020204" pitchFamily="34" charset="0"/>
              </a:rPr>
              <a:t>Designations of persons and entities by Minister of State are not subject to existence of criminal procedures</a:t>
            </a:r>
          </a:p>
          <a:p>
            <a:pPr marL="914400" lvl="1">
              <a:lnSpc>
                <a:spcPct val="107000"/>
              </a:lnSpc>
            </a:pPr>
            <a:r>
              <a:rPr lang="en-US" dirty="0">
                <a:ea typeface="Calibri" panose="020F0502020204030204" pitchFamily="34" charset="0"/>
                <a:cs typeface="Arial" panose="020B0604020202020204" pitchFamily="34" charset="0"/>
              </a:rPr>
              <a:t>Provisions relating to the exchange of information</a:t>
            </a:r>
          </a:p>
          <a:p>
            <a:pPr marL="914400" lvl="1">
              <a:lnSpc>
                <a:spcPct val="107000"/>
              </a:lnSpc>
            </a:pPr>
            <a:r>
              <a:rPr lang="en-US" dirty="0">
                <a:ea typeface="Calibri" panose="020F0502020204030204" pitchFamily="34" charset="0"/>
                <a:cs typeface="Arial" panose="020B0604020202020204" pitchFamily="34" charset="0"/>
              </a:rPr>
              <a:t>Restrictive measures adopted by the EU (Russia-Ukraine Conflict)</a:t>
            </a:r>
          </a:p>
          <a:p>
            <a:pPr marL="457200">
              <a:lnSpc>
                <a:spcPct val="107000"/>
              </a:lnSpc>
            </a:pPr>
            <a:r>
              <a:rPr lang="en-US" dirty="0">
                <a:solidFill>
                  <a:srgbClr val="FF0000"/>
                </a:solidFill>
                <a:ea typeface="Calibri" panose="020F0502020204030204" pitchFamily="34" charset="0"/>
                <a:cs typeface="Arial" panose="020B0604020202020204" pitchFamily="34" charset="0"/>
              </a:rPr>
              <a:t>However, some criteria remained unaddressed…</a:t>
            </a:r>
          </a:p>
          <a:p>
            <a:pPr marL="914400" lvl="1">
              <a:lnSpc>
                <a:spcPct val="107000"/>
              </a:lnSpc>
            </a:pPr>
            <a:r>
              <a:rPr lang="en-US" b="1" dirty="0">
                <a:solidFill>
                  <a:srgbClr val="FF0000"/>
                </a:solidFill>
                <a:ea typeface="Calibri" panose="020F0502020204030204" pitchFamily="34" charset="0"/>
                <a:cs typeface="Arial" panose="020B0604020202020204" pitchFamily="34" charset="0"/>
              </a:rPr>
              <a:t>Advisory Committee membership</a:t>
            </a:r>
          </a:p>
          <a:p>
            <a:pPr marL="914400" lvl="1">
              <a:lnSpc>
                <a:spcPct val="107000"/>
              </a:lnSpc>
            </a:pPr>
            <a:r>
              <a:rPr lang="en-US" b="1" dirty="0">
                <a:solidFill>
                  <a:srgbClr val="FF0000"/>
                </a:solidFill>
                <a:ea typeface="Calibri" panose="020F0502020204030204" pitchFamily="34" charset="0"/>
                <a:cs typeface="Arial" panose="020B0604020202020204" pitchFamily="34" charset="0"/>
              </a:rPr>
              <a:t>UNSCR 1267 specificities</a:t>
            </a:r>
          </a:p>
          <a:p>
            <a:pPr marL="914400" lvl="1">
              <a:lnSpc>
                <a:spcPct val="107000"/>
              </a:lnSpc>
            </a:pPr>
            <a:r>
              <a:rPr lang="en-US" b="1" dirty="0">
                <a:solidFill>
                  <a:srgbClr val="FF0000"/>
                </a:solidFill>
                <a:ea typeface="Calibri" panose="020F0502020204030204" pitchFamily="34" charset="0"/>
                <a:cs typeface="Arial" panose="020B0604020202020204" pitchFamily="34" charset="0"/>
              </a:rPr>
              <a:t>Definitions</a:t>
            </a:r>
          </a:p>
          <a:p>
            <a:pPr marL="1371600" lvl="2">
              <a:lnSpc>
                <a:spcPct val="107000"/>
              </a:lnSpc>
            </a:pPr>
            <a:r>
              <a:rPr lang="en-US" b="1" dirty="0">
                <a:solidFill>
                  <a:schemeClr val="accent6"/>
                </a:solidFill>
                <a:ea typeface="Calibri" panose="020F0502020204030204" pitchFamily="34" charset="0"/>
                <a:cs typeface="Arial" panose="020B0604020202020204" pitchFamily="34" charset="0"/>
              </a:rPr>
              <a:t>CURRENTLY UNDERGOING REVIEW TO INTEGRATE NEW SUGGESTIONS</a:t>
            </a:r>
          </a:p>
        </p:txBody>
      </p:sp>
    </p:spTree>
    <p:extLst>
      <p:ext uri="{BB962C8B-B14F-4D97-AF65-F5344CB8AC3E}">
        <p14:creationId xmlns:p14="http://schemas.microsoft.com/office/powerpoint/2010/main" val="3022843076"/>
      </p:ext>
    </p:extLst>
  </p:cSld>
  <p:clrMapOvr>
    <a:masterClrMapping/>
  </p:clrMapOvr>
</p:sld>
</file>

<file path=ppt/theme/theme1.xml><?xml version="1.0" encoding="utf-8"?>
<a:theme xmlns:a="http://schemas.openxmlformats.org/drawingml/2006/main" name="Cov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s dar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ntent-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1665</Words>
  <Application>Microsoft Office PowerPoint</Application>
  <PresentationFormat>Grand écran</PresentationFormat>
  <Paragraphs>185</Paragraphs>
  <Slides>20</Slides>
  <Notes>14</Notes>
  <HiddenSlides>0</HiddenSlides>
  <MMClips>0</MMClips>
  <ScaleCrop>false</ScaleCrop>
  <HeadingPairs>
    <vt:vector size="6" baseType="variant">
      <vt:variant>
        <vt:lpstr>Polices utilisées</vt:lpstr>
      </vt:variant>
      <vt:variant>
        <vt:i4>6</vt:i4>
      </vt:variant>
      <vt:variant>
        <vt:lpstr>Thème</vt:lpstr>
      </vt:variant>
      <vt:variant>
        <vt:i4>4</vt:i4>
      </vt:variant>
      <vt:variant>
        <vt:lpstr>Titres des diapositives</vt:lpstr>
      </vt:variant>
      <vt:variant>
        <vt:i4>20</vt:i4>
      </vt:variant>
    </vt:vector>
  </HeadingPairs>
  <TitlesOfParts>
    <vt:vector size="30" baseType="lpstr">
      <vt:lpstr>Arial</vt:lpstr>
      <vt:lpstr>Calibri</vt:lpstr>
      <vt:lpstr>Georgia</vt:lpstr>
      <vt:lpstr>Raleway</vt:lpstr>
      <vt:lpstr>Raleway Medium</vt:lpstr>
      <vt:lpstr>Wingdings</vt:lpstr>
      <vt:lpstr>Cover</vt:lpstr>
      <vt:lpstr>Titles</vt:lpstr>
      <vt:lpstr>Titles dark</vt:lpstr>
      <vt:lpstr>Content-Slides</vt:lpstr>
      <vt:lpstr>AML Tuesday’s Session #19 on:</vt:lpstr>
      <vt:lpstr>Agenda</vt:lpstr>
      <vt:lpstr>TFS Regulation</vt:lpstr>
      <vt:lpstr>Présentation PowerPoint</vt:lpstr>
      <vt:lpstr>Présentation PowerPoint</vt:lpstr>
      <vt:lpstr>Présentation PowerPoint</vt:lpstr>
      <vt:lpstr>Présentation PowerPoint</vt:lpstr>
      <vt:lpstr>Présentation PowerPoint</vt:lpstr>
      <vt:lpstr>Présentation PowerPoint</vt:lpstr>
      <vt:lpstr>TFS Supervision</vt:lpstr>
      <vt:lpstr>Présentation PowerPoint</vt:lpstr>
      <vt:lpstr>Présentation PowerPoint</vt:lpstr>
      <vt:lpstr>TFS Guidance</vt:lpstr>
      <vt:lpstr>Présentation PowerPoint</vt:lpstr>
      <vt:lpstr>Présentation PowerPoint</vt:lpstr>
      <vt:lpstr>TFS Website</vt:lpstr>
      <vt:lpstr>Présentation PowerPoint</vt:lpstr>
      <vt:lpstr>Présentation PowerPoint</vt:lpstr>
      <vt:lpstr>Conclusion</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Philipp Zach</dc:creator>
  <cp:lastModifiedBy>Bastien NARDI</cp:lastModifiedBy>
  <cp:revision>618</cp:revision>
  <dcterms:created xsi:type="dcterms:W3CDTF">2022-08-25T07:39:51Z</dcterms:created>
  <dcterms:modified xsi:type="dcterms:W3CDTF">2023-06-16T06:29:37Z</dcterms:modified>
</cp:coreProperties>
</file>