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1"/>
    <p:sldMasterId id="2147483680" r:id="rId2"/>
    <p:sldMasterId id="2147483672" r:id="rId3"/>
    <p:sldMasterId id="2147483660" r:id="rId4"/>
  </p:sldMasterIdLst>
  <p:notesMasterIdLst>
    <p:notesMasterId r:id="rId35"/>
  </p:notesMasterIdLst>
  <p:sldIdLst>
    <p:sldId id="278" r:id="rId5"/>
    <p:sldId id="279" r:id="rId6"/>
    <p:sldId id="357" r:id="rId7"/>
    <p:sldId id="358" r:id="rId8"/>
    <p:sldId id="359" r:id="rId9"/>
    <p:sldId id="287" r:id="rId10"/>
    <p:sldId id="286" r:id="rId11"/>
    <p:sldId id="325" r:id="rId12"/>
    <p:sldId id="326" r:id="rId13"/>
    <p:sldId id="336" r:id="rId14"/>
    <p:sldId id="360" r:id="rId15"/>
    <p:sldId id="361" r:id="rId16"/>
    <p:sldId id="362" r:id="rId17"/>
    <p:sldId id="374" r:id="rId18"/>
    <p:sldId id="364" r:id="rId19"/>
    <p:sldId id="365" r:id="rId20"/>
    <p:sldId id="366" r:id="rId21"/>
    <p:sldId id="367" r:id="rId22"/>
    <p:sldId id="368" r:id="rId23"/>
    <p:sldId id="369" r:id="rId24"/>
    <p:sldId id="370" r:id="rId25"/>
    <p:sldId id="371" r:id="rId26"/>
    <p:sldId id="372" r:id="rId27"/>
    <p:sldId id="373" r:id="rId28"/>
    <p:sldId id="328" r:id="rId29"/>
    <p:sldId id="315" r:id="rId30"/>
    <p:sldId id="343" r:id="rId31"/>
    <p:sldId id="350" r:id="rId32"/>
    <p:sldId id="344" r:id="rId33"/>
    <p:sldId id="324" r:id="rId3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8FB"/>
    <a:srgbClr val="FF7C80"/>
    <a:srgbClr val="ECEEF7"/>
    <a:srgbClr val="074589"/>
    <a:srgbClr val="83A2C6"/>
    <a:srgbClr val="3A5678"/>
    <a:srgbClr val="F2F6F8"/>
    <a:srgbClr val="2B2B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84"/>
    <p:restoredTop sz="78027" autoAdjust="0"/>
  </p:normalViewPr>
  <p:slideViewPr>
    <p:cSldViewPr snapToObjects="1">
      <p:cViewPr varScale="1">
        <p:scale>
          <a:sx n="87" d="100"/>
          <a:sy n="87" d="100"/>
        </p:scale>
        <p:origin x="924"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28DD1E-C008-430E-B8A4-A8E92BB26501}" type="doc">
      <dgm:prSet loTypeId="urn:microsoft.com/office/officeart/2005/8/layout/process2" loCatId="process" qsTypeId="urn:microsoft.com/office/officeart/2005/8/quickstyle/simple1" qsCatId="simple" csTypeId="urn:microsoft.com/office/officeart/2005/8/colors/accent0_2" csCatId="mainScheme" phldr="1"/>
      <dgm:spPr/>
    </dgm:pt>
    <dgm:pt modelId="{2873665D-9C65-480B-B89B-B4A4D5F3E4C2}">
      <dgm:prSet phldrT="[Text]"/>
      <dgm:spPr>
        <a:solidFill>
          <a:srgbClr val="FF7C80"/>
        </a:solidFill>
      </dgm:spPr>
      <dgm:t>
        <a:bodyPr/>
        <a:lstStyle/>
        <a:p>
          <a:r>
            <a:rPr lang="en-US" dirty="0">
              <a:latin typeface="Raleway" pitchFamily="2" charset="0"/>
            </a:rPr>
            <a:t>Not Compliant (NC)</a:t>
          </a:r>
          <a:endParaRPr lang="en-DE" dirty="0">
            <a:latin typeface="Raleway" pitchFamily="2" charset="0"/>
          </a:endParaRPr>
        </a:p>
      </dgm:t>
    </dgm:pt>
    <dgm:pt modelId="{43841EEF-2353-4BD8-BF81-4200E21E37DE}" type="parTrans" cxnId="{3246F697-C05E-438C-9698-36EF2B727879}">
      <dgm:prSet/>
      <dgm:spPr/>
      <dgm:t>
        <a:bodyPr/>
        <a:lstStyle/>
        <a:p>
          <a:endParaRPr lang="en-DE">
            <a:latin typeface="Raleway" pitchFamily="2" charset="0"/>
          </a:endParaRPr>
        </a:p>
      </dgm:t>
    </dgm:pt>
    <dgm:pt modelId="{4C901A0F-A3EF-44DE-B5C1-53DB197025F8}" type="sibTrans" cxnId="{3246F697-C05E-438C-9698-36EF2B727879}">
      <dgm:prSet/>
      <dgm:spPr/>
      <dgm:t>
        <a:bodyPr/>
        <a:lstStyle/>
        <a:p>
          <a:endParaRPr lang="en-DE">
            <a:latin typeface="Raleway" pitchFamily="2" charset="0"/>
          </a:endParaRPr>
        </a:p>
      </dgm:t>
    </dgm:pt>
    <dgm:pt modelId="{806ACCB5-18EC-4B4E-A511-BE34B29793E5}">
      <dgm:prSet phldrT="[Text]"/>
      <dgm:spPr>
        <a:solidFill>
          <a:schemeClr val="accent2">
            <a:lumMod val="40000"/>
            <a:lumOff val="60000"/>
          </a:schemeClr>
        </a:solidFill>
      </dgm:spPr>
      <dgm:t>
        <a:bodyPr/>
        <a:lstStyle/>
        <a:p>
          <a:r>
            <a:rPr lang="en-US" dirty="0">
              <a:latin typeface="Raleway" pitchFamily="2" charset="0"/>
            </a:rPr>
            <a:t>Partially Compliant (PC)</a:t>
          </a:r>
          <a:endParaRPr lang="en-DE" dirty="0">
            <a:latin typeface="Raleway" pitchFamily="2" charset="0"/>
          </a:endParaRPr>
        </a:p>
      </dgm:t>
    </dgm:pt>
    <dgm:pt modelId="{A6FA41B1-96F7-49CC-83B5-8AA33F5C901C}" type="parTrans" cxnId="{E3B62431-AB06-4D52-B68C-E204D9887A8F}">
      <dgm:prSet/>
      <dgm:spPr/>
      <dgm:t>
        <a:bodyPr/>
        <a:lstStyle/>
        <a:p>
          <a:endParaRPr lang="en-DE">
            <a:latin typeface="Raleway" pitchFamily="2" charset="0"/>
          </a:endParaRPr>
        </a:p>
      </dgm:t>
    </dgm:pt>
    <dgm:pt modelId="{ECCBB6AD-657A-4872-BCCE-27500CA2D639}" type="sibTrans" cxnId="{E3B62431-AB06-4D52-B68C-E204D9887A8F}">
      <dgm:prSet/>
      <dgm:spPr/>
      <dgm:t>
        <a:bodyPr/>
        <a:lstStyle/>
        <a:p>
          <a:endParaRPr lang="en-DE">
            <a:latin typeface="Raleway" pitchFamily="2" charset="0"/>
          </a:endParaRPr>
        </a:p>
      </dgm:t>
    </dgm:pt>
    <dgm:pt modelId="{03056C16-9742-403B-A992-16CE9FC44F3A}">
      <dgm:prSet phldrT="[Text]"/>
      <dgm:spPr>
        <a:solidFill>
          <a:schemeClr val="accent6">
            <a:lumMod val="20000"/>
            <a:lumOff val="80000"/>
          </a:schemeClr>
        </a:solidFill>
      </dgm:spPr>
      <dgm:t>
        <a:bodyPr/>
        <a:lstStyle/>
        <a:p>
          <a:r>
            <a:rPr lang="en-US" dirty="0">
              <a:latin typeface="Raleway" pitchFamily="2" charset="0"/>
            </a:rPr>
            <a:t>Largely Compliant (LC)</a:t>
          </a:r>
          <a:endParaRPr lang="en-DE" dirty="0">
            <a:latin typeface="Raleway" pitchFamily="2" charset="0"/>
          </a:endParaRPr>
        </a:p>
      </dgm:t>
    </dgm:pt>
    <dgm:pt modelId="{A807503D-BFFB-4F97-8DCC-0EC9BB7204A0}" type="parTrans" cxnId="{7C460208-302E-47DA-877F-2FD9057F8B28}">
      <dgm:prSet/>
      <dgm:spPr/>
      <dgm:t>
        <a:bodyPr/>
        <a:lstStyle/>
        <a:p>
          <a:endParaRPr lang="en-DE">
            <a:latin typeface="Raleway" pitchFamily="2" charset="0"/>
          </a:endParaRPr>
        </a:p>
      </dgm:t>
    </dgm:pt>
    <dgm:pt modelId="{8162D244-46F0-401F-974A-6EB7628C14E8}" type="sibTrans" cxnId="{7C460208-302E-47DA-877F-2FD9057F8B28}">
      <dgm:prSet/>
      <dgm:spPr/>
      <dgm:t>
        <a:bodyPr/>
        <a:lstStyle/>
        <a:p>
          <a:endParaRPr lang="en-DE">
            <a:latin typeface="Raleway" pitchFamily="2" charset="0"/>
          </a:endParaRPr>
        </a:p>
      </dgm:t>
    </dgm:pt>
    <dgm:pt modelId="{7B55A08F-911E-4991-B875-6C08E272DDE5}">
      <dgm:prSet phldrT="[Text]"/>
      <dgm:spPr>
        <a:solidFill>
          <a:schemeClr val="accent6">
            <a:lumMod val="60000"/>
            <a:lumOff val="40000"/>
          </a:schemeClr>
        </a:solidFill>
      </dgm:spPr>
      <dgm:t>
        <a:bodyPr/>
        <a:lstStyle/>
        <a:p>
          <a:r>
            <a:rPr lang="en-US" dirty="0">
              <a:latin typeface="Raleway" pitchFamily="2" charset="0"/>
            </a:rPr>
            <a:t>Compliant (C)</a:t>
          </a:r>
          <a:endParaRPr lang="en-DE" dirty="0">
            <a:latin typeface="Raleway" pitchFamily="2" charset="0"/>
          </a:endParaRPr>
        </a:p>
      </dgm:t>
    </dgm:pt>
    <dgm:pt modelId="{6DC22B30-506F-4CC5-86A2-BAB9114F2923}" type="parTrans" cxnId="{AD9A641D-991B-412E-A919-416662B37112}">
      <dgm:prSet/>
      <dgm:spPr/>
      <dgm:t>
        <a:bodyPr/>
        <a:lstStyle/>
        <a:p>
          <a:endParaRPr lang="en-DE">
            <a:latin typeface="Raleway" pitchFamily="2" charset="0"/>
          </a:endParaRPr>
        </a:p>
      </dgm:t>
    </dgm:pt>
    <dgm:pt modelId="{D4095093-C261-430C-A409-D52167E48E56}" type="sibTrans" cxnId="{AD9A641D-991B-412E-A919-416662B37112}">
      <dgm:prSet/>
      <dgm:spPr/>
      <dgm:t>
        <a:bodyPr/>
        <a:lstStyle/>
        <a:p>
          <a:endParaRPr lang="en-DE">
            <a:latin typeface="Raleway" pitchFamily="2" charset="0"/>
          </a:endParaRPr>
        </a:p>
      </dgm:t>
    </dgm:pt>
    <dgm:pt modelId="{BC4674D7-C107-4D11-85D8-F177C4416DB6}" type="pres">
      <dgm:prSet presAssocID="{1B28DD1E-C008-430E-B8A4-A8E92BB26501}" presName="linearFlow" presStyleCnt="0">
        <dgm:presLayoutVars>
          <dgm:resizeHandles val="exact"/>
        </dgm:presLayoutVars>
      </dgm:prSet>
      <dgm:spPr/>
    </dgm:pt>
    <dgm:pt modelId="{5EE66235-C031-44A4-B860-472A358F9A10}" type="pres">
      <dgm:prSet presAssocID="{2873665D-9C65-480B-B89B-B4A4D5F3E4C2}" presName="node" presStyleLbl="node1" presStyleIdx="0" presStyleCnt="4">
        <dgm:presLayoutVars>
          <dgm:bulletEnabled val="1"/>
        </dgm:presLayoutVars>
      </dgm:prSet>
      <dgm:spPr/>
    </dgm:pt>
    <dgm:pt modelId="{8EF3BD8F-6458-4291-942C-C1A69AFDE5D2}" type="pres">
      <dgm:prSet presAssocID="{4C901A0F-A3EF-44DE-B5C1-53DB197025F8}" presName="sibTrans" presStyleLbl="sibTrans2D1" presStyleIdx="0" presStyleCnt="3"/>
      <dgm:spPr/>
    </dgm:pt>
    <dgm:pt modelId="{B3F24D41-FE91-4229-9F3A-2E12268CC595}" type="pres">
      <dgm:prSet presAssocID="{4C901A0F-A3EF-44DE-B5C1-53DB197025F8}" presName="connectorText" presStyleLbl="sibTrans2D1" presStyleIdx="0" presStyleCnt="3"/>
      <dgm:spPr/>
    </dgm:pt>
    <dgm:pt modelId="{47E2893F-9B7E-44B2-9DE4-F0B2464314B7}" type="pres">
      <dgm:prSet presAssocID="{806ACCB5-18EC-4B4E-A511-BE34B29793E5}" presName="node" presStyleLbl="node1" presStyleIdx="1" presStyleCnt="4">
        <dgm:presLayoutVars>
          <dgm:bulletEnabled val="1"/>
        </dgm:presLayoutVars>
      </dgm:prSet>
      <dgm:spPr/>
    </dgm:pt>
    <dgm:pt modelId="{20E206F0-681C-4450-90BD-D637386E50DA}" type="pres">
      <dgm:prSet presAssocID="{ECCBB6AD-657A-4872-BCCE-27500CA2D639}" presName="sibTrans" presStyleLbl="sibTrans2D1" presStyleIdx="1" presStyleCnt="3"/>
      <dgm:spPr/>
    </dgm:pt>
    <dgm:pt modelId="{CE1152CF-BD99-4C2F-90D6-705B843AAAEB}" type="pres">
      <dgm:prSet presAssocID="{ECCBB6AD-657A-4872-BCCE-27500CA2D639}" presName="connectorText" presStyleLbl="sibTrans2D1" presStyleIdx="1" presStyleCnt="3"/>
      <dgm:spPr/>
    </dgm:pt>
    <dgm:pt modelId="{CDFC3E2D-6521-4CD8-9188-336D815A2E57}" type="pres">
      <dgm:prSet presAssocID="{03056C16-9742-403B-A992-16CE9FC44F3A}" presName="node" presStyleLbl="node1" presStyleIdx="2" presStyleCnt="4">
        <dgm:presLayoutVars>
          <dgm:bulletEnabled val="1"/>
        </dgm:presLayoutVars>
      </dgm:prSet>
      <dgm:spPr/>
    </dgm:pt>
    <dgm:pt modelId="{1C419F7F-8663-43DB-814B-573C49B44C70}" type="pres">
      <dgm:prSet presAssocID="{8162D244-46F0-401F-974A-6EB7628C14E8}" presName="sibTrans" presStyleLbl="sibTrans2D1" presStyleIdx="2" presStyleCnt="3"/>
      <dgm:spPr/>
    </dgm:pt>
    <dgm:pt modelId="{E13B2D1D-754B-4CA9-8351-7B9B81CF7301}" type="pres">
      <dgm:prSet presAssocID="{8162D244-46F0-401F-974A-6EB7628C14E8}" presName="connectorText" presStyleLbl="sibTrans2D1" presStyleIdx="2" presStyleCnt="3"/>
      <dgm:spPr/>
    </dgm:pt>
    <dgm:pt modelId="{6AFFA398-BF5D-4217-807B-4197E7BA2635}" type="pres">
      <dgm:prSet presAssocID="{7B55A08F-911E-4991-B875-6C08E272DDE5}" presName="node" presStyleLbl="node1" presStyleIdx="3" presStyleCnt="4">
        <dgm:presLayoutVars>
          <dgm:bulletEnabled val="1"/>
        </dgm:presLayoutVars>
      </dgm:prSet>
      <dgm:spPr/>
    </dgm:pt>
  </dgm:ptLst>
  <dgm:cxnLst>
    <dgm:cxn modelId="{7B1F6805-310E-4E7D-BDA6-ED709CF47DD3}" type="presOf" srcId="{ECCBB6AD-657A-4872-BCCE-27500CA2D639}" destId="{CE1152CF-BD99-4C2F-90D6-705B843AAAEB}" srcOrd="1" destOrd="0" presId="urn:microsoft.com/office/officeart/2005/8/layout/process2"/>
    <dgm:cxn modelId="{7C460208-302E-47DA-877F-2FD9057F8B28}" srcId="{1B28DD1E-C008-430E-B8A4-A8E92BB26501}" destId="{03056C16-9742-403B-A992-16CE9FC44F3A}" srcOrd="2" destOrd="0" parTransId="{A807503D-BFFB-4F97-8DCC-0EC9BB7204A0}" sibTransId="{8162D244-46F0-401F-974A-6EB7628C14E8}"/>
    <dgm:cxn modelId="{4995AA0C-207D-4FA8-8AF1-CC8A68B070E0}" type="presOf" srcId="{806ACCB5-18EC-4B4E-A511-BE34B29793E5}" destId="{47E2893F-9B7E-44B2-9DE4-F0B2464314B7}" srcOrd="0" destOrd="0" presId="urn:microsoft.com/office/officeart/2005/8/layout/process2"/>
    <dgm:cxn modelId="{1CC6F018-F564-423A-A6BD-73CD2997F8AE}" type="presOf" srcId="{ECCBB6AD-657A-4872-BCCE-27500CA2D639}" destId="{20E206F0-681C-4450-90BD-D637386E50DA}" srcOrd="0" destOrd="0" presId="urn:microsoft.com/office/officeart/2005/8/layout/process2"/>
    <dgm:cxn modelId="{AD9A641D-991B-412E-A919-416662B37112}" srcId="{1B28DD1E-C008-430E-B8A4-A8E92BB26501}" destId="{7B55A08F-911E-4991-B875-6C08E272DDE5}" srcOrd="3" destOrd="0" parTransId="{6DC22B30-506F-4CC5-86A2-BAB9114F2923}" sibTransId="{D4095093-C261-430C-A409-D52167E48E56}"/>
    <dgm:cxn modelId="{C61AB421-868C-4A2D-8567-D3D330B13BCA}" type="presOf" srcId="{4C901A0F-A3EF-44DE-B5C1-53DB197025F8}" destId="{8EF3BD8F-6458-4291-942C-C1A69AFDE5D2}" srcOrd="0" destOrd="0" presId="urn:microsoft.com/office/officeart/2005/8/layout/process2"/>
    <dgm:cxn modelId="{E3B62431-AB06-4D52-B68C-E204D9887A8F}" srcId="{1B28DD1E-C008-430E-B8A4-A8E92BB26501}" destId="{806ACCB5-18EC-4B4E-A511-BE34B29793E5}" srcOrd="1" destOrd="0" parTransId="{A6FA41B1-96F7-49CC-83B5-8AA33F5C901C}" sibTransId="{ECCBB6AD-657A-4872-BCCE-27500CA2D639}"/>
    <dgm:cxn modelId="{04B7DF65-E49E-43EE-BEC4-E63025B69217}" type="presOf" srcId="{8162D244-46F0-401F-974A-6EB7628C14E8}" destId="{1C419F7F-8663-43DB-814B-573C49B44C70}" srcOrd="0" destOrd="0" presId="urn:microsoft.com/office/officeart/2005/8/layout/process2"/>
    <dgm:cxn modelId="{48D2104B-37DF-4683-86B8-B53F743C89D3}" type="presOf" srcId="{8162D244-46F0-401F-974A-6EB7628C14E8}" destId="{E13B2D1D-754B-4CA9-8351-7B9B81CF7301}" srcOrd="1" destOrd="0" presId="urn:microsoft.com/office/officeart/2005/8/layout/process2"/>
    <dgm:cxn modelId="{3246F697-C05E-438C-9698-36EF2B727879}" srcId="{1B28DD1E-C008-430E-B8A4-A8E92BB26501}" destId="{2873665D-9C65-480B-B89B-B4A4D5F3E4C2}" srcOrd="0" destOrd="0" parTransId="{43841EEF-2353-4BD8-BF81-4200E21E37DE}" sibTransId="{4C901A0F-A3EF-44DE-B5C1-53DB197025F8}"/>
    <dgm:cxn modelId="{FE1F1EA2-FB64-4681-BDB3-811FFB64BB69}" type="presOf" srcId="{2873665D-9C65-480B-B89B-B4A4D5F3E4C2}" destId="{5EE66235-C031-44A4-B860-472A358F9A10}" srcOrd="0" destOrd="0" presId="urn:microsoft.com/office/officeart/2005/8/layout/process2"/>
    <dgm:cxn modelId="{14E10BBF-90E8-4E1B-9CAE-9C0A08F5186B}" type="presOf" srcId="{03056C16-9742-403B-A992-16CE9FC44F3A}" destId="{CDFC3E2D-6521-4CD8-9188-336D815A2E57}" srcOrd="0" destOrd="0" presId="urn:microsoft.com/office/officeart/2005/8/layout/process2"/>
    <dgm:cxn modelId="{6D1045D7-7370-449C-BDC7-885405393851}" type="presOf" srcId="{7B55A08F-911E-4991-B875-6C08E272DDE5}" destId="{6AFFA398-BF5D-4217-807B-4197E7BA2635}" srcOrd="0" destOrd="0" presId="urn:microsoft.com/office/officeart/2005/8/layout/process2"/>
    <dgm:cxn modelId="{135795EB-3B4C-4AB1-92D5-D13E471B4A01}" type="presOf" srcId="{1B28DD1E-C008-430E-B8A4-A8E92BB26501}" destId="{BC4674D7-C107-4D11-85D8-F177C4416DB6}" srcOrd="0" destOrd="0" presId="urn:microsoft.com/office/officeart/2005/8/layout/process2"/>
    <dgm:cxn modelId="{9A97B2FC-1069-4160-81CB-367F728F1348}" type="presOf" srcId="{4C901A0F-A3EF-44DE-B5C1-53DB197025F8}" destId="{B3F24D41-FE91-4229-9F3A-2E12268CC595}" srcOrd="1" destOrd="0" presId="urn:microsoft.com/office/officeart/2005/8/layout/process2"/>
    <dgm:cxn modelId="{36440827-F67B-4993-ADCB-305D2521771F}" type="presParOf" srcId="{BC4674D7-C107-4D11-85D8-F177C4416DB6}" destId="{5EE66235-C031-44A4-B860-472A358F9A10}" srcOrd="0" destOrd="0" presId="urn:microsoft.com/office/officeart/2005/8/layout/process2"/>
    <dgm:cxn modelId="{FBBEB09B-A926-4706-A9EB-63C35E744E70}" type="presParOf" srcId="{BC4674D7-C107-4D11-85D8-F177C4416DB6}" destId="{8EF3BD8F-6458-4291-942C-C1A69AFDE5D2}" srcOrd="1" destOrd="0" presId="urn:microsoft.com/office/officeart/2005/8/layout/process2"/>
    <dgm:cxn modelId="{14106110-34AB-4574-8031-5A08A057F042}" type="presParOf" srcId="{8EF3BD8F-6458-4291-942C-C1A69AFDE5D2}" destId="{B3F24D41-FE91-4229-9F3A-2E12268CC595}" srcOrd="0" destOrd="0" presId="urn:microsoft.com/office/officeart/2005/8/layout/process2"/>
    <dgm:cxn modelId="{0B44F321-125C-40E1-BD34-5500ED349141}" type="presParOf" srcId="{BC4674D7-C107-4D11-85D8-F177C4416DB6}" destId="{47E2893F-9B7E-44B2-9DE4-F0B2464314B7}" srcOrd="2" destOrd="0" presId="urn:microsoft.com/office/officeart/2005/8/layout/process2"/>
    <dgm:cxn modelId="{F4EB6F56-65FB-446A-9CEF-B55A67C91A4D}" type="presParOf" srcId="{BC4674D7-C107-4D11-85D8-F177C4416DB6}" destId="{20E206F0-681C-4450-90BD-D637386E50DA}" srcOrd="3" destOrd="0" presId="urn:microsoft.com/office/officeart/2005/8/layout/process2"/>
    <dgm:cxn modelId="{3D3E0233-815B-4447-A3A3-1CFA5423380A}" type="presParOf" srcId="{20E206F0-681C-4450-90BD-D637386E50DA}" destId="{CE1152CF-BD99-4C2F-90D6-705B843AAAEB}" srcOrd="0" destOrd="0" presId="urn:microsoft.com/office/officeart/2005/8/layout/process2"/>
    <dgm:cxn modelId="{5180AE3E-2820-49C4-A1AF-10616E81EED3}" type="presParOf" srcId="{BC4674D7-C107-4D11-85D8-F177C4416DB6}" destId="{CDFC3E2D-6521-4CD8-9188-336D815A2E57}" srcOrd="4" destOrd="0" presId="urn:microsoft.com/office/officeart/2005/8/layout/process2"/>
    <dgm:cxn modelId="{8AFCEDD6-493A-4D2D-B93C-27AC77E563ED}" type="presParOf" srcId="{BC4674D7-C107-4D11-85D8-F177C4416DB6}" destId="{1C419F7F-8663-43DB-814B-573C49B44C70}" srcOrd="5" destOrd="0" presId="urn:microsoft.com/office/officeart/2005/8/layout/process2"/>
    <dgm:cxn modelId="{459F08D1-31EC-41C6-8195-0D6F52B88D70}" type="presParOf" srcId="{1C419F7F-8663-43DB-814B-573C49B44C70}" destId="{E13B2D1D-754B-4CA9-8351-7B9B81CF7301}" srcOrd="0" destOrd="0" presId="urn:microsoft.com/office/officeart/2005/8/layout/process2"/>
    <dgm:cxn modelId="{2E028FEE-6AEB-45B2-8AC0-DE48436854EA}" type="presParOf" srcId="{BC4674D7-C107-4D11-85D8-F177C4416DB6}" destId="{6AFFA398-BF5D-4217-807B-4197E7BA2635}"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28DD1E-C008-430E-B8A4-A8E92BB26501}" type="doc">
      <dgm:prSet loTypeId="urn:microsoft.com/office/officeart/2005/8/layout/process2" loCatId="process" qsTypeId="urn:microsoft.com/office/officeart/2005/8/quickstyle/simple1" qsCatId="simple" csTypeId="urn:microsoft.com/office/officeart/2005/8/colors/accent0_2" csCatId="mainScheme" phldr="1"/>
      <dgm:spPr/>
    </dgm:pt>
    <dgm:pt modelId="{2873665D-9C65-480B-B89B-B4A4D5F3E4C2}">
      <dgm:prSet phldrT="[Text]"/>
      <dgm:spPr>
        <a:solidFill>
          <a:srgbClr val="FF7C80"/>
        </a:solidFill>
      </dgm:spPr>
      <dgm:t>
        <a:bodyPr/>
        <a:lstStyle/>
        <a:p>
          <a:r>
            <a:rPr lang="en-US" dirty="0">
              <a:latin typeface="Raleway" pitchFamily="2" charset="0"/>
            </a:rPr>
            <a:t>Low Effectiveness (LE)</a:t>
          </a:r>
          <a:endParaRPr lang="en-DE" dirty="0">
            <a:latin typeface="Raleway" pitchFamily="2" charset="0"/>
          </a:endParaRPr>
        </a:p>
      </dgm:t>
    </dgm:pt>
    <dgm:pt modelId="{43841EEF-2353-4BD8-BF81-4200E21E37DE}" type="parTrans" cxnId="{3246F697-C05E-438C-9698-36EF2B727879}">
      <dgm:prSet/>
      <dgm:spPr/>
      <dgm:t>
        <a:bodyPr/>
        <a:lstStyle/>
        <a:p>
          <a:endParaRPr lang="en-DE">
            <a:latin typeface="Raleway" pitchFamily="2" charset="0"/>
          </a:endParaRPr>
        </a:p>
      </dgm:t>
    </dgm:pt>
    <dgm:pt modelId="{4C901A0F-A3EF-44DE-B5C1-53DB197025F8}" type="sibTrans" cxnId="{3246F697-C05E-438C-9698-36EF2B727879}">
      <dgm:prSet/>
      <dgm:spPr/>
      <dgm:t>
        <a:bodyPr/>
        <a:lstStyle/>
        <a:p>
          <a:endParaRPr lang="en-DE">
            <a:latin typeface="Raleway" pitchFamily="2" charset="0"/>
          </a:endParaRPr>
        </a:p>
      </dgm:t>
    </dgm:pt>
    <dgm:pt modelId="{806ACCB5-18EC-4B4E-A511-BE34B29793E5}">
      <dgm:prSet phldrT="[Text]"/>
      <dgm:spPr>
        <a:solidFill>
          <a:schemeClr val="accent2">
            <a:lumMod val="40000"/>
            <a:lumOff val="60000"/>
          </a:schemeClr>
        </a:solidFill>
      </dgm:spPr>
      <dgm:t>
        <a:bodyPr/>
        <a:lstStyle/>
        <a:p>
          <a:r>
            <a:rPr lang="en-US" dirty="0">
              <a:latin typeface="Raleway" pitchFamily="2" charset="0"/>
            </a:rPr>
            <a:t>Moderate Effectiveness (ME)</a:t>
          </a:r>
          <a:endParaRPr lang="en-DE" dirty="0">
            <a:latin typeface="Raleway" pitchFamily="2" charset="0"/>
          </a:endParaRPr>
        </a:p>
      </dgm:t>
    </dgm:pt>
    <dgm:pt modelId="{A6FA41B1-96F7-49CC-83B5-8AA33F5C901C}" type="parTrans" cxnId="{E3B62431-AB06-4D52-B68C-E204D9887A8F}">
      <dgm:prSet/>
      <dgm:spPr/>
      <dgm:t>
        <a:bodyPr/>
        <a:lstStyle/>
        <a:p>
          <a:endParaRPr lang="en-DE">
            <a:latin typeface="Raleway" pitchFamily="2" charset="0"/>
          </a:endParaRPr>
        </a:p>
      </dgm:t>
    </dgm:pt>
    <dgm:pt modelId="{ECCBB6AD-657A-4872-BCCE-27500CA2D639}" type="sibTrans" cxnId="{E3B62431-AB06-4D52-B68C-E204D9887A8F}">
      <dgm:prSet/>
      <dgm:spPr/>
      <dgm:t>
        <a:bodyPr/>
        <a:lstStyle/>
        <a:p>
          <a:endParaRPr lang="en-DE">
            <a:latin typeface="Raleway" pitchFamily="2" charset="0"/>
          </a:endParaRPr>
        </a:p>
      </dgm:t>
    </dgm:pt>
    <dgm:pt modelId="{03056C16-9742-403B-A992-16CE9FC44F3A}">
      <dgm:prSet phldrT="[Text]"/>
      <dgm:spPr>
        <a:solidFill>
          <a:schemeClr val="accent6">
            <a:lumMod val="20000"/>
            <a:lumOff val="80000"/>
          </a:schemeClr>
        </a:solidFill>
      </dgm:spPr>
      <dgm:t>
        <a:bodyPr/>
        <a:lstStyle/>
        <a:p>
          <a:r>
            <a:rPr lang="en-US" dirty="0">
              <a:latin typeface="Raleway" pitchFamily="2" charset="0"/>
            </a:rPr>
            <a:t>Substantial Effectiveness (SE)</a:t>
          </a:r>
          <a:endParaRPr lang="en-DE" dirty="0">
            <a:latin typeface="Raleway" pitchFamily="2" charset="0"/>
          </a:endParaRPr>
        </a:p>
      </dgm:t>
    </dgm:pt>
    <dgm:pt modelId="{A807503D-BFFB-4F97-8DCC-0EC9BB7204A0}" type="parTrans" cxnId="{7C460208-302E-47DA-877F-2FD9057F8B28}">
      <dgm:prSet/>
      <dgm:spPr/>
      <dgm:t>
        <a:bodyPr/>
        <a:lstStyle/>
        <a:p>
          <a:endParaRPr lang="en-DE">
            <a:latin typeface="Raleway" pitchFamily="2" charset="0"/>
          </a:endParaRPr>
        </a:p>
      </dgm:t>
    </dgm:pt>
    <dgm:pt modelId="{8162D244-46F0-401F-974A-6EB7628C14E8}" type="sibTrans" cxnId="{7C460208-302E-47DA-877F-2FD9057F8B28}">
      <dgm:prSet/>
      <dgm:spPr/>
      <dgm:t>
        <a:bodyPr/>
        <a:lstStyle/>
        <a:p>
          <a:endParaRPr lang="en-DE">
            <a:latin typeface="Raleway" pitchFamily="2" charset="0"/>
          </a:endParaRPr>
        </a:p>
      </dgm:t>
    </dgm:pt>
    <dgm:pt modelId="{7B55A08F-911E-4991-B875-6C08E272DDE5}">
      <dgm:prSet phldrT="[Text]"/>
      <dgm:spPr>
        <a:solidFill>
          <a:schemeClr val="accent6">
            <a:lumMod val="60000"/>
            <a:lumOff val="40000"/>
          </a:schemeClr>
        </a:solidFill>
      </dgm:spPr>
      <dgm:t>
        <a:bodyPr/>
        <a:lstStyle/>
        <a:p>
          <a:r>
            <a:rPr lang="en-US" dirty="0">
              <a:latin typeface="Raleway" pitchFamily="2" charset="0"/>
            </a:rPr>
            <a:t>High Effectiveness (HE)</a:t>
          </a:r>
          <a:endParaRPr lang="en-DE" dirty="0">
            <a:latin typeface="Raleway" pitchFamily="2" charset="0"/>
          </a:endParaRPr>
        </a:p>
      </dgm:t>
    </dgm:pt>
    <dgm:pt modelId="{6DC22B30-506F-4CC5-86A2-BAB9114F2923}" type="parTrans" cxnId="{AD9A641D-991B-412E-A919-416662B37112}">
      <dgm:prSet/>
      <dgm:spPr/>
      <dgm:t>
        <a:bodyPr/>
        <a:lstStyle/>
        <a:p>
          <a:endParaRPr lang="en-DE">
            <a:latin typeface="Raleway" pitchFamily="2" charset="0"/>
          </a:endParaRPr>
        </a:p>
      </dgm:t>
    </dgm:pt>
    <dgm:pt modelId="{D4095093-C261-430C-A409-D52167E48E56}" type="sibTrans" cxnId="{AD9A641D-991B-412E-A919-416662B37112}">
      <dgm:prSet/>
      <dgm:spPr/>
      <dgm:t>
        <a:bodyPr/>
        <a:lstStyle/>
        <a:p>
          <a:endParaRPr lang="en-DE">
            <a:latin typeface="Raleway" pitchFamily="2" charset="0"/>
          </a:endParaRPr>
        </a:p>
      </dgm:t>
    </dgm:pt>
    <dgm:pt modelId="{BC4674D7-C107-4D11-85D8-F177C4416DB6}" type="pres">
      <dgm:prSet presAssocID="{1B28DD1E-C008-430E-B8A4-A8E92BB26501}" presName="linearFlow" presStyleCnt="0">
        <dgm:presLayoutVars>
          <dgm:resizeHandles val="exact"/>
        </dgm:presLayoutVars>
      </dgm:prSet>
      <dgm:spPr/>
    </dgm:pt>
    <dgm:pt modelId="{5EE66235-C031-44A4-B860-472A358F9A10}" type="pres">
      <dgm:prSet presAssocID="{2873665D-9C65-480B-B89B-B4A4D5F3E4C2}" presName="node" presStyleLbl="node1" presStyleIdx="0" presStyleCnt="4" custScaleX="114002">
        <dgm:presLayoutVars>
          <dgm:bulletEnabled val="1"/>
        </dgm:presLayoutVars>
      </dgm:prSet>
      <dgm:spPr/>
    </dgm:pt>
    <dgm:pt modelId="{8EF3BD8F-6458-4291-942C-C1A69AFDE5D2}" type="pres">
      <dgm:prSet presAssocID="{4C901A0F-A3EF-44DE-B5C1-53DB197025F8}" presName="sibTrans" presStyleLbl="sibTrans2D1" presStyleIdx="0" presStyleCnt="3"/>
      <dgm:spPr/>
    </dgm:pt>
    <dgm:pt modelId="{B3F24D41-FE91-4229-9F3A-2E12268CC595}" type="pres">
      <dgm:prSet presAssocID="{4C901A0F-A3EF-44DE-B5C1-53DB197025F8}" presName="connectorText" presStyleLbl="sibTrans2D1" presStyleIdx="0" presStyleCnt="3"/>
      <dgm:spPr/>
    </dgm:pt>
    <dgm:pt modelId="{47E2893F-9B7E-44B2-9DE4-F0B2464314B7}" type="pres">
      <dgm:prSet presAssocID="{806ACCB5-18EC-4B4E-A511-BE34B29793E5}" presName="node" presStyleLbl="node1" presStyleIdx="1" presStyleCnt="4" custScaleX="114002">
        <dgm:presLayoutVars>
          <dgm:bulletEnabled val="1"/>
        </dgm:presLayoutVars>
      </dgm:prSet>
      <dgm:spPr/>
    </dgm:pt>
    <dgm:pt modelId="{20E206F0-681C-4450-90BD-D637386E50DA}" type="pres">
      <dgm:prSet presAssocID="{ECCBB6AD-657A-4872-BCCE-27500CA2D639}" presName="sibTrans" presStyleLbl="sibTrans2D1" presStyleIdx="1" presStyleCnt="3"/>
      <dgm:spPr/>
    </dgm:pt>
    <dgm:pt modelId="{CE1152CF-BD99-4C2F-90D6-705B843AAAEB}" type="pres">
      <dgm:prSet presAssocID="{ECCBB6AD-657A-4872-BCCE-27500CA2D639}" presName="connectorText" presStyleLbl="sibTrans2D1" presStyleIdx="1" presStyleCnt="3"/>
      <dgm:spPr/>
    </dgm:pt>
    <dgm:pt modelId="{CDFC3E2D-6521-4CD8-9188-336D815A2E57}" type="pres">
      <dgm:prSet presAssocID="{03056C16-9742-403B-A992-16CE9FC44F3A}" presName="node" presStyleLbl="node1" presStyleIdx="2" presStyleCnt="4" custScaleX="114002">
        <dgm:presLayoutVars>
          <dgm:bulletEnabled val="1"/>
        </dgm:presLayoutVars>
      </dgm:prSet>
      <dgm:spPr/>
    </dgm:pt>
    <dgm:pt modelId="{1C419F7F-8663-43DB-814B-573C49B44C70}" type="pres">
      <dgm:prSet presAssocID="{8162D244-46F0-401F-974A-6EB7628C14E8}" presName="sibTrans" presStyleLbl="sibTrans2D1" presStyleIdx="2" presStyleCnt="3"/>
      <dgm:spPr/>
    </dgm:pt>
    <dgm:pt modelId="{E13B2D1D-754B-4CA9-8351-7B9B81CF7301}" type="pres">
      <dgm:prSet presAssocID="{8162D244-46F0-401F-974A-6EB7628C14E8}" presName="connectorText" presStyleLbl="sibTrans2D1" presStyleIdx="2" presStyleCnt="3"/>
      <dgm:spPr/>
    </dgm:pt>
    <dgm:pt modelId="{6AFFA398-BF5D-4217-807B-4197E7BA2635}" type="pres">
      <dgm:prSet presAssocID="{7B55A08F-911E-4991-B875-6C08E272DDE5}" presName="node" presStyleLbl="node1" presStyleIdx="3" presStyleCnt="4" custScaleX="114002">
        <dgm:presLayoutVars>
          <dgm:bulletEnabled val="1"/>
        </dgm:presLayoutVars>
      </dgm:prSet>
      <dgm:spPr/>
    </dgm:pt>
  </dgm:ptLst>
  <dgm:cxnLst>
    <dgm:cxn modelId="{7B1F6805-310E-4E7D-BDA6-ED709CF47DD3}" type="presOf" srcId="{ECCBB6AD-657A-4872-BCCE-27500CA2D639}" destId="{CE1152CF-BD99-4C2F-90D6-705B843AAAEB}" srcOrd="1" destOrd="0" presId="urn:microsoft.com/office/officeart/2005/8/layout/process2"/>
    <dgm:cxn modelId="{7C460208-302E-47DA-877F-2FD9057F8B28}" srcId="{1B28DD1E-C008-430E-B8A4-A8E92BB26501}" destId="{03056C16-9742-403B-A992-16CE9FC44F3A}" srcOrd="2" destOrd="0" parTransId="{A807503D-BFFB-4F97-8DCC-0EC9BB7204A0}" sibTransId="{8162D244-46F0-401F-974A-6EB7628C14E8}"/>
    <dgm:cxn modelId="{4995AA0C-207D-4FA8-8AF1-CC8A68B070E0}" type="presOf" srcId="{806ACCB5-18EC-4B4E-A511-BE34B29793E5}" destId="{47E2893F-9B7E-44B2-9DE4-F0B2464314B7}" srcOrd="0" destOrd="0" presId="urn:microsoft.com/office/officeart/2005/8/layout/process2"/>
    <dgm:cxn modelId="{1CC6F018-F564-423A-A6BD-73CD2997F8AE}" type="presOf" srcId="{ECCBB6AD-657A-4872-BCCE-27500CA2D639}" destId="{20E206F0-681C-4450-90BD-D637386E50DA}" srcOrd="0" destOrd="0" presId="urn:microsoft.com/office/officeart/2005/8/layout/process2"/>
    <dgm:cxn modelId="{AD9A641D-991B-412E-A919-416662B37112}" srcId="{1B28DD1E-C008-430E-B8A4-A8E92BB26501}" destId="{7B55A08F-911E-4991-B875-6C08E272DDE5}" srcOrd="3" destOrd="0" parTransId="{6DC22B30-506F-4CC5-86A2-BAB9114F2923}" sibTransId="{D4095093-C261-430C-A409-D52167E48E56}"/>
    <dgm:cxn modelId="{C61AB421-868C-4A2D-8567-D3D330B13BCA}" type="presOf" srcId="{4C901A0F-A3EF-44DE-B5C1-53DB197025F8}" destId="{8EF3BD8F-6458-4291-942C-C1A69AFDE5D2}" srcOrd="0" destOrd="0" presId="urn:microsoft.com/office/officeart/2005/8/layout/process2"/>
    <dgm:cxn modelId="{E3B62431-AB06-4D52-B68C-E204D9887A8F}" srcId="{1B28DD1E-C008-430E-B8A4-A8E92BB26501}" destId="{806ACCB5-18EC-4B4E-A511-BE34B29793E5}" srcOrd="1" destOrd="0" parTransId="{A6FA41B1-96F7-49CC-83B5-8AA33F5C901C}" sibTransId="{ECCBB6AD-657A-4872-BCCE-27500CA2D639}"/>
    <dgm:cxn modelId="{04B7DF65-E49E-43EE-BEC4-E63025B69217}" type="presOf" srcId="{8162D244-46F0-401F-974A-6EB7628C14E8}" destId="{1C419F7F-8663-43DB-814B-573C49B44C70}" srcOrd="0" destOrd="0" presId="urn:microsoft.com/office/officeart/2005/8/layout/process2"/>
    <dgm:cxn modelId="{48D2104B-37DF-4683-86B8-B53F743C89D3}" type="presOf" srcId="{8162D244-46F0-401F-974A-6EB7628C14E8}" destId="{E13B2D1D-754B-4CA9-8351-7B9B81CF7301}" srcOrd="1" destOrd="0" presId="urn:microsoft.com/office/officeart/2005/8/layout/process2"/>
    <dgm:cxn modelId="{3246F697-C05E-438C-9698-36EF2B727879}" srcId="{1B28DD1E-C008-430E-B8A4-A8E92BB26501}" destId="{2873665D-9C65-480B-B89B-B4A4D5F3E4C2}" srcOrd="0" destOrd="0" parTransId="{43841EEF-2353-4BD8-BF81-4200E21E37DE}" sibTransId="{4C901A0F-A3EF-44DE-B5C1-53DB197025F8}"/>
    <dgm:cxn modelId="{FE1F1EA2-FB64-4681-BDB3-811FFB64BB69}" type="presOf" srcId="{2873665D-9C65-480B-B89B-B4A4D5F3E4C2}" destId="{5EE66235-C031-44A4-B860-472A358F9A10}" srcOrd="0" destOrd="0" presId="urn:microsoft.com/office/officeart/2005/8/layout/process2"/>
    <dgm:cxn modelId="{14E10BBF-90E8-4E1B-9CAE-9C0A08F5186B}" type="presOf" srcId="{03056C16-9742-403B-A992-16CE9FC44F3A}" destId="{CDFC3E2D-6521-4CD8-9188-336D815A2E57}" srcOrd="0" destOrd="0" presId="urn:microsoft.com/office/officeart/2005/8/layout/process2"/>
    <dgm:cxn modelId="{6D1045D7-7370-449C-BDC7-885405393851}" type="presOf" srcId="{7B55A08F-911E-4991-B875-6C08E272DDE5}" destId="{6AFFA398-BF5D-4217-807B-4197E7BA2635}" srcOrd="0" destOrd="0" presId="urn:microsoft.com/office/officeart/2005/8/layout/process2"/>
    <dgm:cxn modelId="{135795EB-3B4C-4AB1-92D5-D13E471B4A01}" type="presOf" srcId="{1B28DD1E-C008-430E-B8A4-A8E92BB26501}" destId="{BC4674D7-C107-4D11-85D8-F177C4416DB6}" srcOrd="0" destOrd="0" presId="urn:microsoft.com/office/officeart/2005/8/layout/process2"/>
    <dgm:cxn modelId="{9A97B2FC-1069-4160-81CB-367F728F1348}" type="presOf" srcId="{4C901A0F-A3EF-44DE-B5C1-53DB197025F8}" destId="{B3F24D41-FE91-4229-9F3A-2E12268CC595}" srcOrd="1" destOrd="0" presId="urn:microsoft.com/office/officeart/2005/8/layout/process2"/>
    <dgm:cxn modelId="{36440827-F67B-4993-ADCB-305D2521771F}" type="presParOf" srcId="{BC4674D7-C107-4D11-85D8-F177C4416DB6}" destId="{5EE66235-C031-44A4-B860-472A358F9A10}" srcOrd="0" destOrd="0" presId="urn:microsoft.com/office/officeart/2005/8/layout/process2"/>
    <dgm:cxn modelId="{FBBEB09B-A926-4706-A9EB-63C35E744E70}" type="presParOf" srcId="{BC4674D7-C107-4D11-85D8-F177C4416DB6}" destId="{8EF3BD8F-6458-4291-942C-C1A69AFDE5D2}" srcOrd="1" destOrd="0" presId="urn:microsoft.com/office/officeart/2005/8/layout/process2"/>
    <dgm:cxn modelId="{14106110-34AB-4574-8031-5A08A057F042}" type="presParOf" srcId="{8EF3BD8F-6458-4291-942C-C1A69AFDE5D2}" destId="{B3F24D41-FE91-4229-9F3A-2E12268CC595}" srcOrd="0" destOrd="0" presId="urn:microsoft.com/office/officeart/2005/8/layout/process2"/>
    <dgm:cxn modelId="{0B44F321-125C-40E1-BD34-5500ED349141}" type="presParOf" srcId="{BC4674D7-C107-4D11-85D8-F177C4416DB6}" destId="{47E2893F-9B7E-44B2-9DE4-F0B2464314B7}" srcOrd="2" destOrd="0" presId="urn:microsoft.com/office/officeart/2005/8/layout/process2"/>
    <dgm:cxn modelId="{F4EB6F56-65FB-446A-9CEF-B55A67C91A4D}" type="presParOf" srcId="{BC4674D7-C107-4D11-85D8-F177C4416DB6}" destId="{20E206F0-681C-4450-90BD-D637386E50DA}" srcOrd="3" destOrd="0" presId="urn:microsoft.com/office/officeart/2005/8/layout/process2"/>
    <dgm:cxn modelId="{3D3E0233-815B-4447-A3A3-1CFA5423380A}" type="presParOf" srcId="{20E206F0-681C-4450-90BD-D637386E50DA}" destId="{CE1152CF-BD99-4C2F-90D6-705B843AAAEB}" srcOrd="0" destOrd="0" presId="urn:microsoft.com/office/officeart/2005/8/layout/process2"/>
    <dgm:cxn modelId="{5180AE3E-2820-49C4-A1AF-10616E81EED3}" type="presParOf" srcId="{BC4674D7-C107-4D11-85D8-F177C4416DB6}" destId="{CDFC3E2D-6521-4CD8-9188-336D815A2E57}" srcOrd="4" destOrd="0" presId="urn:microsoft.com/office/officeart/2005/8/layout/process2"/>
    <dgm:cxn modelId="{8AFCEDD6-493A-4D2D-B93C-27AC77E563ED}" type="presParOf" srcId="{BC4674D7-C107-4D11-85D8-F177C4416DB6}" destId="{1C419F7F-8663-43DB-814B-573C49B44C70}" srcOrd="5" destOrd="0" presId="urn:microsoft.com/office/officeart/2005/8/layout/process2"/>
    <dgm:cxn modelId="{459F08D1-31EC-41C6-8195-0D6F52B88D70}" type="presParOf" srcId="{1C419F7F-8663-43DB-814B-573C49B44C70}" destId="{E13B2D1D-754B-4CA9-8351-7B9B81CF7301}" srcOrd="0" destOrd="0" presId="urn:microsoft.com/office/officeart/2005/8/layout/process2"/>
    <dgm:cxn modelId="{2E028FEE-6AEB-45B2-8AC0-DE48436854EA}" type="presParOf" srcId="{BC4674D7-C107-4D11-85D8-F177C4416DB6}" destId="{6AFFA398-BF5D-4217-807B-4197E7BA2635}" srcOrd="6" destOrd="0" presId="urn:microsoft.com/office/officeart/2005/8/layout/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E1BEEA-4309-407E-A3D9-F6E79EE7360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DE"/>
        </a:p>
      </dgm:t>
    </dgm:pt>
    <dgm:pt modelId="{CBD6C4F9-82FA-4138-AABB-3D6B577E8FA7}">
      <dgm:prSet phldrT="[Text]"/>
      <dgm:spPr>
        <a:solidFill>
          <a:schemeClr val="accent2">
            <a:lumMod val="40000"/>
            <a:lumOff val="60000"/>
          </a:schemeClr>
        </a:solidFill>
      </dgm:spPr>
      <dgm:t>
        <a:bodyPr/>
        <a:lstStyle/>
        <a:p>
          <a:r>
            <a:rPr lang="en-US" dirty="0">
              <a:solidFill>
                <a:schemeClr val="tx1"/>
              </a:solidFill>
              <a:latin typeface="Raleway" pitchFamily="2" charset="0"/>
            </a:rPr>
            <a:t>Regular Follow-Up </a:t>
          </a:r>
          <a:r>
            <a:rPr lang="en-US" b="1" dirty="0">
              <a:solidFill>
                <a:schemeClr val="tx1"/>
              </a:solidFill>
              <a:latin typeface="Raleway" pitchFamily="2" charset="0"/>
            </a:rPr>
            <a:t>– 5/11 passing ratings on effectiveness</a:t>
          </a:r>
          <a:endParaRPr lang="en-DE" dirty="0">
            <a:solidFill>
              <a:schemeClr val="tx1"/>
            </a:solidFill>
            <a:latin typeface="Raleway" pitchFamily="2" charset="0"/>
          </a:endParaRPr>
        </a:p>
      </dgm:t>
    </dgm:pt>
    <dgm:pt modelId="{C9BE5F10-EC72-4C6A-8103-DEE65EA67032}" type="parTrans" cxnId="{28BF1FE2-E584-4800-A134-E728B7A16986}">
      <dgm:prSet/>
      <dgm:spPr/>
      <dgm:t>
        <a:bodyPr/>
        <a:lstStyle/>
        <a:p>
          <a:endParaRPr lang="en-DE">
            <a:latin typeface="Raleway" pitchFamily="2" charset="0"/>
          </a:endParaRPr>
        </a:p>
      </dgm:t>
    </dgm:pt>
    <dgm:pt modelId="{4B20643C-861C-4BFD-A046-80E53653B939}" type="sibTrans" cxnId="{28BF1FE2-E584-4800-A134-E728B7A16986}">
      <dgm:prSet/>
      <dgm:spPr/>
      <dgm:t>
        <a:bodyPr/>
        <a:lstStyle/>
        <a:p>
          <a:endParaRPr lang="en-DE">
            <a:latin typeface="Raleway" pitchFamily="2" charset="0"/>
          </a:endParaRPr>
        </a:p>
      </dgm:t>
    </dgm:pt>
    <dgm:pt modelId="{7BEA72D1-3491-4622-8AE7-D55FF41B3005}">
      <dgm:prSet phldrT="[Text]"/>
      <dgm:spPr/>
      <dgm:t>
        <a:bodyPr/>
        <a:lstStyle/>
        <a:p>
          <a:r>
            <a:rPr lang="en-US" dirty="0">
              <a:latin typeface="Raleway" pitchFamily="2" charset="0"/>
            </a:rPr>
            <a:t>Default process. Countries report on progress to address identified deficiencies. </a:t>
          </a:r>
          <a:endParaRPr lang="en-DE" dirty="0">
            <a:latin typeface="Raleway" pitchFamily="2" charset="0"/>
          </a:endParaRPr>
        </a:p>
      </dgm:t>
    </dgm:pt>
    <dgm:pt modelId="{C434BD23-9D74-408E-9233-79C9225A75A5}" type="parTrans" cxnId="{A61D752E-99C9-4E78-8A71-F43572025839}">
      <dgm:prSet/>
      <dgm:spPr/>
      <dgm:t>
        <a:bodyPr/>
        <a:lstStyle/>
        <a:p>
          <a:endParaRPr lang="en-DE">
            <a:latin typeface="Raleway" pitchFamily="2" charset="0"/>
          </a:endParaRPr>
        </a:p>
      </dgm:t>
    </dgm:pt>
    <dgm:pt modelId="{98CC767A-DE22-4568-BFDD-592345E4A21A}" type="sibTrans" cxnId="{A61D752E-99C9-4E78-8A71-F43572025839}">
      <dgm:prSet/>
      <dgm:spPr/>
      <dgm:t>
        <a:bodyPr/>
        <a:lstStyle/>
        <a:p>
          <a:endParaRPr lang="en-DE">
            <a:latin typeface="Raleway" pitchFamily="2" charset="0"/>
          </a:endParaRPr>
        </a:p>
      </dgm:t>
    </dgm:pt>
    <dgm:pt modelId="{693CAA59-59A5-44AA-A508-C59E7C01F106}">
      <dgm:prSet phldrT="[Text]"/>
      <dgm:spPr>
        <a:solidFill>
          <a:schemeClr val="accent2">
            <a:lumMod val="60000"/>
            <a:lumOff val="40000"/>
          </a:schemeClr>
        </a:solidFill>
      </dgm:spPr>
      <dgm:t>
        <a:bodyPr/>
        <a:lstStyle/>
        <a:p>
          <a:r>
            <a:rPr lang="en-US" dirty="0">
              <a:solidFill>
                <a:schemeClr val="tx1"/>
              </a:solidFill>
              <a:latin typeface="Raleway" pitchFamily="2" charset="0"/>
            </a:rPr>
            <a:t>Enhanced Follow-Up </a:t>
          </a:r>
          <a:r>
            <a:rPr lang="en-US" b="1" dirty="0">
              <a:solidFill>
                <a:schemeClr val="tx1"/>
              </a:solidFill>
              <a:latin typeface="Raleway" pitchFamily="2" charset="0"/>
            </a:rPr>
            <a:t>– 3/11 passing ratings on effectiveness</a:t>
          </a:r>
          <a:endParaRPr lang="en-US" dirty="0">
            <a:solidFill>
              <a:schemeClr val="tx1"/>
            </a:solidFill>
            <a:latin typeface="Raleway" pitchFamily="2" charset="0"/>
          </a:endParaRPr>
        </a:p>
      </dgm:t>
    </dgm:pt>
    <dgm:pt modelId="{73D151D1-3A95-4F77-B5B6-498D9C243CED}" type="parTrans" cxnId="{13F0E795-35E1-4193-8EDE-8F7FB66E1D53}">
      <dgm:prSet/>
      <dgm:spPr/>
      <dgm:t>
        <a:bodyPr/>
        <a:lstStyle/>
        <a:p>
          <a:endParaRPr lang="en-DE">
            <a:latin typeface="Raleway" pitchFamily="2" charset="0"/>
          </a:endParaRPr>
        </a:p>
      </dgm:t>
    </dgm:pt>
    <dgm:pt modelId="{634964B6-2110-4358-8837-9317EFF026C9}" type="sibTrans" cxnId="{13F0E795-35E1-4193-8EDE-8F7FB66E1D53}">
      <dgm:prSet/>
      <dgm:spPr/>
      <dgm:t>
        <a:bodyPr/>
        <a:lstStyle/>
        <a:p>
          <a:endParaRPr lang="en-DE">
            <a:latin typeface="Raleway" pitchFamily="2" charset="0"/>
          </a:endParaRPr>
        </a:p>
      </dgm:t>
    </dgm:pt>
    <dgm:pt modelId="{601A8B7B-6C4B-4A12-949E-C47AEA5D5BD1}">
      <dgm:prSet phldrT="[Text]"/>
      <dgm:spPr/>
      <dgm:t>
        <a:bodyPr/>
        <a:lstStyle/>
        <a:p>
          <a:r>
            <a:rPr lang="en-US" dirty="0">
              <a:latin typeface="Raleway" pitchFamily="2" charset="0"/>
            </a:rPr>
            <a:t>More intense process. Applies to countries with greater deficiencies or who make insufficient progress. </a:t>
          </a:r>
          <a:endParaRPr lang="en-DE" dirty="0">
            <a:latin typeface="Raleway" pitchFamily="2" charset="0"/>
          </a:endParaRPr>
        </a:p>
      </dgm:t>
    </dgm:pt>
    <dgm:pt modelId="{93A5F1A4-4F0E-4EA8-9C24-A1C03EF69C3E}" type="parTrans" cxnId="{51D4AEFB-E66A-4673-AEB7-DCFBE9261DD8}">
      <dgm:prSet/>
      <dgm:spPr/>
      <dgm:t>
        <a:bodyPr/>
        <a:lstStyle/>
        <a:p>
          <a:endParaRPr lang="en-DE">
            <a:latin typeface="Raleway" pitchFamily="2" charset="0"/>
          </a:endParaRPr>
        </a:p>
      </dgm:t>
    </dgm:pt>
    <dgm:pt modelId="{C0AEDB1A-7891-4B9C-8CC4-1B97410FBF59}" type="sibTrans" cxnId="{51D4AEFB-E66A-4673-AEB7-DCFBE9261DD8}">
      <dgm:prSet/>
      <dgm:spPr/>
      <dgm:t>
        <a:bodyPr/>
        <a:lstStyle/>
        <a:p>
          <a:endParaRPr lang="en-DE">
            <a:latin typeface="Raleway" pitchFamily="2" charset="0"/>
          </a:endParaRPr>
        </a:p>
      </dgm:t>
    </dgm:pt>
    <dgm:pt modelId="{C064D1BE-F64D-4BEC-8802-9992BAD76854}">
      <dgm:prSet/>
      <dgm:spPr>
        <a:solidFill>
          <a:schemeClr val="accent2">
            <a:lumMod val="75000"/>
          </a:schemeClr>
        </a:solidFill>
      </dgm:spPr>
      <dgm:t>
        <a:bodyPr/>
        <a:lstStyle/>
        <a:p>
          <a:r>
            <a:rPr lang="en-US" dirty="0">
              <a:solidFill>
                <a:schemeClr val="tx1"/>
              </a:solidFill>
              <a:latin typeface="Raleway" pitchFamily="2" charset="0"/>
            </a:rPr>
            <a:t>ICRG </a:t>
          </a:r>
          <a:r>
            <a:rPr lang="en-US" b="1" dirty="0">
              <a:solidFill>
                <a:schemeClr val="tx1"/>
              </a:solidFill>
              <a:latin typeface="Raleway" pitchFamily="2" charset="0"/>
            </a:rPr>
            <a:t>– less than 3/11 passing ratings on effectiveness</a:t>
          </a:r>
          <a:endParaRPr lang="en-DE" dirty="0">
            <a:solidFill>
              <a:schemeClr val="tx1"/>
            </a:solidFill>
            <a:latin typeface="Raleway" pitchFamily="2" charset="0"/>
          </a:endParaRPr>
        </a:p>
      </dgm:t>
    </dgm:pt>
    <dgm:pt modelId="{792271E0-D2F8-44A2-8E72-EAEA4DFE404F}" type="parTrans" cxnId="{DB4EB98F-7B30-49AB-8C57-65D44127E7D8}">
      <dgm:prSet/>
      <dgm:spPr/>
      <dgm:t>
        <a:bodyPr/>
        <a:lstStyle/>
        <a:p>
          <a:endParaRPr lang="en-DE">
            <a:latin typeface="Raleway" pitchFamily="2" charset="0"/>
          </a:endParaRPr>
        </a:p>
      </dgm:t>
    </dgm:pt>
    <dgm:pt modelId="{D2EE8694-D3EE-4836-8EA9-231B4B2FAE0B}" type="sibTrans" cxnId="{DB4EB98F-7B30-49AB-8C57-65D44127E7D8}">
      <dgm:prSet/>
      <dgm:spPr/>
      <dgm:t>
        <a:bodyPr/>
        <a:lstStyle/>
        <a:p>
          <a:endParaRPr lang="en-DE">
            <a:latin typeface="Raleway" pitchFamily="2" charset="0"/>
          </a:endParaRPr>
        </a:p>
      </dgm:t>
    </dgm:pt>
    <dgm:pt modelId="{408D162E-652E-413D-B4EC-6507F694F696}">
      <dgm:prSet phldrT="[Text]"/>
      <dgm:spPr/>
      <dgm:t>
        <a:bodyPr/>
        <a:lstStyle/>
        <a:p>
          <a:r>
            <a:rPr lang="en-US" dirty="0">
              <a:latin typeface="Raleway" pitchFamily="2" charset="0"/>
            </a:rPr>
            <a:t>Applies to all countries – and any improvements made through regular follow-up only affect technical compliance scores</a:t>
          </a:r>
          <a:endParaRPr lang="en-DE" dirty="0">
            <a:latin typeface="Raleway" pitchFamily="2" charset="0"/>
          </a:endParaRPr>
        </a:p>
      </dgm:t>
    </dgm:pt>
    <dgm:pt modelId="{D888983F-E9EA-4576-8021-962CE6EEA916}" type="parTrans" cxnId="{AE2D8F6A-91CA-40D3-A53C-AA12190F69D3}">
      <dgm:prSet/>
      <dgm:spPr/>
      <dgm:t>
        <a:bodyPr/>
        <a:lstStyle/>
        <a:p>
          <a:endParaRPr lang="en-DE">
            <a:latin typeface="Raleway" pitchFamily="2" charset="0"/>
          </a:endParaRPr>
        </a:p>
      </dgm:t>
    </dgm:pt>
    <dgm:pt modelId="{E33EF6F5-C530-4CB0-BFD3-3065F68AD192}" type="sibTrans" cxnId="{AE2D8F6A-91CA-40D3-A53C-AA12190F69D3}">
      <dgm:prSet/>
      <dgm:spPr/>
      <dgm:t>
        <a:bodyPr/>
        <a:lstStyle/>
        <a:p>
          <a:endParaRPr lang="en-DE">
            <a:latin typeface="Raleway" pitchFamily="2" charset="0"/>
          </a:endParaRPr>
        </a:p>
      </dgm:t>
    </dgm:pt>
    <dgm:pt modelId="{355A478E-1E97-4C0A-84CD-28B97AFCD4B8}">
      <dgm:prSet phldrT="[Text]"/>
      <dgm:spPr/>
      <dgm:t>
        <a:bodyPr/>
        <a:lstStyle/>
        <a:p>
          <a:r>
            <a:rPr lang="en-US" dirty="0">
              <a:latin typeface="Raleway" pitchFamily="2" charset="0"/>
            </a:rPr>
            <a:t>Any improvements made through enhanced follow-up only affects technical compliance scores</a:t>
          </a:r>
          <a:endParaRPr lang="en-DE" dirty="0">
            <a:latin typeface="Raleway" pitchFamily="2" charset="0"/>
          </a:endParaRPr>
        </a:p>
      </dgm:t>
    </dgm:pt>
    <dgm:pt modelId="{D61371D3-10DC-4803-A221-9ADCDC32195A}" type="parTrans" cxnId="{A42D03D6-6454-4959-86F4-479A67C827BC}">
      <dgm:prSet/>
      <dgm:spPr/>
      <dgm:t>
        <a:bodyPr/>
        <a:lstStyle/>
        <a:p>
          <a:endParaRPr lang="en-DE">
            <a:latin typeface="Raleway" pitchFamily="2" charset="0"/>
          </a:endParaRPr>
        </a:p>
      </dgm:t>
    </dgm:pt>
    <dgm:pt modelId="{1D0D5AA4-D8F1-49E5-871F-09557253B6E1}" type="sibTrans" cxnId="{A42D03D6-6454-4959-86F4-479A67C827BC}">
      <dgm:prSet/>
      <dgm:spPr/>
      <dgm:t>
        <a:bodyPr/>
        <a:lstStyle/>
        <a:p>
          <a:endParaRPr lang="en-DE">
            <a:latin typeface="Raleway" pitchFamily="2" charset="0"/>
          </a:endParaRPr>
        </a:p>
      </dgm:t>
    </dgm:pt>
    <dgm:pt modelId="{B364B67E-3460-4B84-97CC-F269359B7EC6}">
      <dgm:prSet/>
      <dgm:spPr/>
      <dgm:t>
        <a:bodyPr/>
        <a:lstStyle/>
        <a:p>
          <a:r>
            <a:rPr lang="en-US" dirty="0">
              <a:latin typeface="Raleway" pitchFamily="2" charset="0"/>
            </a:rPr>
            <a:t>Process for countries with </a:t>
          </a:r>
          <a:r>
            <a:rPr lang="en-US" u="sng" dirty="0">
              <a:latin typeface="Raleway" pitchFamily="2" charset="0"/>
            </a:rPr>
            <a:t>significant</a:t>
          </a:r>
          <a:r>
            <a:rPr lang="en-US" dirty="0">
              <a:latin typeface="Raleway" pitchFamily="2" charset="0"/>
            </a:rPr>
            <a:t> AML / CFT deficiencies. </a:t>
          </a:r>
          <a:endParaRPr lang="en-DE" dirty="0">
            <a:latin typeface="Raleway" pitchFamily="2" charset="0"/>
          </a:endParaRPr>
        </a:p>
      </dgm:t>
    </dgm:pt>
    <dgm:pt modelId="{D73F30DB-99EB-4F36-A74C-83669794CEA5}" type="parTrans" cxnId="{A1E975A5-F1E4-413E-922B-8A05EDA3E490}">
      <dgm:prSet/>
      <dgm:spPr/>
      <dgm:t>
        <a:bodyPr/>
        <a:lstStyle/>
        <a:p>
          <a:endParaRPr lang="en-DE">
            <a:latin typeface="Raleway" pitchFamily="2" charset="0"/>
          </a:endParaRPr>
        </a:p>
      </dgm:t>
    </dgm:pt>
    <dgm:pt modelId="{CB27D994-109E-476F-9F28-9382CF3E08A2}" type="sibTrans" cxnId="{A1E975A5-F1E4-413E-922B-8A05EDA3E490}">
      <dgm:prSet/>
      <dgm:spPr/>
      <dgm:t>
        <a:bodyPr/>
        <a:lstStyle/>
        <a:p>
          <a:endParaRPr lang="en-DE">
            <a:latin typeface="Raleway" pitchFamily="2" charset="0"/>
          </a:endParaRPr>
        </a:p>
      </dgm:t>
    </dgm:pt>
    <dgm:pt modelId="{839A429D-E79B-4BCA-8033-35CCFBFDFBF2}">
      <dgm:prSet/>
      <dgm:spPr/>
      <dgm:t>
        <a:bodyPr/>
        <a:lstStyle/>
        <a:p>
          <a:endParaRPr lang="en-DE" dirty="0">
            <a:latin typeface="Raleway" pitchFamily="2" charset="0"/>
          </a:endParaRPr>
        </a:p>
      </dgm:t>
    </dgm:pt>
    <dgm:pt modelId="{F9F4F8BD-13B9-4156-8BA1-FEB660AF1582}" type="parTrans" cxnId="{5563F27D-01B5-4ECB-A1E7-0FE7CA435AB9}">
      <dgm:prSet/>
      <dgm:spPr/>
      <dgm:t>
        <a:bodyPr/>
        <a:lstStyle/>
        <a:p>
          <a:endParaRPr lang="en-DE">
            <a:latin typeface="Raleway" pitchFamily="2" charset="0"/>
          </a:endParaRPr>
        </a:p>
      </dgm:t>
    </dgm:pt>
    <dgm:pt modelId="{6FB0BB5A-D681-4817-B588-9C2F9581A95C}" type="sibTrans" cxnId="{5563F27D-01B5-4ECB-A1E7-0FE7CA435AB9}">
      <dgm:prSet/>
      <dgm:spPr/>
      <dgm:t>
        <a:bodyPr/>
        <a:lstStyle/>
        <a:p>
          <a:endParaRPr lang="en-DE">
            <a:latin typeface="Raleway" pitchFamily="2" charset="0"/>
          </a:endParaRPr>
        </a:p>
      </dgm:t>
    </dgm:pt>
    <dgm:pt modelId="{774A0D62-EBFF-41E6-92A3-15EC7F8ADBD6}">
      <dgm:prSet/>
      <dgm:spPr/>
      <dgm:t>
        <a:bodyPr/>
        <a:lstStyle/>
        <a:p>
          <a:r>
            <a:rPr lang="en-US" dirty="0">
              <a:latin typeface="Raleway" pitchFamily="2" charset="0"/>
            </a:rPr>
            <a:t>Countries need action plan to resolve identified deficiencies. </a:t>
          </a:r>
          <a:endParaRPr lang="en-DE" dirty="0">
            <a:latin typeface="Raleway" pitchFamily="2" charset="0"/>
          </a:endParaRPr>
        </a:p>
      </dgm:t>
    </dgm:pt>
    <dgm:pt modelId="{2C5FC455-2687-4A69-BDB7-34210159B7C6}" type="parTrans" cxnId="{FD96A1BF-D1B7-4BD4-B0ED-DC0302658536}">
      <dgm:prSet/>
      <dgm:spPr/>
      <dgm:t>
        <a:bodyPr/>
        <a:lstStyle/>
        <a:p>
          <a:endParaRPr lang="en-DE">
            <a:latin typeface="Raleway" pitchFamily="2" charset="0"/>
          </a:endParaRPr>
        </a:p>
      </dgm:t>
    </dgm:pt>
    <dgm:pt modelId="{8F25E359-1B70-4FCF-8EEB-B6F63B29E04F}" type="sibTrans" cxnId="{FD96A1BF-D1B7-4BD4-B0ED-DC0302658536}">
      <dgm:prSet/>
      <dgm:spPr/>
      <dgm:t>
        <a:bodyPr/>
        <a:lstStyle/>
        <a:p>
          <a:endParaRPr lang="en-DE">
            <a:latin typeface="Raleway" pitchFamily="2" charset="0"/>
          </a:endParaRPr>
        </a:p>
      </dgm:t>
    </dgm:pt>
    <dgm:pt modelId="{06E9A2A8-10A5-40E9-A39A-C861642755D3}">
      <dgm:prSet/>
      <dgm:spPr/>
      <dgm:t>
        <a:bodyPr/>
        <a:lstStyle/>
        <a:p>
          <a:r>
            <a:rPr lang="en-US" dirty="0">
              <a:latin typeface="Raleway" pitchFamily="2" charset="0"/>
            </a:rPr>
            <a:t>Plan and progress made is then frequently reviewed by a group called the ICRG.</a:t>
          </a:r>
          <a:endParaRPr lang="en-DE" dirty="0">
            <a:latin typeface="Raleway" pitchFamily="2" charset="0"/>
          </a:endParaRPr>
        </a:p>
      </dgm:t>
    </dgm:pt>
    <dgm:pt modelId="{B2846D48-000C-459B-A3C9-4B438BF717F2}" type="parTrans" cxnId="{6EE11D6B-F046-4EAC-B56B-A3113481FC71}">
      <dgm:prSet/>
      <dgm:spPr/>
      <dgm:t>
        <a:bodyPr/>
        <a:lstStyle/>
        <a:p>
          <a:endParaRPr lang="en-DE">
            <a:latin typeface="Raleway" pitchFamily="2" charset="0"/>
          </a:endParaRPr>
        </a:p>
      </dgm:t>
    </dgm:pt>
    <dgm:pt modelId="{1849F728-A4F2-4CA6-BC76-D682741A4DD8}" type="sibTrans" cxnId="{6EE11D6B-F046-4EAC-B56B-A3113481FC71}">
      <dgm:prSet/>
      <dgm:spPr/>
      <dgm:t>
        <a:bodyPr/>
        <a:lstStyle/>
        <a:p>
          <a:endParaRPr lang="en-DE">
            <a:latin typeface="Raleway" pitchFamily="2" charset="0"/>
          </a:endParaRPr>
        </a:p>
      </dgm:t>
    </dgm:pt>
    <dgm:pt modelId="{9BCA56FC-5A40-4E46-8F25-860882614696}" type="pres">
      <dgm:prSet presAssocID="{87E1BEEA-4309-407E-A3D9-F6E79EE7360A}" presName="linear" presStyleCnt="0">
        <dgm:presLayoutVars>
          <dgm:animLvl val="lvl"/>
          <dgm:resizeHandles val="exact"/>
        </dgm:presLayoutVars>
      </dgm:prSet>
      <dgm:spPr/>
    </dgm:pt>
    <dgm:pt modelId="{ED42386B-6E5A-48FC-919C-A258316026DE}" type="pres">
      <dgm:prSet presAssocID="{CBD6C4F9-82FA-4138-AABB-3D6B577E8FA7}" presName="parentText" presStyleLbl="node1" presStyleIdx="0" presStyleCnt="3">
        <dgm:presLayoutVars>
          <dgm:chMax val="0"/>
          <dgm:bulletEnabled val="1"/>
        </dgm:presLayoutVars>
      </dgm:prSet>
      <dgm:spPr/>
    </dgm:pt>
    <dgm:pt modelId="{221DCF97-58D0-42D3-978A-ECF78E45B771}" type="pres">
      <dgm:prSet presAssocID="{CBD6C4F9-82FA-4138-AABB-3D6B577E8FA7}" presName="childText" presStyleLbl="revTx" presStyleIdx="0" presStyleCnt="3">
        <dgm:presLayoutVars>
          <dgm:bulletEnabled val="1"/>
        </dgm:presLayoutVars>
      </dgm:prSet>
      <dgm:spPr/>
    </dgm:pt>
    <dgm:pt modelId="{020F102A-D398-4A20-8C00-21B622429204}" type="pres">
      <dgm:prSet presAssocID="{693CAA59-59A5-44AA-A508-C59E7C01F106}" presName="parentText" presStyleLbl="node1" presStyleIdx="1" presStyleCnt="3">
        <dgm:presLayoutVars>
          <dgm:chMax val="0"/>
          <dgm:bulletEnabled val="1"/>
        </dgm:presLayoutVars>
      </dgm:prSet>
      <dgm:spPr/>
    </dgm:pt>
    <dgm:pt modelId="{1CB4C92D-8771-4D2D-9FC9-6E9C61BD6AA6}" type="pres">
      <dgm:prSet presAssocID="{693CAA59-59A5-44AA-A508-C59E7C01F106}" presName="childText" presStyleLbl="revTx" presStyleIdx="1" presStyleCnt="3">
        <dgm:presLayoutVars>
          <dgm:bulletEnabled val="1"/>
        </dgm:presLayoutVars>
      </dgm:prSet>
      <dgm:spPr/>
    </dgm:pt>
    <dgm:pt modelId="{057AB116-CA7D-4CA6-B16E-9D8098577909}" type="pres">
      <dgm:prSet presAssocID="{C064D1BE-F64D-4BEC-8802-9992BAD76854}" presName="parentText" presStyleLbl="node1" presStyleIdx="2" presStyleCnt="3">
        <dgm:presLayoutVars>
          <dgm:chMax val="0"/>
          <dgm:bulletEnabled val="1"/>
        </dgm:presLayoutVars>
      </dgm:prSet>
      <dgm:spPr/>
    </dgm:pt>
    <dgm:pt modelId="{C0B28167-26D3-4BBA-8C2F-D224A762BFF3}" type="pres">
      <dgm:prSet presAssocID="{C064D1BE-F64D-4BEC-8802-9992BAD76854}" presName="childText" presStyleLbl="revTx" presStyleIdx="2" presStyleCnt="3">
        <dgm:presLayoutVars>
          <dgm:bulletEnabled val="1"/>
        </dgm:presLayoutVars>
      </dgm:prSet>
      <dgm:spPr/>
    </dgm:pt>
  </dgm:ptLst>
  <dgm:cxnLst>
    <dgm:cxn modelId="{8A2F030E-6B79-49A2-B99B-18041E61F969}" type="presOf" srcId="{355A478E-1E97-4C0A-84CD-28B97AFCD4B8}" destId="{1CB4C92D-8771-4D2D-9FC9-6E9C61BD6AA6}" srcOrd="0" destOrd="1" presId="urn:microsoft.com/office/officeart/2005/8/layout/vList2"/>
    <dgm:cxn modelId="{52DED513-A188-4C01-BA56-0DDE96A79A3D}" type="presOf" srcId="{839A429D-E79B-4BCA-8033-35CCFBFDFBF2}" destId="{C0B28167-26D3-4BBA-8C2F-D224A762BFF3}" srcOrd="0" destOrd="3" presId="urn:microsoft.com/office/officeart/2005/8/layout/vList2"/>
    <dgm:cxn modelId="{A61D752E-99C9-4E78-8A71-F43572025839}" srcId="{CBD6C4F9-82FA-4138-AABB-3D6B577E8FA7}" destId="{7BEA72D1-3491-4622-8AE7-D55FF41B3005}" srcOrd="0" destOrd="0" parTransId="{C434BD23-9D74-408E-9233-79C9225A75A5}" sibTransId="{98CC767A-DE22-4568-BFDD-592345E4A21A}"/>
    <dgm:cxn modelId="{AE2D8F6A-91CA-40D3-A53C-AA12190F69D3}" srcId="{CBD6C4F9-82FA-4138-AABB-3D6B577E8FA7}" destId="{408D162E-652E-413D-B4EC-6507F694F696}" srcOrd="1" destOrd="0" parTransId="{D888983F-E9EA-4576-8021-962CE6EEA916}" sibTransId="{E33EF6F5-C530-4CB0-BFD3-3065F68AD192}"/>
    <dgm:cxn modelId="{6EE11D6B-F046-4EAC-B56B-A3113481FC71}" srcId="{C064D1BE-F64D-4BEC-8802-9992BAD76854}" destId="{06E9A2A8-10A5-40E9-A39A-C861642755D3}" srcOrd="2" destOrd="0" parTransId="{B2846D48-000C-459B-A3C9-4B438BF717F2}" sibTransId="{1849F728-A4F2-4CA6-BC76-D682741A4DD8}"/>
    <dgm:cxn modelId="{477CBC51-899F-45E8-8832-2CDE6585A978}" type="presOf" srcId="{87E1BEEA-4309-407E-A3D9-F6E79EE7360A}" destId="{9BCA56FC-5A40-4E46-8F25-860882614696}" srcOrd="0" destOrd="0" presId="urn:microsoft.com/office/officeart/2005/8/layout/vList2"/>
    <dgm:cxn modelId="{5563F27D-01B5-4ECB-A1E7-0FE7CA435AB9}" srcId="{C064D1BE-F64D-4BEC-8802-9992BAD76854}" destId="{839A429D-E79B-4BCA-8033-35CCFBFDFBF2}" srcOrd="3" destOrd="0" parTransId="{F9F4F8BD-13B9-4156-8BA1-FEB660AF1582}" sibTransId="{6FB0BB5A-D681-4817-B588-9C2F9581A95C}"/>
    <dgm:cxn modelId="{DB4EB98F-7B30-49AB-8C57-65D44127E7D8}" srcId="{87E1BEEA-4309-407E-A3D9-F6E79EE7360A}" destId="{C064D1BE-F64D-4BEC-8802-9992BAD76854}" srcOrd="2" destOrd="0" parTransId="{792271E0-D2F8-44A2-8E72-EAEA4DFE404F}" sibTransId="{D2EE8694-D3EE-4836-8EA9-231B4B2FAE0B}"/>
    <dgm:cxn modelId="{13F0E795-35E1-4193-8EDE-8F7FB66E1D53}" srcId="{87E1BEEA-4309-407E-A3D9-F6E79EE7360A}" destId="{693CAA59-59A5-44AA-A508-C59E7C01F106}" srcOrd="1" destOrd="0" parTransId="{73D151D1-3A95-4F77-B5B6-498D9C243CED}" sibTransId="{634964B6-2110-4358-8837-9317EFF026C9}"/>
    <dgm:cxn modelId="{30A9EB98-3629-4930-995B-6AEFE7952673}" type="presOf" srcId="{693CAA59-59A5-44AA-A508-C59E7C01F106}" destId="{020F102A-D398-4A20-8C00-21B622429204}" srcOrd="0" destOrd="0" presId="urn:microsoft.com/office/officeart/2005/8/layout/vList2"/>
    <dgm:cxn modelId="{A1E975A5-F1E4-413E-922B-8A05EDA3E490}" srcId="{C064D1BE-F64D-4BEC-8802-9992BAD76854}" destId="{B364B67E-3460-4B84-97CC-F269359B7EC6}" srcOrd="0" destOrd="0" parTransId="{D73F30DB-99EB-4F36-A74C-83669794CEA5}" sibTransId="{CB27D994-109E-476F-9F28-9382CF3E08A2}"/>
    <dgm:cxn modelId="{14D8E7A9-3300-46ED-9E61-BCCD6F20333F}" type="presOf" srcId="{C064D1BE-F64D-4BEC-8802-9992BAD76854}" destId="{057AB116-CA7D-4CA6-B16E-9D8098577909}" srcOrd="0" destOrd="0" presId="urn:microsoft.com/office/officeart/2005/8/layout/vList2"/>
    <dgm:cxn modelId="{42E837B5-F40C-4BD9-801D-ADF668D11AF2}" type="presOf" srcId="{7BEA72D1-3491-4622-8AE7-D55FF41B3005}" destId="{221DCF97-58D0-42D3-978A-ECF78E45B771}" srcOrd="0" destOrd="0" presId="urn:microsoft.com/office/officeart/2005/8/layout/vList2"/>
    <dgm:cxn modelId="{10363FBA-44D9-4F7D-B29E-11D62830856D}" type="presOf" srcId="{CBD6C4F9-82FA-4138-AABB-3D6B577E8FA7}" destId="{ED42386B-6E5A-48FC-919C-A258316026DE}" srcOrd="0" destOrd="0" presId="urn:microsoft.com/office/officeart/2005/8/layout/vList2"/>
    <dgm:cxn modelId="{FD96A1BF-D1B7-4BD4-B0ED-DC0302658536}" srcId="{C064D1BE-F64D-4BEC-8802-9992BAD76854}" destId="{774A0D62-EBFF-41E6-92A3-15EC7F8ADBD6}" srcOrd="1" destOrd="0" parTransId="{2C5FC455-2687-4A69-BDB7-34210159B7C6}" sibTransId="{8F25E359-1B70-4FCF-8EEB-B6F63B29E04F}"/>
    <dgm:cxn modelId="{A7FEF6BF-B2B3-496A-AEF4-344E8CF3F765}" type="presOf" srcId="{774A0D62-EBFF-41E6-92A3-15EC7F8ADBD6}" destId="{C0B28167-26D3-4BBA-8C2F-D224A762BFF3}" srcOrd="0" destOrd="1" presId="urn:microsoft.com/office/officeart/2005/8/layout/vList2"/>
    <dgm:cxn modelId="{A42D03D6-6454-4959-86F4-479A67C827BC}" srcId="{693CAA59-59A5-44AA-A508-C59E7C01F106}" destId="{355A478E-1E97-4C0A-84CD-28B97AFCD4B8}" srcOrd="1" destOrd="0" parTransId="{D61371D3-10DC-4803-A221-9ADCDC32195A}" sibTransId="{1D0D5AA4-D8F1-49E5-871F-09557253B6E1}"/>
    <dgm:cxn modelId="{28BF1FE2-E584-4800-A134-E728B7A16986}" srcId="{87E1BEEA-4309-407E-A3D9-F6E79EE7360A}" destId="{CBD6C4F9-82FA-4138-AABB-3D6B577E8FA7}" srcOrd="0" destOrd="0" parTransId="{C9BE5F10-EC72-4C6A-8103-DEE65EA67032}" sibTransId="{4B20643C-861C-4BFD-A046-80E53653B939}"/>
    <dgm:cxn modelId="{3DFCB1E5-08A2-4D24-B2A4-57D2BF4A3C45}" type="presOf" srcId="{06E9A2A8-10A5-40E9-A39A-C861642755D3}" destId="{C0B28167-26D3-4BBA-8C2F-D224A762BFF3}" srcOrd="0" destOrd="2" presId="urn:microsoft.com/office/officeart/2005/8/layout/vList2"/>
    <dgm:cxn modelId="{2F8C75E6-3D85-4E34-AB06-6DBC7D5B8616}" type="presOf" srcId="{408D162E-652E-413D-B4EC-6507F694F696}" destId="{221DCF97-58D0-42D3-978A-ECF78E45B771}" srcOrd="0" destOrd="1" presId="urn:microsoft.com/office/officeart/2005/8/layout/vList2"/>
    <dgm:cxn modelId="{304B80F6-4286-4E19-88F9-F44FD42429E3}" type="presOf" srcId="{601A8B7B-6C4B-4A12-949E-C47AEA5D5BD1}" destId="{1CB4C92D-8771-4D2D-9FC9-6E9C61BD6AA6}" srcOrd="0" destOrd="0" presId="urn:microsoft.com/office/officeart/2005/8/layout/vList2"/>
    <dgm:cxn modelId="{5715CEFA-9D18-4CD3-AD81-C5DFD8BD69F4}" type="presOf" srcId="{B364B67E-3460-4B84-97CC-F269359B7EC6}" destId="{C0B28167-26D3-4BBA-8C2F-D224A762BFF3}" srcOrd="0" destOrd="0" presId="urn:microsoft.com/office/officeart/2005/8/layout/vList2"/>
    <dgm:cxn modelId="{51D4AEFB-E66A-4673-AEB7-DCFBE9261DD8}" srcId="{693CAA59-59A5-44AA-A508-C59E7C01F106}" destId="{601A8B7B-6C4B-4A12-949E-C47AEA5D5BD1}" srcOrd="0" destOrd="0" parTransId="{93A5F1A4-4F0E-4EA8-9C24-A1C03EF69C3E}" sibTransId="{C0AEDB1A-7891-4B9C-8CC4-1B97410FBF59}"/>
    <dgm:cxn modelId="{9124995B-5EF5-45F8-AC94-28681F768325}" type="presParOf" srcId="{9BCA56FC-5A40-4E46-8F25-860882614696}" destId="{ED42386B-6E5A-48FC-919C-A258316026DE}" srcOrd="0" destOrd="0" presId="urn:microsoft.com/office/officeart/2005/8/layout/vList2"/>
    <dgm:cxn modelId="{1E715F46-D4DE-4E2A-9CFD-0ED21E5C5A0B}" type="presParOf" srcId="{9BCA56FC-5A40-4E46-8F25-860882614696}" destId="{221DCF97-58D0-42D3-978A-ECF78E45B771}" srcOrd="1" destOrd="0" presId="urn:microsoft.com/office/officeart/2005/8/layout/vList2"/>
    <dgm:cxn modelId="{B2E5ED69-7269-44EF-A5D9-BFE2D77BBFF1}" type="presParOf" srcId="{9BCA56FC-5A40-4E46-8F25-860882614696}" destId="{020F102A-D398-4A20-8C00-21B622429204}" srcOrd="2" destOrd="0" presId="urn:microsoft.com/office/officeart/2005/8/layout/vList2"/>
    <dgm:cxn modelId="{507B845E-C135-47CD-843F-53E0E1D512E9}" type="presParOf" srcId="{9BCA56FC-5A40-4E46-8F25-860882614696}" destId="{1CB4C92D-8771-4D2D-9FC9-6E9C61BD6AA6}" srcOrd="3" destOrd="0" presId="urn:microsoft.com/office/officeart/2005/8/layout/vList2"/>
    <dgm:cxn modelId="{4072EF0F-408A-4FE6-A864-854BBB59FD58}" type="presParOf" srcId="{9BCA56FC-5A40-4E46-8F25-860882614696}" destId="{057AB116-CA7D-4CA6-B16E-9D8098577909}" srcOrd="4" destOrd="0" presId="urn:microsoft.com/office/officeart/2005/8/layout/vList2"/>
    <dgm:cxn modelId="{450F896C-C4D2-4459-863E-E19AFC8AC840}" type="presParOf" srcId="{9BCA56FC-5A40-4E46-8F25-860882614696}" destId="{C0B28167-26D3-4BBA-8C2F-D224A762BFF3}"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F7CE00-3735-4CA2-A0C3-B763EC495895}" type="doc">
      <dgm:prSet loTypeId="urn:microsoft.com/office/officeart/2008/layout/VerticalCurvedList" loCatId="list" qsTypeId="urn:microsoft.com/office/officeart/2005/8/quickstyle/simple1" qsCatId="simple" csTypeId="urn:microsoft.com/office/officeart/2005/8/colors/accent5_4" csCatId="accent5" phldr="1"/>
      <dgm:spPr/>
      <dgm:t>
        <a:bodyPr/>
        <a:lstStyle/>
        <a:p>
          <a:endParaRPr lang="en-DE"/>
        </a:p>
      </dgm:t>
    </dgm:pt>
    <dgm:pt modelId="{F3D05722-3B3C-425E-961D-F91EBF8021A8}">
      <dgm:prSet phldrT="[Text]"/>
      <dgm:spPr/>
      <dgm:t>
        <a:bodyPr/>
        <a:lstStyle/>
        <a:p>
          <a:pPr>
            <a:buClr>
              <a:srgbClr val="2DA2BF"/>
            </a:buClr>
            <a:buSzTx/>
            <a:buFont typeface="Courier New" panose="02070309020205020404" pitchFamily="49" charset="0"/>
            <a:buChar char="o"/>
          </a:pPr>
          <a:r>
            <a:rPr kumimoji="0" lang="en-GB" b="0" i="0" u="none" strike="noStrike" cap="none" spc="0" normalizeH="0" baseline="0" noProof="0" dirty="0">
              <a:ln/>
              <a:effectLst/>
              <a:uLnTx/>
              <a:uFillTx/>
              <a:latin typeface="Raleway" pitchFamily="2" charset="0"/>
              <a:ea typeface="Calibri" panose="020F0502020204030204" pitchFamily="34" charset="0"/>
              <a:cs typeface="Arial" panose="020B0604020202020204" pitchFamily="34" charset="0"/>
            </a:rPr>
            <a:t>More expensive / difficult correspondent relationships. This could even result in complete de-risking.</a:t>
          </a:r>
          <a:endParaRPr lang="en-DE" dirty="0">
            <a:latin typeface="Raleway" pitchFamily="2" charset="0"/>
          </a:endParaRPr>
        </a:p>
      </dgm:t>
    </dgm:pt>
    <dgm:pt modelId="{F0C21F2D-E22B-4D7F-9E5C-037C6CC78C25}" type="parTrans" cxnId="{B3E2381D-548A-4D22-A8CE-BC2FFECAA26A}">
      <dgm:prSet/>
      <dgm:spPr/>
      <dgm:t>
        <a:bodyPr/>
        <a:lstStyle/>
        <a:p>
          <a:endParaRPr lang="en-DE">
            <a:latin typeface="Raleway" pitchFamily="2" charset="0"/>
          </a:endParaRPr>
        </a:p>
      </dgm:t>
    </dgm:pt>
    <dgm:pt modelId="{57CB10EF-FD49-49B9-AFDF-0339D32CDFE9}" type="sibTrans" cxnId="{B3E2381D-548A-4D22-A8CE-BC2FFECAA26A}">
      <dgm:prSet/>
      <dgm:spPr/>
      <dgm:t>
        <a:bodyPr/>
        <a:lstStyle/>
        <a:p>
          <a:endParaRPr lang="en-DE">
            <a:latin typeface="Raleway" pitchFamily="2" charset="0"/>
          </a:endParaRPr>
        </a:p>
      </dgm:t>
    </dgm:pt>
    <dgm:pt modelId="{4519C4E8-01E4-48E4-8F42-1BE60EC6E476}">
      <dgm:prSet phldrT="[Text]"/>
      <dgm:spPr/>
      <dgm:t>
        <a:bodyPr/>
        <a:lstStyle/>
        <a:p>
          <a:pPr>
            <a:buClr>
              <a:srgbClr val="2DA2BF"/>
            </a:buClr>
            <a:buSzTx/>
            <a:buFont typeface="Courier New" panose="02070309020205020404" pitchFamily="49" charset="0"/>
            <a:buChar char="o"/>
          </a:pPr>
          <a:r>
            <a:rPr lang="en-GB" dirty="0">
              <a:latin typeface="Raleway" pitchFamily="2" charset="0"/>
              <a:ea typeface="Calibri" panose="020F0502020204030204" pitchFamily="34" charset="0"/>
              <a:cs typeface="Arial" panose="020B0604020202020204" pitchFamily="34" charset="0"/>
            </a:rPr>
            <a:t>More stringent compliance procedures at your FI to help maintain access to the global payment system and links to other FIs globally</a:t>
          </a:r>
          <a:endParaRPr lang="en-DE" dirty="0">
            <a:latin typeface="Raleway" pitchFamily="2" charset="0"/>
          </a:endParaRPr>
        </a:p>
      </dgm:t>
    </dgm:pt>
    <dgm:pt modelId="{2FF74965-0100-4E36-B180-F49E3701E1D0}" type="parTrans" cxnId="{75A33C40-623F-4874-BC23-FE2A7DE776FB}">
      <dgm:prSet/>
      <dgm:spPr/>
      <dgm:t>
        <a:bodyPr/>
        <a:lstStyle/>
        <a:p>
          <a:endParaRPr lang="en-DE">
            <a:latin typeface="Raleway" pitchFamily="2" charset="0"/>
          </a:endParaRPr>
        </a:p>
      </dgm:t>
    </dgm:pt>
    <dgm:pt modelId="{FB1D6989-AAEB-4D4B-A85F-78CC75BFC2EF}" type="sibTrans" cxnId="{75A33C40-623F-4874-BC23-FE2A7DE776FB}">
      <dgm:prSet/>
      <dgm:spPr/>
      <dgm:t>
        <a:bodyPr/>
        <a:lstStyle/>
        <a:p>
          <a:endParaRPr lang="en-DE">
            <a:latin typeface="Raleway" pitchFamily="2" charset="0"/>
          </a:endParaRPr>
        </a:p>
      </dgm:t>
    </dgm:pt>
    <dgm:pt modelId="{CF3C173B-8659-49F9-A78E-5768B9FC5E4F}">
      <dgm:prSet phldrT="[Text]"/>
      <dgm:spPr/>
      <dgm:t>
        <a:bodyPr/>
        <a:lstStyle/>
        <a:p>
          <a:pPr>
            <a:buClr>
              <a:srgbClr val="2DA2BF"/>
            </a:buClr>
            <a:buFont typeface="Courier New" panose="02070309020205020404" pitchFamily="49" charset="0"/>
            <a:buChar char="o"/>
          </a:pPr>
          <a:r>
            <a:rPr kumimoji="0" lang="en-US" b="0" i="0" u="none" strike="noStrike" cap="none" spc="0" normalizeH="0" baseline="0" noProof="0" dirty="0">
              <a:ln/>
              <a:effectLst/>
              <a:uLnTx/>
              <a:uFillTx/>
              <a:latin typeface="Raleway" pitchFamily="2" charset="0"/>
              <a:ea typeface="Calibri" panose="020F0502020204030204" pitchFamily="34" charset="0"/>
              <a:cs typeface="Arial" panose="020B0604020202020204" pitchFamily="34" charset="0"/>
            </a:rPr>
            <a:t>Cross-border fund flows becoming more resource-intense for FIs in the listed country, pushing up the costs for customers. </a:t>
          </a:r>
          <a:endParaRPr lang="en-DE" dirty="0">
            <a:latin typeface="Raleway" pitchFamily="2" charset="0"/>
          </a:endParaRPr>
        </a:p>
      </dgm:t>
    </dgm:pt>
    <dgm:pt modelId="{63FD35F6-1951-44D0-A023-BBD53A4049F0}" type="parTrans" cxnId="{B8213521-91E4-4950-97EE-249504FBBFC3}">
      <dgm:prSet/>
      <dgm:spPr/>
      <dgm:t>
        <a:bodyPr/>
        <a:lstStyle/>
        <a:p>
          <a:endParaRPr lang="en-DE">
            <a:latin typeface="Raleway" pitchFamily="2" charset="0"/>
          </a:endParaRPr>
        </a:p>
      </dgm:t>
    </dgm:pt>
    <dgm:pt modelId="{AEFBA214-CE98-48FD-B0B6-4EA7ABA99EF1}" type="sibTrans" cxnId="{B8213521-91E4-4950-97EE-249504FBBFC3}">
      <dgm:prSet/>
      <dgm:spPr/>
      <dgm:t>
        <a:bodyPr/>
        <a:lstStyle/>
        <a:p>
          <a:endParaRPr lang="en-DE">
            <a:latin typeface="Raleway" pitchFamily="2" charset="0"/>
          </a:endParaRPr>
        </a:p>
      </dgm:t>
    </dgm:pt>
    <dgm:pt modelId="{2DAC0C56-CE93-4E5C-B196-90EFB5ECA558}">
      <dgm:prSet/>
      <dgm:spPr/>
      <dgm:t>
        <a:bodyPr/>
        <a:lstStyle/>
        <a:p>
          <a:r>
            <a:rPr kumimoji="0" lang="en-US" b="0" i="0" u="none" strike="noStrike" cap="none" spc="0" normalizeH="0" baseline="0" noProof="0" dirty="0">
              <a:ln/>
              <a:effectLst/>
              <a:uLnTx/>
              <a:uFillTx/>
              <a:latin typeface="Raleway" pitchFamily="2" charset="0"/>
              <a:ea typeface="Calibri" panose="020F0502020204030204" pitchFamily="34" charset="0"/>
              <a:cs typeface="Arial" panose="020B0604020202020204" pitchFamily="34" charset="0"/>
            </a:rPr>
            <a:t>Documentary requirements for payments and transactions (e.g., letters of credit) may become stricter, potentially raising costs and hampering business for companies engaged in trade</a:t>
          </a:r>
        </a:p>
      </dgm:t>
    </dgm:pt>
    <dgm:pt modelId="{97EC48D3-C570-419E-9D78-23023FB99CB3}" type="parTrans" cxnId="{75D8B391-731A-472A-AE5F-1B006DBB2E93}">
      <dgm:prSet/>
      <dgm:spPr/>
      <dgm:t>
        <a:bodyPr/>
        <a:lstStyle/>
        <a:p>
          <a:endParaRPr lang="en-DE">
            <a:latin typeface="Raleway" pitchFamily="2" charset="0"/>
          </a:endParaRPr>
        </a:p>
      </dgm:t>
    </dgm:pt>
    <dgm:pt modelId="{E2588A7A-FDE6-4A64-96EC-9B1FDA796325}" type="sibTrans" cxnId="{75D8B391-731A-472A-AE5F-1B006DBB2E93}">
      <dgm:prSet/>
      <dgm:spPr/>
      <dgm:t>
        <a:bodyPr/>
        <a:lstStyle/>
        <a:p>
          <a:endParaRPr lang="en-DE">
            <a:latin typeface="Raleway" pitchFamily="2" charset="0"/>
          </a:endParaRPr>
        </a:p>
      </dgm:t>
    </dgm:pt>
    <dgm:pt modelId="{66B6895A-4F49-49AF-B6CE-2BCB7AB8D69D}">
      <dgm:prSet/>
      <dgm:spPr/>
      <dgm:t>
        <a:bodyPr/>
        <a:lstStyle/>
        <a:p>
          <a:r>
            <a:rPr lang="en-US" dirty="0">
              <a:latin typeface="Raleway" pitchFamily="2" charset="0"/>
              <a:ea typeface="Calibri" panose="020F0502020204030204" pitchFamily="34" charset="0"/>
              <a:cs typeface="Arial" panose="020B0604020202020204" pitchFamily="34" charset="0"/>
            </a:rPr>
            <a:t>Decreased appetite of global companies, investors, individuals, and others to conduct their business through the listed country’s financial market - due to reputational considerations and the above costs / inconveniences</a:t>
          </a:r>
          <a:endParaRPr lang="en-GB" dirty="0">
            <a:latin typeface="Raleway" pitchFamily="2" charset="0"/>
            <a:ea typeface="Calibri" panose="020F0502020204030204" pitchFamily="34" charset="0"/>
            <a:cs typeface="Arial" panose="020B0604020202020204" pitchFamily="34" charset="0"/>
          </a:endParaRPr>
        </a:p>
      </dgm:t>
    </dgm:pt>
    <dgm:pt modelId="{37A849D6-4F21-420C-B01F-329D9B4C96AD}" type="parTrans" cxnId="{D446790D-6E38-4D3D-B6B5-739CE20CE935}">
      <dgm:prSet/>
      <dgm:spPr/>
      <dgm:t>
        <a:bodyPr/>
        <a:lstStyle/>
        <a:p>
          <a:endParaRPr lang="en-DE">
            <a:latin typeface="Raleway" pitchFamily="2" charset="0"/>
          </a:endParaRPr>
        </a:p>
      </dgm:t>
    </dgm:pt>
    <dgm:pt modelId="{385E1B56-4178-4F6A-97AD-EAE24413EE40}" type="sibTrans" cxnId="{D446790D-6E38-4D3D-B6B5-739CE20CE935}">
      <dgm:prSet/>
      <dgm:spPr/>
      <dgm:t>
        <a:bodyPr/>
        <a:lstStyle/>
        <a:p>
          <a:endParaRPr lang="en-DE">
            <a:latin typeface="Raleway" pitchFamily="2" charset="0"/>
          </a:endParaRPr>
        </a:p>
      </dgm:t>
    </dgm:pt>
    <dgm:pt modelId="{265F61BC-9ADA-4951-A78E-AB952BFB56F1}" type="pres">
      <dgm:prSet presAssocID="{97F7CE00-3735-4CA2-A0C3-B763EC495895}" presName="Name0" presStyleCnt="0">
        <dgm:presLayoutVars>
          <dgm:chMax val="7"/>
          <dgm:chPref val="7"/>
          <dgm:dir/>
        </dgm:presLayoutVars>
      </dgm:prSet>
      <dgm:spPr/>
    </dgm:pt>
    <dgm:pt modelId="{88AD5192-9370-4A2A-9AC7-98EC4A75B7F4}" type="pres">
      <dgm:prSet presAssocID="{97F7CE00-3735-4CA2-A0C3-B763EC495895}" presName="Name1" presStyleCnt="0"/>
      <dgm:spPr/>
    </dgm:pt>
    <dgm:pt modelId="{3509C987-E2E0-417F-9BBA-339A2D7D3D11}" type="pres">
      <dgm:prSet presAssocID="{97F7CE00-3735-4CA2-A0C3-B763EC495895}" presName="cycle" presStyleCnt="0"/>
      <dgm:spPr/>
    </dgm:pt>
    <dgm:pt modelId="{962B3DFB-F2B3-4F7D-A9FD-D37B27A7BEBC}" type="pres">
      <dgm:prSet presAssocID="{97F7CE00-3735-4CA2-A0C3-B763EC495895}" presName="srcNode" presStyleLbl="node1" presStyleIdx="0" presStyleCnt="5"/>
      <dgm:spPr/>
    </dgm:pt>
    <dgm:pt modelId="{C0B469A2-F1FC-487E-BC6B-CB395354B44B}" type="pres">
      <dgm:prSet presAssocID="{97F7CE00-3735-4CA2-A0C3-B763EC495895}" presName="conn" presStyleLbl="parChTrans1D2" presStyleIdx="0" presStyleCnt="1"/>
      <dgm:spPr/>
    </dgm:pt>
    <dgm:pt modelId="{5237385B-FA0A-45B6-AF5E-6EDFFB772E55}" type="pres">
      <dgm:prSet presAssocID="{97F7CE00-3735-4CA2-A0C3-B763EC495895}" presName="extraNode" presStyleLbl="node1" presStyleIdx="0" presStyleCnt="5"/>
      <dgm:spPr/>
    </dgm:pt>
    <dgm:pt modelId="{B476E6B7-0CE1-4CF7-8902-003594AE422B}" type="pres">
      <dgm:prSet presAssocID="{97F7CE00-3735-4CA2-A0C3-B763EC495895}" presName="dstNode" presStyleLbl="node1" presStyleIdx="0" presStyleCnt="5"/>
      <dgm:spPr/>
    </dgm:pt>
    <dgm:pt modelId="{C8E9F751-C524-49AB-8E01-FB9DF6B805BC}" type="pres">
      <dgm:prSet presAssocID="{F3D05722-3B3C-425E-961D-F91EBF8021A8}" presName="text_1" presStyleLbl="node1" presStyleIdx="0" presStyleCnt="5">
        <dgm:presLayoutVars>
          <dgm:bulletEnabled val="1"/>
        </dgm:presLayoutVars>
      </dgm:prSet>
      <dgm:spPr/>
    </dgm:pt>
    <dgm:pt modelId="{EC1B14A5-F852-4731-8249-666BBFF6EB96}" type="pres">
      <dgm:prSet presAssocID="{F3D05722-3B3C-425E-961D-F91EBF8021A8}" presName="accent_1" presStyleCnt="0"/>
      <dgm:spPr/>
    </dgm:pt>
    <dgm:pt modelId="{40CC9900-3EFB-46D9-ADE0-8CF0083A7B6B}" type="pres">
      <dgm:prSet presAssocID="{F3D05722-3B3C-425E-961D-F91EBF8021A8}" presName="accentRepeatNode" presStyleLbl="solidFgAcc1" presStyleIdx="0" presStyleCnt="5"/>
      <dgm:spPr/>
    </dgm:pt>
    <dgm:pt modelId="{8F526AA0-5FAB-4182-A647-E454E3C7AFC3}" type="pres">
      <dgm:prSet presAssocID="{4519C4E8-01E4-48E4-8F42-1BE60EC6E476}" presName="text_2" presStyleLbl="node1" presStyleIdx="1" presStyleCnt="5">
        <dgm:presLayoutVars>
          <dgm:bulletEnabled val="1"/>
        </dgm:presLayoutVars>
      </dgm:prSet>
      <dgm:spPr/>
    </dgm:pt>
    <dgm:pt modelId="{91918A41-C303-41C4-9724-5810F5127F4F}" type="pres">
      <dgm:prSet presAssocID="{4519C4E8-01E4-48E4-8F42-1BE60EC6E476}" presName="accent_2" presStyleCnt="0"/>
      <dgm:spPr/>
    </dgm:pt>
    <dgm:pt modelId="{BAA10259-F512-4FB6-AA05-608DFBE77A44}" type="pres">
      <dgm:prSet presAssocID="{4519C4E8-01E4-48E4-8F42-1BE60EC6E476}" presName="accentRepeatNode" presStyleLbl="solidFgAcc1" presStyleIdx="1" presStyleCnt="5"/>
      <dgm:spPr/>
    </dgm:pt>
    <dgm:pt modelId="{EE4BB95C-8C26-4520-B4A1-66DFBC39449B}" type="pres">
      <dgm:prSet presAssocID="{CF3C173B-8659-49F9-A78E-5768B9FC5E4F}" presName="text_3" presStyleLbl="node1" presStyleIdx="2" presStyleCnt="5">
        <dgm:presLayoutVars>
          <dgm:bulletEnabled val="1"/>
        </dgm:presLayoutVars>
      </dgm:prSet>
      <dgm:spPr/>
    </dgm:pt>
    <dgm:pt modelId="{7053F059-C514-48C3-9403-F159EC1B3436}" type="pres">
      <dgm:prSet presAssocID="{CF3C173B-8659-49F9-A78E-5768B9FC5E4F}" presName="accent_3" presStyleCnt="0"/>
      <dgm:spPr/>
    </dgm:pt>
    <dgm:pt modelId="{ED4DB7C8-053E-427B-96D6-94CF8523FB55}" type="pres">
      <dgm:prSet presAssocID="{CF3C173B-8659-49F9-A78E-5768B9FC5E4F}" presName="accentRepeatNode" presStyleLbl="solidFgAcc1" presStyleIdx="2" presStyleCnt="5"/>
      <dgm:spPr/>
    </dgm:pt>
    <dgm:pt modelId="{014C8527-9D2C-40A0-AB1B-2E3CC5CCC5A0}" type="pres">
      <dgm:prSet presAssocID="{2DAC0C56-CE93-4E5C-B196-90EFB5ECA558}" presName="text_4" presStyleLbl="node1" presStyleIdx="3" presStyleCnt="5">
        <dgm:presLayoutVars>
          <dgm:bulletEnabled val="1"/>
        </dgm:presLayoutVars>
      </dgm:prSet>
      <dgm:spPr/>
    </dgm:pt>
    <dgm:pt modelId="{B7320087-AB82-4A27-B0CB-5A35BC583883}" type="pres">
      <dgm:prSet presAssocID="{2DAC0C56-CE93-4E5C-B196-90EFB5ECA558}" presName="accent_4" presStyleCnt="0"/>
      <dgm:spPr/>
    </dgm:pt>
    <dgm:pt modelId="{EB29D565-CD8C-4B0D-B645-4464C68C08BB}" type="pres">
      <dgm:prSet presAssocID="{2DAC0C56-CE93-4E5C-B196-90EFB5ECA558}" presName="accentRepeatNode" presStyleLbl="solidFgAcc1" presStyleIdx="3" presStyleCnt="5"/>
      <dgm:spPr/>
    </dgm:pt>
    <dgm:pt modelId="{AFC62AA1-26E6-4589-8575-4C6E8617FDCE}" type="pres">
      <dgm:prSet presAssocID="{66B6895A-4F49-49AF-B6CE-2BCB7AB8D69D}" presName="text_5" presStyleLbl="node1" presStyleIdx="4" presStyleCnt="5">
        <dgm:presLayoutVars>
          <dgm:bulletEnabled val="1"/>
        </dgm:presLayoutVars>
      </dgm:prSet>
      <dgm:spPr/>
    </dgm:pt>
    <dgm:pt modelId="{29D7EC77-E790-4399-9045-8CC0ED4315C7}" type="pres">
      <dgm:prSet presAssocID="{66B6895A-4F49-49AF-B6CE-2BCB7AB8D69D}" presName="accent_5" presStyleCnt="0"/>
      <dgm:spPr/>
    </dgm:pt>
    <dgm:pt modelId="{A8FD0C5D-3862-4112-B833-DA2AC290F5A9}" type="pres">
      <dgm:prSet presAssocID="{66B6895A-4F49-49AF-B6CE-2BCB7AB8D69D}" presName="accentRepeatNode" presStyleLbl="solidFgAcc1" presStyleIdx="4" presStyleCnt="5"/>
      <dgm:spPr/>
    </dgm:pt>
  </dgm:ptLst>
  <dgm:cxnLst>
    <dgm:cxn modelId="{D446790D-6E38-4D3D-B6B5-739CE20CE935}" srcId="{97F7CE00-3735-4CA2-A0C3-B763EC495895}" destId="{66B6895A-4F49-49AF-B6CE-2BCB7AB8D69D}" srcOrd="4" destOrd="0" parTransId="{37A849D6-4F21-420C-B01F-329D9B4C96AD}" sibTransId="{385E1B56-4178-4F6A-97AD-EAE24413EE40}"/>
    <dgm:cxn modelId="{B3E2381D-548A-4D22-A8CE-BC2FFECAA26A}" srcId="{97F7CE00-3735-4CA2-A0C3-B763EC495895}" destId="{F3D05722-3B3C-425E-961D-F91EBF8021A8}" srcOrd="0" destOrd="0" parTransId="{F0C21F2D-E22B-4D7F-9E5C-037C6CC78C25}" sibTransId="{57CB10EF-FD49-49B9-AFDF-0339D32CDFE9}"/>
    <dgm:cxn modelId="{B8213521-91E4-4950-97EE-249504FBBFC3}" srcId="{97F7CE00-3735-4CA2-A0C3-B763EC495895}" destId="{CF3C173B-8659-49F9-A78E-5768B9FC5E4F}" srcOrd="2" destOrd="0" parTransId="{63FD35F6-1951-44D0-A023-BBD53A4049F0}" sibTransId="{AEFBA214-CE98-48FD-B0B6-4EA7ABA99EF1}"/>
    <dgm:cxn modelId="{2DA4032F-6820-4B74-892F-E105AB6AA63A}" type="presOf" srcId="{2DAC0C56-CE93-4E5C-B196-90EFB5ECA558}" destId="{014C8527-9D2C-40A0-AB1B-2E3CC5CCC5A0}" srcOrd="0" destOrd="0" presId="urn:microsoft.com/office/officeart/2008/layout/VerticalCurvedList"/>
    <dgm:cxn modelId="{14319834-E736-4B4F-92DF-26BFBCF0828E}" type="presOf" srcId="{66B6895A-4F49-49AF-B6CE-2BCB7AB8D69D}" destId="{AFC62AA1-26E6-4589-8575-4C6E8617FDCE}" srcOrd="0" destOrd="0" presId="urn:microsoft.com/office/officeart/2008/layout/VerticalCurvedList"/>
    <dgm:cxn modelId="{E62F9B38-27EB-4DDE-9D30-8ED7D53258AF}" type="presOf" srcId="{F3D05722-3B3C-425E-961D-F91EBF8021A8}" destId="{C8E9F751-C524-49AB-8E01-FB9DF6B805BC}" srcOrd="0" destOrd="0" presId="urn:microsoft.com/office/officeart/2008/layout/VerticalCurvedList"/>
    <dgm:cxn modelId="{75A33C40-623F-4874-BC23-FE2A7DE776FB}" srcId="{97F7CE00-3735-4CA2-A0C3-B763EC495895}" destId="{4519C4E8-01E4-48E4-8F42-1BE60EC6E476}" srcOrd="1" destOrd="0" parTransId="{2FF74965-0100-4E36-B180-F49E3701E1D0}" sibTransId="{FB1D6989-AAEB-4D4B-A85F-78CC75BFC2EF}"/>
    <dgm:cxn modelId="{76FED57D-EC13-4663-859F-E583365DCCAB}" type="presOf" srcId="{CF3C173B-8659-49F9-A78E-5768B9FC5E4F}" destId="{EE4BB95C-8C26-4520-B4A1-66DFBC39449B}" srcOrd="0" destOrd="0" presId="urn:microsoft.com/office/officeart/2008/layout/VerticalCurvedList"/>
    <dgm:cxn modelId="{EAA8A87F-04F3-4BEF-8542-6AE902835416}" type="presOf" srcId="{57CB10EF-FD49-49B9-AFDF-0339D32CDFE9}" destId="{C0B469A2-F1FC-487E-BC6B-CB395354B44B}" srcOrd="0" destOrd="0" presId="urn:microsoft.com/office/officeart/2008/layout/VerticalCurvedList"/>
    <dgm:cxn modelId="{0FF90A8F-C98D-4142-AE46-CB493FA75705}" type="presOf" srcId="{97F7CE00-3735-4CA2-A0C3-B763EC495895}" destId="{265F61BC-9ADA-4951-A78E-AB952BFB56F1}" srcOrd="0" destOrd="0" presId="urn:microsoft.com/office/officeart/2008/layout/VerticalCurvedList"/>
    <dgm:cxn modelId="{75D8B391-731A-472A-AE5F-1B006DBB2E93}" srcId="{97F7CE00-3735-4CA2-A0C3-B763EC495895}" destId="{2DAC0C56-CE93-4E5C-B196-90EFB5ECA558}" srcOrd="3" destOrd="0" parTransId="{97EC48D3-C570-419E-9D78-23023FB99CB3}" sibTransId="{E2588A7A-FDE6-4A64-96EC-9B1FDA796325}"/>
    <dgm:cxn modelId="{7E7CBCE8-AC8E-44B3-8BB9-83AC3EB7DC58}" type="presOf" srcId="{4519C4E8-01E4-48E4-8F42-1BE60EC6E476}" destId="{8F526AA0-5FAB-4182-A647-E454E3C7AFC3}" srcOrd="0" destOrd="0" presId="urn:microsoft.com/office/officeart/2008/layout/VerticalCurvedList"/>
    <dgm:cxn modelId="{3A4BF79D-B414-4685-9577-133C46587393}" type="presParOf" srcId="{265F61BC-9ADA-4951-A78E-AB952BFB56F1}" destId="{88AD5192-9370-4A2A-9AC7-98EC4A75B7F4}" srcOrd="0" destOrd="0" presId="urn:microsoft.com/office/officeart/2008/layout/VerticalCurvedList"/>
    <dgm:cxn modelId="{8E2CABEA-1FCC-4F41-8603-7CED49FE2552}" type="presParOf" srcId="{88AD5192-9370-4A2A-9AC7-98EC4A75B7F4}" destId="{3509C987-E2E0-417F-9BBA-339A2D7D3D11}" srcOrd="0" destOrd="0" presId="urn:microsoft.com/office/officeart/2008/layout/VerticalCurvedList"/>
    <dgm:cxn modelId="{290B5C7B-A548-430E-AB02-FFBC14F9FADF}" type="presParOf" srcId="{3509C987-E2E0-417F-9BBA-339A2D7D3D11}" destId="{962B3DFB-F2B3-4F7D-A9FD-D37B27A7BEBC}" srcOrd="0" destOrd="0" presId="urn:microsoft.com/office/officeart/2008/layout/VerticalCurvedList"/>
    <dgm:cxn modelId="{C9FCAC3F-56C0-4C99-87C0-1723FD6AE2A2}" type="presParOf" srcId="{3509C987-E2E0-417F-9BBA-339A2D7D3D11}" destId="{C0B469A2-F1FC-487E-BC6B-CB395354B44B}" srcOrd="1" destOrd="0" presId="urn:microsoft.com/office/officeart/2008/layout/VerticalCurvedList"/>
    <dgm:cxn modelId="{E0FFA621-CD85-4D47-B25A-1C71CB233464}" type="presParOf" srcId="{3509C987-E2E0-417F-9BBA-339A2D7D3D11}" destId="{5237385B-FA0A-45B6-AF5E-6EDFFB772E55}" srcOrd="2" destOrd="0" presId="urn:microsoft.com/office/officeart/2008/layout/VerticalCurvedList"/>
    <dgm:cxn modelId="{626C8317-7510-4938-8C26-8269C10C0D2A}" type="presParOf" srcId="{3509C987-E2E0-417F-9BBA-339A2D7D3D11}" destId="{B476E6B7-0CE1-4CF7-8902-003594AE422B}" srcOrd="3" destOrd="0" presId="urn:microsoft.com/office/officeart/2008/layout/VerticalCurvedList"/>
    <dgm:cxn modelId="{2137DBE3-B9E3-465D-BA1E-8856C41DFB8B}" type="presParOf" srcId="{88AD5192-9370-4A2A-9AC7-98EC4A75B7F4}" destId="{C8E9F751-C524-49AB-8E01-FB9DF6B805BC}" srcOrd="1" destOrd="0" presId="urn:microsoft.com/office/officeart/2008/layout/VerticalCurvedList"/>
    <dgm:cxn modelId="{12751C8C-FE1A-491F-BE37-08C95BB9B041}" type="presParOf" srcId="{88AD5192-9370-4A2A-9AC7-98EC4A75B7F4}" destId="{EC1B14A5-F852-4731-8249-666BBFF6EB96}" srcOrd="2" destOrd="0" presId="urn:microsoft.com/office/officeart/2008/layout/VerticalCurvedList"/>
    <dgm:cxn modelId="{CACFDF15-4DB5-4FD9-8641-9E2BF49D742E}" type="presParOf" srcId="{EC1B14A5-F852-4731-8249-666BBFF6EB96}" destId="{40CC9900-3EFB-46D9-ADE0-8CF0083A7B6B}" srcOrd="0" destOrd="0" presId="urn:microsoft.com/office/officeart/2008/layout/VerticalCurvedList"/>
    <dgm:cxn modelId="{2E85DC15-54DD-44E7-9CCB-6088BADFC52F}" type="presParOf" srcId="{88AD5192-9370-4A2A-9AC7-98EC4A75B7F4}" destId="{8F526AA0-5FAB-4182-A647-E454E3C7AFC3}" srcOrd="3" destOrd="0" presId="urn:microsoft.com/office/officeart/2008/layout/VerticalCurvedList"/>
    <dgm:cxn modelId="{A387165E-559E-4B24-BCE6-FDE5B4ADAA1C}" type="presParOf" srcId="{88AD5192-9370-4A2A-9AC7-98EC4A75B7F4}" destId="{91918A41-C303-41C4-9724-5810F5127F4F}" srcOrd="4" destOrd="0" presId="urn:microsoft.com/office/officeart/2008/layout/VerticalCurvedList"/>
    <dgm:cxn modelId="{573B65BA-8357-484F-AD95-39363D318F3C}" type="presParOf" srcId="{91918A41-C303-41C4-9724-5810F5127F4F}" destId="{BAA10259-F512-4FB6-AA05-608DFBE77A44}" srcOrd="0" destOrd="0" presId="urn:microsoft.com/office/officeart/2008/layout/VerticalCurvedList"/>
    <dgm:cxn modelId="{2CC37705-17C8-42A0-AF26-FBFA66050AE5}" type="presParOf" srcId="{88AD5192-9370-4A2A-9AC7-98EC4A75B7F4}" destId="{EE4BB95C-8C26-4520-B4A1-66DFBC39449B}" srcOrd="5" destOrd="0" presId="urn:microsoft.com/office/officeart/2008/layout/VerticalCurvedList"/>
    <dgm:cxn modelId="{99994D94-39EA-4A24-B7CE-74A7EC59F8EC}" type="presParOf" srcId="{88AD5192-9370-4A2A-9AC7-98EC4A75B7F4}" destId="{7053F059-C514-48C3-9403-F159EC1B3436}" srcOrd="6" destOrd="0" presId="urn:microsoft.com/office/officeart/2008/layout/VerticalCurvedList"/>
    <dgm:cxn modelId="{013E7D41-5086-4C32-A1D1-0D7DCB9191C0}" type="presParOf" srcId="{7053F059-C514-48C3-9403-F159EC1B3436}" destId="{ED4DB7C8-053E-427B-96D6-94CF8523FB55}" srcOrd="0" destOrd="0" presId="urn:microsoft.com/office/officeart/2008/layout/VerticalCurvedList"/>
    <dgm:cxn modelId="{C5130B4A-1124-408C-BDBC-E5D1D203AD1B}" type="presParOf" srcId="{88AD5192-9370-4A2A-9AC7-98EC4A75B7F4}" destId="{014C8527-9D2C-40A0-AB1B-2E3CC5CCC5A0}" srcOrd="7" destOrd="0" presId="urn:microsoft.com/office/officeart/2008/layout/VerticalCurvedList"/>
    <dgm:cxn modelId="{5B1C03A6-502B-4243-9094-EEE728293F37}" type="presParOf" srcId="{88AD5192-9370-4A2A-9AC7-98EC4A75B7F4}" destId="{B7320087-AB82-4A27-B0CB-5A35BC583883}" srcOrd="8" destOrd="0" presId="urn:microsoft.com/office/officeart/2008/layout/VerticalCurvedList"/>
    <dgm:cxn modelId="{031132B1-9CF7-49A3-9FE2-7B7CA3941D5E}" type="presParOf" srcId="{B7320087-AB82-4A27-B0CB-5A35BC583883}" destId="{EB29D565-CD8C-4B0D-B645-4464C68C08BB}" srcOrd="0" destOrd="0" presId="urn:microsoft.com/office/officeart/2008/layout/VerticalCurvedList"/>
    <dgm:cxn modelId="{1E9FB206-8005-4A1A-A6D6-39DC3249A8E7}" type="presParOf" srcId="{88AD5192-9370-4A2A-9AC7-98EC4A75B7F4}" destId="{AFC62AA1-26E6-4589-8575-4C6E8617FDCE}" srcOrd="9" destOrd="0" presId="urn:microsoft.com/office/officeart/2008/layout/VerticalCurvedList"/>
    <dgm:cxn modelId="{4408DAC5-57DD-4568-80E3-B7B823AA2CDB}" type="presParOf" srcId="{88AD5192-9370-4A2A-9AC7-98EC4A75B7F4}" destId="{29D7EC77-E790-4399-9045-8CC0ED4315C7}" srcOrd="10" destOrd="0" presId="urn:microsoft.com/office/officeart/2008/layout/VerticalCurvedList"/>
    <dgm:cxn modelId="{553F18A8-B38D-48C5-A083-F9A54B739551}" type="presParOf" srcId="{29D7EC77-E790-4399-9045-8CC0ED4315C7}" destId="{A8FD0C5D-3862-4112-B833-DA2AC290F5A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66235-C031-44A4-B860-472A358F9A10}">
      <dsp:nvSpPr>
        <dsp:cNvPr id="0" name=""/>
        <dsp:cNvSpPr/>
      </dsp:nvSpPr>
      <dsp:spPr>
        <a:xfrm>
          <a:off x="1423048" y="1485"/>
          <a:ext cx="1474383" cy="552623"/>
        </a:xfrm>
        <a:prstGeom prst="roundRect">
          <a:avLst>
            <a:gd name="adj" fmla="val 10000"/>
          </a:avLst>
        </a:prstGeom>
        <a:solidFill>
          <a:srgbClr val="FF7C80"/>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Not Compliant (NC)</a:t>
          </a:r>
          <a:endParaRPr lang="en-DE" sz="1500" kern="1200" dirty="0">
            <a:latin typeface="Raleway" pitchFamily="2" charset="0"/>
          </a:endParaRPr>
        </a:p>
      </dsp:txBody>
      <dsp:txXfrm>
        <a:off x="1439234" y="17671"/>
        <a:ext cx="1442011" cy="520251"/>
      </dsp:txXfrm>
    </dsp:sp>
    <dsp:sp modelId="{8EF3BD8F-6458-4291-942C-C1A69AFDE5D2}">
      <dsp:nvSpPr>
        <dsp:cNvPr id="0" name=""/>
        <dsp:cNvSpPr/>
      </dsp:nvSpPr>
      <dsp:spPr>
        <a:xfrm rot="5400000">
          <a:off x="2056623" y="567925"/>
          <a:ext cx="207233" cy="24868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DE" sz="1000" kern="1200">
            <a:latin typeface="Raleway" pitchFamily="2" charset="0"/>
          </a:endParaRPr>
        </a:p>
      </dsp:txBody>
      <dsp:txXfrm rot="-5400000">
        <a:off x="2085636" y="588648"/>
        <a:ext cx="149208" cy="145063"/>
      </dsp:txXfrm>
    </dsp:sp>
    <dsp:sp modelId="{47E2893F-9B7E-44B2-9DE4-F0B2464314B7}">
      <dsp:nvSpPr>
        <dsp:cNvPr id="0" name=""/>
        <dsp:cNvSpPr/>
      </dsp:nvSpPr>
      <dsp:spPr>
        <a:xfrm>
          <a:off x="1423048" y="830421"/>
          <a:ext cx="1474383" cy="552623"/>
        </a:xfrm>
        <a:prstGeom prst="roundRect">
          <a:avLst>
            <a:gd name="adj" fmla="val 10000"/>
          </a:avLst>
        </a:prstGeom>
        <a:solidFill>
          <a:schemeClr val="accent2">
            <a:lumMod val="40000"/>
            <a:lumOff val="6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Partially Compliant (PC)</a:t>
          </a:r>
          <a:endParaRPr lang="en-DE" sz="1500" kern="1200" dirty="0">
            <a:latin typeface="Raleway" pitchFamily="2" charset="0"/>
          </a:endParaRPr>
        </a:p>
      </dsp:txBody>
      <dsp:txXfrm>
        <a:off x="1439234" y="846607"/>
        <a:ext cx="1442011" cy="520251"/>
      </dsp:txXfrm>
    </dsp:sp>
    <dsp:sp modelId="{20E206F0-681C-4450-90BD-D637386E50DA}">
      <dsp:nvSpPr>
        <dsp:cNvPr id="0" name=""/>
        <dsp:cNvSpPr/>
      </dsp:nvSpPr>
      <dsp:spPr>
        <a:xfrm rot="5400000">
          <a:off x="2056623" y="1396861"/>
          <a:ext cx="207233" cy="24868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DE" sz="1000" kern="1200">
            <a:latin typeface="Raleway" pitchFamily="2" charset="0"/>
          </a:endParaRPr>
        </a:p>
      </dsp:txBody>
      <dsp:txXfrm rot="-5400000">
        <a:off x="2085636" y="1417584"/>
        <a:ext cx="149208" cy="145063"/>
      </dsp:txXfrm>
    </dsp:sp>
    <dsp:sp modelId="{CDFC3E2D-6521-4CD8-9188-336D815A2E57}">
      <dsp:nvSpPr>
        <dsp:cNvPr id="0" name=""/>
        <dsp:cNvSpPr/>
      </dsp:nvSpPr>
      <dsp:spPr>
        <a:xfrm>
          <a:off x="1423048" y="1659357"/>
          <a:ext cx="1474383" cy="552623"/>
        </a:xfrm>
        <a:prstGeom prst="roundRect">
          <a:avLst>
            <a:gd name="adj" fmla="val 10000"/>
          </a:avLst>
        </a:prstGeom>
        <a:solidFill>
          <a:schemeClr val="accent6">
            <a:lumMod val="20000"/>
            <a:lumOff val="8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Largely Compliant (LC)</a:t>
          </a:r>
          <a:endParaRPr lang="en-DE" sz="1500" kern="1200" dirty="0">
            <a:latin typeface="Raleway" pitchFamily="2" charset="0"/>
          </a:endParaRPr>
        </a:p>
      </dsp:txBody>
      <dsp:txXfrm>
        <a:off x="1439234" y="1675543"/>
        <a:ext cx="1442011" cy="520251"/>
      </dsp:txXfrm>
    </dsp:sp>
    <dsp:sp modelId="{1C419F7F-8663-43DB-814B-573C49B44C70}">
      <dsp:nvSpPr>
        <dsp:cNvPr id="0" name=""/>
        <dsp:cNvSpPr/>
      </dsp:nvSpPr>
      <dsp:spPr>
        <a:xfrm rot="5400000">
          <a:off x="2056623" y="2225797"/>
          <a:ext cx="207233" cy="24868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DE" sz="1000" kern="1200">
            <a:latin typeface="Raleway" pitchFamily="2" charset="0"/>
          </a:endParaRPr>
        </a:p>
      </dsp:txBody>
      <dsp:txXfrm rot="-5400000">
        <a:off x="2085636" y="2246520"/>
        <a:ext cx="149208" cy="145063"/>
      </dsp:txXfrm>
    </dsp:sp>
    <dsp:sp modelId="{6AFFA398-BF5D-4217-807B-4197E7BA2635}">
      <dsp:nvSpPr>
        <dsp:cNvPr id="0" name=""/>
        <dsp:cNvSpPr/>
      </dsp:nvSpPr>
      <dsp:spPr>
        <a:xfrm>
          <a:off x="1423048" y="2488293"/>
          <a:ext cx="1474383" cy="552623"/>
        </a:xfrm>
        <a:prstGeom prst="roundRect">
          <a:avLst>
            <a:gd name="adj" fmla="val 10000"/>
          </a:avLst>
        </a:prstGeom>
        <a:solidFill>
          <a:schemeClr val="accent6">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Compliant (C)</a:t>
          </a:r>
          <a:endParaRPr lang="en-DE" sz="1500" kern="1200" dirty="0">
            <a:latin typeface="Raleway" pitchFamily="2" charset="0"/>
          </a:endParaRPr>
        </a:p>
      </dsp:txBody>
      <dsp:txXfrm>
        <a:off x="1439234" y="2504479"/>
        <a:ext cx="1442011" cy="5202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66235-C031-44A4-B860-472A358F9A10}">
      <dsp:nvSpPr>
        <dsp:cNvPr id="0" name=""/>
        <dsp:cNvSpPr/>
      </dsp:nvSpPr>
      <dsp:spPr>
        <a:xfrm>
          <a:off x="1362599" y="1485"/>
          <a:ext cx="2027328" cy="552623"/>
        </a:xfrm>
        <a:prstGeom prst="roundRect">
          <a:avLst>
            <a:gd name="adj" fmla="val 10000"/>
          </a:avLst>
        </a:prstGeom>
        <a:solidFill>
          <a:srgbClr val="FF7C80"/>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Low Effectiveness (LE)</a:t>
          </a:r>
          <a:endParaRPr lang="en-DE" sz="1500" kern="1200" dirty="0">
            <a:latin typeface="Raleway" pitchFamily="2" charset="0"/>
          </a:endParaRPr>
        </a:p>
      </dsp:txBody>
      <dsp:txXfrm>
        <a:off x="1378785" y="17671"/>
        <a:ext cx="1994956" cy="520251"/>
      </dsp:txXfrm>
    </dsp:sp>
    <dsp:sp modelId="{8EF3BD8F-6458-4291-942C-C1A69AFDE5D2}">
      <dsp:nvSpPr>
        <dsp:cNvPr id="0" name=""/>
        <dsp:cNvSpPr/>
      </dsp:nvSpPr>
      <dsp:spPr>
        <a:xfrm rot="5400000">
          <a:off x="2272647" y="567925"/>
          <a:ext cx="207233" cy="24868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DE" sz="1000" kern="1200">
            <a:latin typeface="Raleway" pitchFamily="2" charset="0"/>
          </a:endParaRPr>
        </a:p>
      </dsp:txBody>
      <dsp:txXfrm rot="-5400000">
        <a:off x="2301660" y="588648"/>
        <a:ext cx="149208" cy="145063"/>
      </dsp:txXfrm>
    </dsp:sp>
    <dsp:sp modelId="{47E2893F-9B7E-44B2-9DE4-F0B2464314B7}">
      <dsp:nvSpPr>
        <dsp:cNvPr id="0" name=""/>
        <dsp:cNvSpPr/>
      </dsp:nvSpPr>
      <dsp:spPr>
        <a:xfrm>
          <a:off x="1362599" y="830421"/>
          <a:ext cx="2027328" cy="552623"/>
        </a:xfrm>
        <a:prstGeom prst="roundRect">
          <a:avLst>
            <a:gd name="adj" fmla="val 10000"/>
          </a:avLst>
        </a:prstGeom>
        <a:solidFill>
          <a:schemeClr val="accent2">
            <a:lumMod val="40000"/>
            <a:lumOff val="6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Moderate Effectiveness (ME)</a:t>
          </a:r>
          <a:endParaRPr lang="en-DE" sz="1500" kern="1200" dirty="0">
            <a:latin typeface="Raleway" pitchFamily="2" charset="0"/>
          </a:endParaRPr>
        </a:p>
      </dsp:txBody>
      <dsp:txXfrm>
        <a:off x="1378785" y="846607"/>
        <a:ext cx="1994956" cy="520251"/>
      </dsp:txXfrm>
    </dsp:sp>
    <dsp:sp modelId="{20E206F0-681C-4450-90BD-D637386E50DA}">
      <dsp:nvSpPr>
        <dsp:cNvPr id="0" name=""/>
        <dsp:cNvSpPr/>
      </dsp:nvSpPr>
      <dsp:spPr>
        <a:xfrm rot="5400000">
          <a:off x="2272647" y="1396861"/>
          <a:ext cx="207233" cy="24868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DE" sz="1000" kern="1200">
            <a:latin typeface="Raleway" pitchFamily="2" charset="0"/>
          </a:endParaRPr>
        </a:p>
      </dsp:txBody>
      <dsp:txXfrm rot="-5400000">
        <a:off x="2301660" y="1417584"/>
        <a:ext cx="149208" cy="145063"/>
      </dsp:txXfrm>
    </dsp:sp>
    <dsp:sp modelId="{CDFC3E2D-6521-4CD8-9188-336D815A2E57}">
      <dsp:nvSpPr>
        <dsp:cNvPr id="0" name=""/>
        <dsp:cNvSpPr/>
      </dsp:nvSpPr>
      <dsp:spPr>
        <a:xfrm>
          <a:off x="1362599" y="1659357"/>
          <a:ext cx="2027328" cy="552623"/>
        </a:xfrm>
        <a:prstGeom prst="roundRect">
          <a:avLst>
            <a:gd name="adj" fmla="val 10000"/>
          </a:avLst>
        </a:prstGeom>
        <a:solidFill>
          <a:schemeClr val="accent6">
            <a:lumMod val="20000"/>
            <a:lumOff val="8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Substantial Effectiveness (SE)</a:t>
          </a:r>
          <a:endParaRPr lang="en-DE" sz="1500" kern="1200" dirty="0">
            <a:latin typeface="Raleway" pitchFamily="2" charset="0"/>
          </a:endParaRPr>
        </a:p>
      </dsp:txBody>
      <dsp:txXfrm>
        <a:off x="1378785" y="1675543"/>
        <a:ext cx="1994956" cy="520251"/>
      </dsp:txXfrm>
    </dsp:sp>
    <dsp:sp modelId="{1C419F7F-8663-43DB-814B-573C49B44C70}">
      <dsp:nvSpPr>
        <dsp:cNvPr id="0" name=""/>
        <dsp:cNvSpPr/>
      </dsp:nvSpPr>
      <dsp:spPr>
        <a:xfrm rot="5400000">
          <a:off x="2272647" y="2225797"/>
          <a:ext cx="207233" cy="24868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DE" sz="1000" kern="1200">
            <a:latin typeface="Raleway" pitchFamily="2" charset="0"/>
          </a:endParaRPr>
        </a:p>
      </dsp:txBody>
      <dsp:txXfrm rot="-5400000">
        <a:off x="2301660" y="2246520"/>
        <a:ext cx="149208" cy="145063"/>
      </dsp:txXfrm>
    </dsp:sp>
    <dsp:sp modelId="{6AFFA398-BF5D-4217-807B-4197E7BA2635}">
      <dsp:nvSpPr>
        <dsp:cNvPr id="0" name=""/>
        <dsp:cNvSpPr/>
      </dsp:nvSpPr>
      <dsp:spPr>
        <a:xfrm>
          <a:off x="1362599" y="2488293"/>
          <a:ext cx="2027328" cy="552623"/>
        </a:xfrm>
        <a:prstGeom prst="roundRect">
          <a:avLst>
            <a:gd name="adj" fmla="val 10000"/>
          </a:avLst>
        </a:prstGeom>
        <a:solidFill>
          <a:schemeClr val="accent6">
            <a:lumMod val="60000"/>
            <a:lumOff val="4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Raleway" pitchFamily="2" charset="0"/>
            </a:rPr>
            <a:t>High Effectiveness (HE)</a:t>
          </a:r>
          <a:endParaRPr lang="en-DE" sz="1500" kern="1200" dirty="0">
            <a:latin typeface="Raleway" pitchFamily="2" charset="0"/>
          </a:endParaRPr>
        </a:p>
      </dsp:txBody>
      <dsp:txXfrm>
        <a:off x="1378785" y="2504479"/>
        <a:ext cx="1994956" cy="5202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42386B-6E5A-48FC-919C-A258316026DE}">
      <dsp:nvSpPr>
        <dsp:cNvPr id="0" name=""/>
        <dsp:cNvSpPr/>
      </dsp:nvSpPr>
      <dsp:spPr>
        <a:xfrm>
          <a:off x="0" y="98622"/>
          <a:ext cx="8128000" cy="491399"/>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latin typeface="Raleway" pitchFamily="2" charset="0"/>
            </a:rPr>
            <a:t>Regular Follow-Up </a:t>
          </a:r>
          <a:r>
            <a:rPr lang="en-US" sz="2100" b="1" kern="1200" dirty="0">
              <a:solidFill>
                <a:schemeClr val="tx1"/>
              </a:solidFill>
              <a:latin typeface="Raleway" pitchFamily="2" charset="0"/>
            </a:rPr>
            <a:t>– 5/11 passing ratings on effectiveness</a:t>
          </a:r>
          <a:endParaRPr lang="en-DE" sz="2100" kern="1200" dirty="0">
            <a:solidFill>
              <a:schemeClr val="tx1"/>
            </a:solidFill>
            <a:latin typeface="Raleway" pitchFamily="2" charset="0"/>
          </a:endParaRPr>
        </a:p>
      </dsp:txBody>
      <dsp:txXfrm>
        <a:off x="23988" y="122610"/>
        <a:ext cx="8080024" cy="443423"/>
      </dsp:txXfrm>
    </dsp:sp>
    <dsp:sp modelId="{221DCF97-58D0-42D3-978A-ECF78E45B771}">
      <dsp:nvSpPr>
        <dsp:cNvPr id="0" name=""/>
        <dsp:cNvSpPr/>
      </dsp:nvSpPr>
      <dsp:spPr>
        <a:xfrm>
          <a:off x="0" y="590022"/>
          <a:ext cx="8128000" cy="760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Raleway" pitchFamily="2" charset="0"/>
            </a:rPr>
            <a:t>Default process. Countries report on progress to address identified deficiencies. </a:t>
          </a:r>
          <a:endParaRPr lang="en-DE" sz="1600" kern="1200" dirty="0">
            <a:latin typeface="Raleway" pitchFamily="2" charset="0"/>
          </a:endParaRPr>
        </a:p>
        <a:p>
          <a:pPr marL="171450" lvl="1" indent="-171450" algn="l" defTabSz="711200">
            <a:lnSpc>
              <a:spcPct val="90000"/>
            </a:lnSpc>
            <a:spcBef>
              <a:spcPct val="0"/>
            </a:spcBef>
            <a:spcAft>
              <a:spcPct val="20000"/>
            </a:spcAft>
            <a:buChar char="•"/>
          </a:pPr>
          <a:r>
            <a:rPr lang="en-US" sz="1600" kern="1200" dirty="0">
              <a:latin typeface="Raleway" pitchFamily="2" charset="0"/>
            </a:rPr>
            <a:t>Applies to all countries – and any improvements made through regular follow-up only affect technical compliance scores</a:t>
          </a:r>
          <a:endParaRPr lang="en-DE" sz="1600" kern="1200" dirty="0">
            <a:latin typeface="Raleway" pitchFamily="2" charset="0"/>
          </a:endParaRPr>
        </a:p>
      </dsp:txBody>
      <dsp:txXfrm>
        <a:off x="0" y="590022"/>
        <a:ext cx="8128000" cy="760725"/>
      </dsp:txXfrm>
    </dsp:sp>
    <dsp:sp modelId="{020F102A-D398-4A20-8C00-21B622429204}">
      <dsp:nvSpPr>
        <dsp:cNvPr id="0" name=""/>
        <dsp:cNvSpPr/>
      </dsp:nvSpPr>
      <dsp:spPr>
        <a:xfrm>
          <a:off x="0" y="1350747"/>
          <a:ext cx="8128000" cy="491399"/>
        </a:xfrm>
        <a:prstGeom prst="round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latin typeface="Raleway" pitchFamily="2" charset="0"/>
            </a:rPr>
            <a:t>Enhanced Follow-Up </a:t>
          </a:r>
          <a:r>
            <a:rPr lang="en-US" sz="2100" b="1" kern="1200" dirty="0">
              <a:solidFill>
                <a:schemeClr val="tx1"/>
              </a:solidFill>
              <a:latin typeface="Raleway" pitchFamily="2" charset="0"/>
            </a:rPr>
            <a:t>– 3/11 passing ratings on effectiveness</a:t>
          </a:r>
          <a:endParaRPr lang="en-US" sz="2100" kern="1200" dirty="0">
            <a:solidFill>
              <a:schemeClr val="tx1"/>
            </a:solidFill>
            <a:latin typeface="Raleway" pitchFamily="2" charset="0"/>
          </a:endParaRPr>
        </a:p>
      </dsp:txBody>
      <dsp:txXfrm>
        <a:off x="23988" y="1374735"/>
        <a:ext cx="8080024" cy="443423"/>
      </dsp:txXfrm>
    </dsp:sp>
    <dsp:sp modelId="{1CB4C92D-8771-4D2D-9FC9-6E9C61BD6AA6}">
      <dsp:nvSpPr>
        <dsp:cNvPr id="0" name=""/>
        <dsp:cNvSpPr/>
      </dsp:nvSpPr>
      <dsp:spPr>
        <a:xfrm>
          <a:off x="0" y="1842147"/>
          <a:ext cx="8128000" cy="978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Raleway" pitchFamily="2" charset="0"/>
            </a:rPr>
            <a:t>More intense process. Applies to countries with greater deficiencies or who make insufficient progress. </a:t>
          </a:r>
          <a:endParaRPr lang="en-DE" sz="1600" kern="1200" dirty="0">
            <a:latin typeface="Raleway" pitchFamily="2" charset="0"/>
          </a:endParaRPr>
        </a:p>
        <a:p>
          <a:pPr marL="171450" lvl="1" indent="-171450" algn="l" defTabSz="711200">
            <a:lnSpc>
              <a:spcPct val="90000"/>
            </a:lnSpc>
            <a:spcBef>
              <a:spcPct val="0"/>
            </a:spcBef>
            <a:spcAft>
              <a:spcPct val="20000"/>
            </a:spcAft>
            <a:buChar char="•"/>
          </a:pPr>
          <a:r>
            <a:rPr lang="en-US" sz="1600" kern="1200" dirty="0">
              <a:latin typeface="Raleway" pitchFamily="2" charset="0"/>
            </a:rPr>
            <a:t>Any improvements made through enhanced follow-up only affects technical compliance scores</a:t>
          </a:r>
          <a:endParaRPr lang="en-DE" sz="1600" kern="1200" dirty="0">
            <a:latin typeface="Raleway" pitchFamily="2" charset="0"/>
          </a:endParaRPr>
        </a:p>
      </dsp:txBody>
      <dsp:txXfrm>
        <a:off x="0" y="1842147"/>
        <a:ext cx="8128000" cy="978074"/>
      </dsp:txXfrm>
    </dsp:sp>
    <dsp:sp modelId="{057AB116-CA7D-4CA6-B16E-9D8098577909}">
      <dsp:nvSpPr>
        <dsp:cNvPr id="0" name=""/>
        <dsp:cNvSpPr/>
      </dsp:nvSpPr>
      <dsp:spPr>
        <a:xfrm>
          <a:off x="0" y="2820222"/>
          <a:ext cx="8128000" cy="491399"/>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latin typeface="Raleway" pitchFamily="2" charset="0"/>
            </a:rPr>
            <a:t>ICRG </a:t>
          </a:r>
          <a:r>
            <a:rPr lang="en-US" sz="2100" b="1" kern="1200" dirty="0">
              <a:solidFill>
                <a:schemeClr val="tx1"/>
              </a:solidFill>
              <a:latin typeface="Raleway" pitchFamily="2" charset="0"/>
            </a:rPr>
            <a:t>– less than 3/11 passing ratings on effectiveness</a:t>
          </a:r>
          <a:endParaRPr lang="en-DE" sz="2100" kern="1200" dirty="0">
            <a:solidFill>
              <a:schemeClr val="tx1"/>
            </a:solidFill>
            <a:latin typeface="Raleway" pitchFamily="2" charset="0"/>
          </a:endParaRPr>
        </a:p>
      </dsp:txBody>
      <dsp:txXfrm>
        <a:off x="23988" y="2844210"/>
        <a:ext cx="8080024" cy="443423"/>
      </dsp:txXfrm>
    </dsp:sp>
    <dsp:sp modelId="{C0B28167-26D3-4BBA-8C2F-D224A762BFF3}">
      <dsp:nvSpPr>
        <dsp:cNvPr id="0" name=""/>
        <dsp:cNvSpPr/>
      </dsp:nvSpPr>
      <dsp:spPr>
        <a:xfrm>
          <a:off x="0" y="3311622"/>
          <a:ext cx="8128000" cy="1065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Raleway" pitchFamily="2" charset="0"/>
            </a:rPr>
            <a:t>Process for countries with </a:t>
          </a:r>
          <a:r>
            <a:rPr lang="en-US" sz="1600" u="sng" kern="1200" dirty="0">
              <a:latin typeface="Raleway" pitchFamily="2" charset="0"/>
            </a:rPr>
            <a:t>significant</a:t>
          </a:r>
          <a:r>
            <a:rPr lang="en-US" sz="1600" kern="1200" dirty="0">
              <a:latin typeface="Raleway" pitchFamily="2" charset="0"/>
            </a:rPr>
            <a:t> AML / CFT deficiencies. </a:t>
          </a:r>
          <a:endParaRPr lang="en-DE" sz="1600" kern="1200" dirty="0">
            <a:latin typeface="Raleway" pitchFamily="2" charset="0"/>
          </a:endParaRPr>
        </a:p>
        <a:p>
          <a:pPr marL="171450" lvl="1" indent="-171450" algn="l" defTabSz="711200">
            <a:lnSpc>
              <a:spcPct val="90000"/>
            </a:lnSpc>
            <a:spcBef>
              <a:spcPct val="0"/>
            </a:spcBef>
            <a:spcAft>
              <a:spcPct val="20000"/>
            </a:spcAft>
            <a:buChar char="•"/>
          </a:pPr>
          <a:r>
            <a:rPr lang="en-US" sz="1600" kern="1200" dirty="0">
              <a:latin typeface="Raleway" pitchFamily="2" charset="0"/>
            </a:rPr>
            <a:t>Countries need action plan to resolve identified deficiencies. </a:t>
          </a:r>
          <a:endParaRPr lang="en-DE" sz="1600" kern="1200" dirty="0">
            <a:latin typeface="Raleway" pitchFamily="2" charset="0"/>
          </a:endParaRPr>
        </a:p>
        <a:p>
          <a:pPr marL="171450" lvl="1" indent="-171450" algn="l" defTabSz="711200">
            <a:lnSpc>
              <a:spcPct val="90000"/>
            </a:lnSpc>
            <a:spcBef>
              <a:spcPct val="0"/>
            </a:spcBef>
            <a:spcAft>
              <a:spcPct val="20000"/>
            </a:spcAft>
            <a:buChar char="•"/>
          </a:pPr>
          <a:r>
            <a:rPr lang="en-US" sz="1600" kern="1200" dirty="0">
              <a:latin typeface="Raleway" pitchFamily="2" charset="0"/>
            </a:rPr>
            <a:t>Plan and progress made is then frequently reviewed by a group called the ICRG.</a:t>
          </a:r>
          <a:endParaRPr lang="en-DE" sz="1600" kern="1200" dirty="0">
            <a:latin typeface="Raleway" pitchFamily="2" charset="0"/>
          </a:endParaRPr>
        </a:p>
        <a:p>
          <a:pPr marL="171450" lvl="1" indent="-171450" algn="l" defTabSz="711200">
            <a:lnSpc>
              <a:spcPct val="90000"/>
            </a:lnSpc>
            <a:spcBef>
              <a:spcPct val="0"/>
            </a:spcBef>
            <a:spcAft>
              <a:spcPct val="20000"/>
            </a:spcAft>
            <a:buChar char="•"/>
          </a:pPr>
          <a:endParaRPr lang="en-DE" sz="1600" kern="1200" dirty="0">
            <a:latin typeface="Raleway" pitchFamily="2" charset="0"/>
          </a:endParaRPr>
        </a:p>
      </dsp:txBody>
      <dsp:txXfrm>
        <a:off x="0" y="3311622"/>
        <a:ext cx="8128000" cy="10650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469A2-F1FC-487E-BC6B-CB395354B44B}">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E9F751-C524-49AB-8E01-FB9DF6B805BC}">
      <dsp:nvSpPr>
        <dsp:cNvPr id="0" name=""/>
        <dsp:cNvSpPr/>
      </dsp:nvSpPr>
      <dsp:spPr>
        <a:xfrm>
          <a:off x="509717" y="338558"/>
          <a:ext cx="7541700" cy="677550"/>
        </a:xfrm>
        <a:prstGeom prst="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5560" rIns="35560" bIns="35560" numCol="1" spcCol="1270" anchor="ctr" anchorCtr="0">
          <a:noAutofit/>
        </a:bodyPr>
        <a:lstStyle/>
        <a:p>
          <a:pPr marL="0" lvl="0" indent="0" algn="l" defTabSz="622300">
            <a:lnSpc>
              <a:spcPct val="90000"/>
            </a:lnSpc>
            <a:spcBef>
              <a:spcPct val="0"/>
            </a:spcBef>
            <a:spcAft>
              <a:spcPct val="35000"/>
            </a:spcAft>
            <a:buClr>
              <a:srgbClr val="2DA2BF"/>
            </a:buClr>
            <a:buSzTx/>
            <a:buFont typeface="Courier New" panose="02070309020205020404" pitchFamily="49" charset="0"/>
            <a:buNone/>
          </a:pPr>
          <a:r>
            <a:rPr kumimoji="0" lang="en-GB" sz="1400" b="0" i="0" u="none" strike="noStrike" kern="1200" cap="none" spc="0" normalizeH="0" baseline="0" noProof="0" dirty="0">
              <a:ln/>
              <a:effectLst/>
              <a:uLnTx/>
              <a:uFillTx/>
              <a:latin typeface="Raleway" pitchFamily="2" charset="0"/>
              <a:ea typeface="Calibri" panose="020F0502020204030204" pitchFamily="34" charset="0"/>
              <a:cs typeface="Arial" panose="020B0604020202020204" pitchFamily="34" charset="0"/>
            </a:rPr>
            <a:t>More expensive / difficult correspondent relationships. This could even result in complete de-risking.</a:t>
          </a:r>
          <a:endParaRPr lang="en-DE" sz="1400" kern="1200" dirty="0">
            <a:latin typeface="Raleway" pitchFamily="2" charset="0"/>
          </a:endParaRPr>
        </a:p>
      </dsp:txBody>
      <dsp:txXfrm>
        <a:off x="509717" y="338558"/>
        <a:ext cx="7541700" cy="677550"/>
      </dsp:txXfrm>
    </dsp:sp>
    <dsp:sp modelId="{40CC9900-3EFB-46D9-ADE0-8CF0083A7B6B}">
      <dsp:nvSpPr>
        <dsp:cNvPr id="0" name=""/>
        <dsp:cNvSpPr/>
      </dsp:nvSpPr>
      <dsp:spPr>
        <a:xfrm>
          <a:off x="86248" y="253864"/>
          <a:ext cx="846937" cy="846937"/>
        </a:xfrm>
        <a:prstGeom prst="ellipse">
          <a:avLst/>
        </a:prstGeom>
        <a:solidFill>
          <a:schemeClr val="lt1">
            <a:hueOff val="0"/>
            <a:satOff val="0"/>
            <a:lumOff val="0"/>
            <a:alphaOff val="0"/>
          </a:schemeClr>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526AA0-5FAB-4182-A647-E454E3C7AFC3}">
      <dsp:nvSpPr>
        <dsp:cNvPr id="0" name=""/>
        <dsp:cNvSpPr/>
      </dsp:nvSpPr>
      <dsp:spPr>
        <a:xfrm>
          <a:off x="995230" y="1354558"/>
          <a:ext cx="7056187" cy="677550"/>
        </a:xfrm>
        <a:prstGeom prst="rect">
          <a:avLst/>
        </a:prstGeom>
        <a:solidFill>
          <a:schemeClr val="accent5">
            <a:shade val="50000"/>
            <a:hueOff val="133703"/>
            <a:satOff val="3582"/>
            <a:lumOff val="157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5560" rIns="35560" bIns="35560" numCol="1" spcCol="1270" anchor="ctr" anchorCtr="0">
          <a:noAutofit/>
        </a:bodyPr>
        <a:lstStyle/>
        <a:p>
          <a:pPr marL="0" lvl="0" indent="0" algn="l" defTabSz="622300">
            <a:lnSpc>
              <a:spcPct val="90000"/>
            </a:lnSpc>
            <a:spcBef>
              <a:spcPct val="0"/>
            </a:spcBef>
            <a:spcAft>
              <a:spcPct val="35000"/>
            </a:spcAft>
            <a:buClr>
              <a:srgbClr val="2DA2BF"/>
            </a:buClr>
            <a:buSzTx/>
            <a:buFont typeface="Courier New" panose="02070309020205020404" pitchFamily="49" charset="0"/>
            <a:buNone/>
          </a:pPr>
          <a:r>
            <a:rPr lang="en-GB" sz="1400" kern="1200" dirty="0">
              <a:latin typeface="Raleway" pitchFamily="2" charset="0"/>
              <a:ea typeface="Calibri" panose="020F0502020204030204" pitchFamily="34" charset="0"/>
              <a:cs typeface="Arial" panose="020B0604020202020204" pitchFamily="34" charset="0"/>
            </a:rPr>
            <a:t>More stringent compliance procedures at your FI to help maintain access to the global payment system and links to other FIs globally</a:t>
          </a:r>
          <a:endParaRPr lang="en-DE" sz="1400" kern="1200" dirty="0">
            <a:latin typeface="Raleway" pitchFamily="2" charset="0"/>
          </a:endParaRPr>
        </a:p>
      </dsp:txBody>
      <dsp:txXfrm>
        <a:off x="995230" y="1354558"/>
        <a:ext cx="7056187" cy="677550"/>
      </dsp:txXfrm>
    </dsp:sp>
    <dsp:sp modelId="{BAA10259-F512-4FB6-AA05-608DFBE77A44}">
      <dsp:nvSpPr>
        <dsp:cNvPr id="0" name=""/>
        <dsp:cNvSpPr/>
      </dsp:nvSpPr>
      <dsp:spPr>
        <a:xfrm>
          <a:off x="571761" y="1269864"/>
          <a:ext cx="846937" cy="846937"/>
        </a:xfrm>
        <a:prstGeom prst="ellipse">
          <a:avLst/>
        </a:prstGeom>
        <a:solidFill>
          <a:schemeClr val="lt1">
            <a:hueOff val="0"/>
            <a:satOff val="0"/>
            <a:lumOff val="0"/>
            <a:alphaOff val="0"/>
          </a:schemeClr>
        </a:solidFill>
        <a:ln w="12700" cap="flat" cmpd="sng" algn="ctr">
          <a:solidFill>
            <a:schemeClr val="accent5">
              <a:shade val="50000"/>
              <a:hueOff val="133703"/>
              <a:satOff val="3582"/>
              <a:lumOff val="15781"/>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4BB95C-8C26-4520-B4A1-66DFBC39449B}">
      <dsp:nvSpPr>
        <dsp:cNvPr id="0" name=""/>
        <dsp:cNvSpPr/>
      </dsp:nvSpPr>
      <dsp:spPr>
        <a:xfrm>
          <a:off x="1144243" y="2370558"/>
          <a:ext cx="6907174" cy="677550"/>
        </a:xfrm>
        <a:prstGeom prst="rect">
          <a:avLst/>
        </a:prstGeom>
        <a:solidFill>
          <a:schemeClr val="accent5">
            <a:shade val="50000"/>
            <a:hueOff val="267407"/>
            <a:satOff val="7164"/>
            <a:lumOff val="315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5560" rIns="35560" bIns="35560" numCol="1" spcCol="1270" anchor="ctr" anchorCtr="0">
          <a:noAutofit/>
        </a:bodyPr>
        <a:lstStyle/>
        <a:p>
          <a:pPr marL="0" lvl="0" indent="0" algn="l" defTabSz="622300">
            <a:lnSpc>
              <a:spcPct val="90000"/>
            </a:lnSpc>
            <a:spcBef>
              <a:spcPct val="0"/>
            </a:spcBef>
            <a:spcAft>
              <a:spcPct val="35000"/>
            </a:spcAft>
            <a:buClr>
              <a:srgbClr val="2DA2BF"/>
            </a:buClr>
            <a:buFont typeface="Courier New" panose="02070309020205020404" pitchFamily="49" charset="0"/>
            <a:buNone/>
          </a:pPr>
          <a:r>
            <a:rPr kumimoji="0" lang="en-US" sz="1400" b="0" i="0" u="none" strike="noStrike" kern="1200" cap="none" spc="0" normalizeH="0" baseline="0" noProof="0" dirty="0">
              <a:ln/>
              <a:effectLst/>
              <a:uLnTx/>
              <a:uFillTx/>
              <a:latin typeface="Raleway" pitchFamily="2" charset="0"/>
              <a:ea typeface="Calibri" panose="020F0502020204030204" pitchFamily="34" charset="0"/>
              <a:cs typeface="Arial" panose="020B0604020202020204" pitchFamily="34" charset="0"/>
            </a:rPr>
            <a:t>Cross-border fund flows becoming more resource-intense for FIs in the listed country, pushing up the costs for customers. </a:t>
          </a:r>
          <a:endParaRPr lang="en-DE" sz="1400" kern="1200" dirty="0">
            <a:latin typeface="Raleway" pitchFamily="2" charset="0"/>
          </a:endParaRPr>
        </a:p>
      </dsp:txBody>
      <dsp:txXfrm>
        <a:off x="1144243" y="2370558"/>
        <a:ext cx="6907174" cy="677550"/>
      </dsp:txXfrm>
    </dsp:sp>
    <dsp:sp modelId="{ED4DB7C8-053E-427B-96D6-94CF8523FB55}">
      <dsp:nvSpPr>
        <dsp:cNvPr id="0" name=""/>
        <dsp:cNvSpPr/>
      </dsp:nvSpPr>
      <dsp:spPr>
        <a:xfrm>
          <a:off x="720774" y="2285864"/>
          <a:ext cx="846937" cy="846937"/>
        </a:xfrm>
        <a:prstGeom prst="ellipse">
          <a:avLst/>
        </a:prstGeom>
        <a:solidFill>
          <a:schemeClr val="lt1">
            <a:hueOff val="0"/>
            <a:satOff val="0"/>
            <a:lumOff val="0"/>
            <a:alphaOff val="0"/>
          </a:schemeClr>
        </a:solidFill>
        <a:ln w="12700" cap="flat" cmpd="sng" algn="ctr">
          <a:solidFill>
            <a:schemeClr val="accent5">
              <a:shade val="50000"/>
              <a:hueOff val="267407"/>
              <a:satOff val="7164"/>
              <a:lumOff val="31562"/>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4C8527-9D2C-40A0-AB1B-2E3CC5CCC5A0}">
      <dsp:nvSpPr>
        <dsp:cNvPr id="0" name=""/>
        <dsp:cNvSpPr/>
      </dsp:nvSpPr>
      <dsp:spPr>
        <a:xfrm>
          <a:off x="995230" y="3386558"/>
          <a:ext cx="7056187" cy="677550"/>
        </a:xfrm>
        <a:prstGeom prst="rect">
          <a:avLst/>
        </a:prstGeom>
        <a:solidFill>
          <a:schemeClr val="accent5">
            <a:shade val="50000"/>
            <a:hueOff val="267407"/>
            <a:satOff val="7164"/>
            <a:lumOff val="315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5560" rIns="35560" bIns="35560" numCol="1" spcCol="1270" anchor="ctr" anchorCtr="0">
          <a:noAutofit/>
        </a:bodyPr>
        <a:lstStyle/>
        <a:p>
          <a:pPr marL="0" lvl="0" indent="0" algn="l" defTabSz="622300">
            <a:lnSpc>
              <a:spcPct val="90000"/>
            </a:lnSpc>
            <a:spcBef>
              <a:spcPct val="0"/>
            </a:spcBef>
            <a:spcAft>
              <a:spcPct val="35000"/>
            </a:spcAft>
            <a:buNone/>
          </a:pPr>
          <a:r>
            <a:rPr kumimoji="0" lang="en-US" sz="1400" b="0" i="0" u="none" strike="noStrike" kern="1200" cap="none" spc="0" normalizeH="0" baseline="0" noProof="0" dirty="0">
              <a:ln/>
              <a:effectLst/>
              <a:uLnTx/>
              <a:uFillTx/>
              <a:latin typeface="Raleway" pitchFamily="2" charset="0"/>
              <a:ea typeface="Calibri" panose="020F0502020204030204" pitchFamily="34" charset="0"/>
              <a:cs typeface="Arial" panose="020B0604020202020204" pitchFamily="34" charset="0"/>
            </a:rPr>
            <a:t>Documentary requirements for payments and transactions (e.g., letters of credit) may become stricter, potentially raising costs and hampering business for companies engaged in trade</a:t>
          </a:r>
        </a:p>
      </dsp:txBody>
      <dsp:txXfrm>
        <a:off x="995230" y="3386558"/>
        <a:ext cx="7056187" cy="677550"/>
      </dsp:txXfrm>
    </dsp:sp>
    <dsp:sp modelId="{EB29D565-CD8C-4B0D-B645-4464C68C08BB}">
      <dsp:nvSpPr>
        <dsp:cNvPr id="0" name=""/>
        <dsp:cNvSpPr/>
      </dsp:nvSpPr>
      <dsp:spPr>
        <a:xfrm>
          <a:off x="571761" y="3301864"/>
          <a:ext cx="846937" cy="846937"/>
        </a:xfrm>
        <a:prstGeom prst="ellipse">
          <a:avLst/>
        </a:prstGeom>
        <a:solidFill>
          <a:schemeClr val="lt1">
            <a:hueOff val="0"/>
            <a:satOff val="0"/>
            <a:lumOff val="0"/>
            <a:alphaOff val="0"/>
          </a:schemeClr>
        </a:solidFill>
        <a:ln w="12700" cap="flat" cmpd="sng" algn="ctr">
          <a:solidFill>
            <a:schemeClr val="accent5">
              <a:shade val="50000"/>
              <a:hueOff val="267407"/>
              <a:satOff val="7164"/>
              <a:lumOff val="31562"/>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C62AA1-26E6-4589-8575-4C6E8617FDCE}">
      <dsp:nvSpPr>
        <dsp:cNvPr id="0" name=""/>
        <dsp:cNvSpPr/>
      </dsp:nvSpPr>
      <dsp:spPr>
        <a:xfrm>
          <a:off x="509717" y="4402558"/>
          <a:ext cx="7541700" cy="677550"/>
        </a:xfrm>
        <a:prstGeom prst="rect">
          <a:avLst/>
        </a:prstGeom>
        <a:solidFill>
          <a:schemeClr val="accent5">
            <a:shade val="50000"/>
            <a:hueOff val="133703"/>
            <a:satOff val="3582"/>
            <a:lumOff val="157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Raleway" pitchFamily="2" charset="0"/>
              <a:ea typeface="Calibri" panose="020F0502020204030204" pitchFamily="34" charset="0"/>
              <a:cs typeface="Arial" panose="020B0604020202020204" pitchFamily="34" charset="0"/>
            </a:rPr>
            <a:t>Decreased appetite of global companies, investors, individuals, and others to conduct their business through the listed country’s financial market - due to reputational considerations and the above costs / inconveniences</a:t>
          </a:r>
          <a:endParaRPr lang="en-GB" sz="1400" kern="1200" dirty="0">
            <a:latin typeface="Raleway" pitchFamily="2" charset="0"/>
            <a:ea typeface="Calibri" panose="020F0502020204030204" pitchFamily="34" charset="0"/>
            <a:cs typeface="Arial" panose="020B0604020202020204" pitchFamily="34" charset="0"/>
          </a:endParaRPr>
        </a:p>
      </dsp:txBody>
      <dsp:txXfrm>
        <a:off x="509717" y="4402558"/>
        <a:ext cx="7541700" cy="677550"/>
      </dsp:txXfrm>
    </dsp:sp>
    <dsp:sp modelId="{A8FD0C5D-3862-4112-B833-DA2AC290F5A9}">
      <dsp:nvSpPr>
        <dsp:cNvPr id="0" name=""/>
        <dsp:cNvSpPr/>
      </dsp:nvSpPr>
      <dsp:spPr>
        <a:xfrm>
          <a:off x="86248" y="4317864"/>
          <a:ext cx="846937" cy="846937"/>
        </a:xfrm>
        <a:prstGeom prst="ellipse">
          <a:avLst/>
        </a:prstGeom>
        <a:solidFill>
          <a:schemeClr val="lt1">
            <a:hueOff val="0"/>
            <a:satOff val="0"/>
            <a:lumOff val="0"/>
            <a:alphaOff val="0"/>
          </a:schemeClr>
        </a:solidFill>
        <a:ln w="12700" cap="flat" cmpd="sng" algn="ctr">
          <a:solidFill>
            <a:schemeClr val="accent5">
              <a:shade val="50000"/>
              <a:hueOff val="133703"/>
              <a:satOff val="3582"/>
              <a:lumOff val="15781"/>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BE1DF8-07DF-944D-961D-D4D51F5816FB}" type="datetimeFigureOut">
              <a:rPr lang="de-DE" smtClean="0"/>
              <a:t>14.02.2023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CF5F79-6D9C-2F4B-A7FA-DEDE60ACD2CF}" type="slidenum">
              <a:rPr lang="de-DE" smtClean="0"/>
              <a:t>‹#›</a:t>
            </a:fld>
            <a:endParaRPr lang="de-DE"/>
          </a:p>
        </p:txBody>
      </p:sp>
    </p:spTree>
    <p:extLst>
      <p:ext uri="{BB962C8B-B14F-4D97-AF65-F5344CB8AC3E}">
        <p14:creationId xmlns:p14="http://schemas.microsoft.com/office/powerpoint/2010/main" val="1740481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a:t>
            </a:fld>
            <a:endParaRPr lang="de-DE"/>
          </a:p>
        </p:txBody>
      </p:sp>
    </p:spTree>
    <p:extLst>
      <p:ext uri="{BB962C8B-B14F-4D97-AF65-F5344CB8AC3E}">
        <p14:creationId xmlns:p14="http://schemas.microsoft.com/office/powerpoint/2010/main" val="1696929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14</a:t>
            </a:fld>
            <a:endParaRPr lang="de-DE"/>
          </a:p>
        </p:txBody>
      </p:sp>
    </p:spTree>
    <p:extLst>
      <p:ext uri="{BB962C8B-B14F-4D97-AF65-F5344CB8AC3E}">
        <p14:creationId xmlns:p14="http://schemas.microsoft.com/office/powerpoint/2010/main" val="106381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15</a:t>
            </a:fld>
            <a:endParaRPr lang="de-DE"/>
          </a:p>
        </p:txBody>
      </p:sp>
    </p:spTree>
    <p:extLst>
      <p:ext uri="{BB962C8B-B14F-4D97-AF65-F5344CB8AC3E}">
        <p14:creationId xmlns:p14="http://schemas.microsoft.com/office/powerpoint/2010/main" val="963692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17</a:t>
            </a:fld>
            <a:endParaRPr lang="de-DE"/>
          </a:p>
        </p:txBody>
      </p:sp>
    </p:spTree>
    <p:extLst>
      <p:ext uri="{BB962C8B-B14F-4D97-AF65-F5344CB8AC3E}">
        <p14:creationId xmlns:p14="http://schemas.microsoft.com/office/powerpoint/2010/main" val="3843282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18</a:t>
            </a:fld>
            <a:endParaRPr lang="de-DE"/>
          </a:p>
        </p:txBody>
      </p:sp>
    </p:spTree>
    <p:extLst>
      <p:ext uri="{BB962C8B-B14F-4D97-AF65-F5344CB8AC3E}">
        <p14:creationId xmlns:p14="http://schemas.microsoft.com/office/powerpoint/2010/main" val="2197018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19</a:t>
            </a:fld>
            <a:endParaRPr lang="de-DE"/>
          </a:p>
        </p:txBody>
      </p:sp>
    </p:spTree>
    <p:extLst>
      <p:ext uri="{BB962C8B-B14F-4D97-AF65-F5344CB8AC3E}">
        <p14:creationId xmlns:p14="http://schemas.microsoft.com/office/powerpoint/2010/main" val="2499484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20</a:t>
            </a:fld>
            <a:endParaRPr lang="de-DE"/>
          </a:p>
        </p:txBody>
      </p:sp>
    </p:spTree>
    <p:extLst>
      <p:ext uri="{BB962C8B-B14F-4D97-AF65-F5344CB8AC3E}">
        <p14:creationId xmlns:p14="http://schemas.microsoft.com/office/powerpoint/2010/main" val="2618326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21</a:t>
            </a:fld>
            <a:endParaRPr lang="de-DE"/>
          </a:p>
        </p:txBody>
      </p:sp>
    </p:spTree>
    <p:extLst>
      <p:ext uri="{BB962C8B-B14F-4D97-AF65-F5344CB8AC3E}">
        <p14:creationId xmlns:p14="http://schemas.microsoft.com/office/powerpoint/2010/main" val="28368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22</a:t>
            </a:fld>
            <a:endParaRPr lang="de-DE"/>
          </a:p>
        </p:txBody>
      </p:sp>
    </p:spTree>
    <p:extLst>
      <p:ext uri="{BB962C8B-B14F-4D97-AF65-F5344CB8AC3E}">
        <p14:creationId xmlns:p14="http://schemas.microsoft.com/office/powerpoint/2010/main" val="15280334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23</a:t>
            </a:fld>
            <a:endParaRPr lang="de-DE"/>
          </a:p>
        </p:txBody>
      </p:sp>
    </p:spTree>
    <p:extLst>
      <p:ext uri="{BB962C8B-B14F-4D97-AF65-F5344CB8AC3E}">
        <p14:creationId xmlns:p14="http://schemas.microsoft.com/office/powerpoint/2010/main" val="3279818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24</a:t>
            </a:fld>
            <a:endParaRPr lang="de-DE"/>
          </a:p>
        </p:txBody>
      </p:sp>
    </p:spTree>
    <p:extLst>
      <p:ext uri="{BB962C8B-B14F-4D97-AF65-F5344CB8AC3E}">
        <p14:creationId xmlns:p14="http://schemas.microsoft.com/office/powerpoint/2010/main" val="2841381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4</a:t>
            </a:fld>
            <a:endParaRPr lang="de-DE"/>
          </a:p>
        </p:txBody>
      </p:sp>
    </p:spTree>
    <p:extLst>
      <p:ext uri="{BB962C8B-B14F-4D97-AF65-F5344CB8AC3E}">
        <p14:creationId xmlns:p14="http://schemas.microsoft.com/office/powerpoint/2010/main" val="36774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26</a:t>
            </a:fld>
            <a:endParaRPr lang="de-DE"/>
          </a:p>
        </p:txBody>
      </p:sp>
    </p:spTree>
    <p:extLst>
      <p:ext uri="{BB962C8B-B14F-4D97-AF65-F5344CB8AC3E}">
        <p14:creationId xmlns:p14="http://schemas.microsoft.com/office/powerpoint/2010/main" val="4288420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30</a:t>
            </a:fld>
            <a:endParaRPr lang="de-DE"/>
          </a:p>
        </p:txBody>
      </p:sp>
    </p:spTree>
    <p:extLst>
      <p:ext uri="{BB962C8B-B14F-4D97-AF65-F5344CB8AC3E}">
        <p14:creationId xmlns:p14="http://schemas.microsoft.com/office/powerpoint/2010/main" val="415338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5</a:t>
            </a:fld>
            <a:endParaRPr lang="de-DE"/>
          </a:p>
        </p:txBody>
      </p:sp>
    </p:spTree>
    <p:extLst>
      <p:ext uri="{BB962C8B-B14F-4D97-AF65-F5344CB8AC3E}">
        <p14:creationId xmlns:p14="http://schemas.microsoft.com/office/powerpoint/2010/main" val="3329607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7</a:t>
            </a:fld>
            <a:endParaRPr lang="de-DE"/>
          </a:p>
        </p:txBody>
      </p:sp>
    </p:spTree>
    <p:extLst>
      <p:ext uri="{BB962C8B-B14F-4D97-AF65-F5344CB8AC3E}">
        <p14:creationId xmlns:p14="http://schemas.microsoft.com/office/powerpoint/2010/main" val="852210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8</a:t>
            </a:fld>
            <a:endParaRPr lang="de-DE"/>
          </a:p>
        </p:txBody>
      </p:sp>
    </p:spTree>
    <p:extLst>
      <p:ext uri="{BB962C8B-B14F-4D97-AF65-F5344CB8AC3E}">
        <p14:creationId xmlns:p14="http://schemas.microsoft.com/office/powerpoint/2010/main" val="930053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9</a:t>
            </a:fld>
            <a:endParaRPr lang="de-DE"/>
          </a:p>
        </p:txBody>
      </p:sp>
    </p:spTree>
    <p:extLst>
      <p:ext uri="{BB962C8B-B14F-4D97-AF65-F5344CB8AC3E}">
        <p14:creationId xmlns:p14="http://schemas.microsoft.com/office/powerpoint/2010/main" val="1764880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10</a:t>
            </a:fld>
            <a:endParaRPr lang="de-DE"/>
          </a:p>
        </p:txBody>
      </p:sp>
    </p:spTree>
    <p:extLst>
      <p:ext uri="{BB962C8B-B14F-4D97-AF65-F5344CB8AC3E}">
        <p14:creationId xmlns:p14="http://schemas.microsoft.com/office/powerpoint/2010/main" val="72583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11</a:t>
            </a:fld>
            <a:endParaRPr lang="de-DE"/>
          </a:p>
        </p:txBody>
      </p:sp>
    </p:spTree>
    <p:extLst>
      <p:ext uri="{BB962C8B-B14F-4D97-AF65-F5344CB8AC3E}">
        <p14:creationId xmlns:p14="http://schemas.microsoft.com/office/powerpoint/2010/main" val="3668026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20CF5F79-6D9C-2F4B-A7FA-DEDE60ACD2CF}" type="slidenum">
              <a:rPr lang="de-DE" smtClean="0"/>
              <a:t>13</a:t>
            </a:fld>
            <a:endParaRPr lang="de-DE"/>
          </a:p>
        </p:txBody>
      </p:sp>
    </p:spTree>
    <p:extLst>
      <p:ext uri="{BB962C8B-B14F-4D97-AF65-F5344CB8AC3E}">
        <p14:creationId xmlns:p14="http://schemas.microsoft.com/office/powerpoint/2010/main" val="27173721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hyperlink" Target="http://www.ft-advisors.com/" TargetMode="External"/><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www.ft-advisors.com/" TargetMode="External"/><Relationship Id="rId4" Type="http://schemas.openxmlformats.org/officeDocument/2006/relationships/hyperlink" Target="mailto:office@ft-advisors.com"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957AAC18-6950-ECF3-079F-CBE910E9A50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18848" y="2924944"/>
            <a:ext cx="2754304" cy="1224135"/>
          </a:xfrm>
          <a:prstGeom prst="rect">
            <a:avLst/>
          </a:prstGeom>
        </p:spPr>
      </p:pic>
    </p:spTree>
    <p:extLst>
      <p:ext uri="{BB962C8B-B14F-4D97-AF65-F5344CB8AC3E}">
        <p14:creationId xmlns:p14="http://schemas.microsoft.com/office/powerpoint/2010/main" val="338957545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a:extLst>
              <a:ext uri="{FF2B5EF4-FFF2-40B4-BE49-F238E27FC236}">
                <a16:creationId xmlns:a16="http://schemas.microsoft.com/office/drawing/2014/main" id="{F56761D0-C9EC-CE47-24F5-1C2036B56DCB}"/>
              </a:ext>
            </a:extLst>
          </p:cNvPr>
          <p:cNvSpPr>
            <a:spLocks noGrp="1"/>
          </p:cNvSpPr>
          <p:nvPr>
            <p:ph type="dt" sz="half" idx="10"/>
          </p:nvPr>
        </p:nvSpPr>
        <p:spPr/>
        <p:txBody>
          <a:bodyPr/>
          <a:lstStyle>
            <a:lvl1pPr>
              <a:defRPr/>
            </a:lvl1pPr>
          </a:lstStyle>
          <a:p>
            <a:fld id="{2D256439-B850-184F-B4CB-AB0616CA0CB3}" type="datetime3">
              <a:rPr lang="de-AT" smtClean="0"/>
              <a:t>14/02/23</a:t>
            </a:fld>
            <a:endParaRPr lang="de-DE" dirty="0"/>
          </a:p>
        </p:txBody>
      </p:sp>
      <p:sp>
        <p:nvSpPr>
          <p:cNvPr id="9" name="Fußzeilenplatzhalter 8">
            <a:extLst>
              <a:ext uri="{FF2B5EF4-FFF2-40B4-BE49-F238E27FC236}">
                <a16:creationId xmlns:a16="http://schemas.microsoft.com/office/drawing/2014/main" id="{5900C0DE-6386-E079-ADEE-739862D3E8C6}"/>
              </a:ext>
            </a:extLst>
          </p:cNvPr>
          <p:cNvSpPr>
            <a:spLocks noGrp="1"/>
          </p:cNvSpPr>
          <p:nvPr>
            <p:ph type="ftr" sz="quarter" idx="11"/>
          </p:nvPr>
        </p:nvSpPr>
        <p:spPr/>
        <p:txBody>
          <a:bodyPr/>
          <a:lstStyle/>
          <a:p>
            <a:r>
              <a:rPr lang="de-DE"/>
              <a:t>© Financial Transparency Advisors</a:t>
            </a:r>
            <a:endParaRPr lang="de-DE" dirty="0"/>
          </a:p>
        </p:txBody>
      </p:sp>
      <p:sp>
        <p:nvSpPr>
          <p:cNvPr id="10" name="Foliennummernplatzhalter 9">
            <a:extLst>
              <a:ext uri="{FF2B5EF4-FFF2-40B4-BE49-F238E27FC236}">
                <a16:creationId xmlns:a16="http://schemas.microsoft.com/office/drawing/2014/main" id="{B273C34B-5528-92C2-2DF8-92ED6316A600}"/>
              </a:ext>
            </a:extLst>
          </p:cNvPr>
          <p:cNvSpPr>
            <a:spLocks noGrp="1"/>
          </p:cNvSpPr>
          <p:nvPr>
            <p:ph type="sldNum" sz="quarter" idx="12"/>
          </p:nvPr>
        </p:nvSpPr>
        <p:spPr/>
        <p:txBody>
          <a:bodyPr/>
          <a:lstStyle/>
          <a:p>
            <a:fld id="{0D5D4F3F-BA5A-4243-9F06-2EC3CD8A184B}" type="slidenum">
              <a:rPr lang="de-DE" smtClean="0"/>
              <a:pPr/>
              <a:t>‹#›</a:t>
            </a:fld>
            <a:endParaRPr lang="de-DE" dirty="0"/>
          </a:p>
        </p:txBody>
      </p:sp>
    </p:spTree>
    <p:extLst>
      <p:ext uri="{BB962C8B-B14F-4D97-AF65-F5344CB8AC3E}">
        <p14:creationId xmlns:p14="http://schemas.microsoft.com/office/powerpoint/2010/main" val="260499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8972D9-E355-4E5E-96AE-F85A61B13584}"/>
              </a:ext>
            </a:extLst>
          </p:cNvPr>
          <p:cNvSpPr>
            <a:spLocks noGrp="1"/>
          </p:cNvSpPr>
          <p:nvPr>
            <p:ph type="title"/>
          </p:nvPr>
        </p:nvSpPr>
        <p:spPr>
          <a:xfrm>
            <a:off x="335360" y="332656"/>
            <a:ext cx="11450465" cy="1325563"/>
          </a:xfrm>
        </p:spPr>
        <p:txBody>
          <a:bodyPr anchor="t"/>
          <a:lstStyle/>
          <a:p>
            <a:r>
              <a:rPr lang="de-DE" dirty="0"/>
              <a:t>Mastertitelformat bearbeiten</a:t>
            </a:r>
          </a:p>
        </p:txBody>
      </p:sp>
      <p:sp>
        <p:nvSpPr>
          <p:cNvPr id="3" name="Inhaltsplatzhalter 2">
            <a:extLst>
              <a:ext uri="{FF2B5EF4-FFF2-40B4-BE49-F238E27FC236}">
                <a16:creationId xmlns:a16="http://schemas.microsoft.com/office/drawing/2014/main" id="{CBAA554F-8223-4CAA-2FC5-B531609699FD}"/>
              </a:ext>
            </a:extLst>
          </p:cNvPr>
          <p:cNvSpPr>
            <a:spLocks noGrp="1"/>
          </p:cNvSpPr>
          <p:nvPr>
            <p:ph idx="1"/>
          </p:nvPr>
        </p:nvSpPr>
        <p:spPr/>
        <p:txBody>
          <a:bodyPr/>
          <a:lstStyle>
            <a:lvl1pPr>
              <a:lnSpc>
                <a:spcPct val="120000"/>
              </a:lnSpc>
              <a:spcBef>
                <a:spcPts val="1200"/>
              </a:spcBef>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Fußzeilenplatzhalter 8">
            <a:extLst>
              <a:ext uri="{FF2B5EF4-FFF2-40B4-BE49-F238E27FC236}">
                <a16:creationId xmlns:a16="http://schemas.microsoft.com/office/drawing/2014/main" id="{2192C6C1-18D7-FFB8-9D86-23F36297F627}"/>
              </a:ext>
            </a:extLst>
          </p:cNvPr>
          <p:cNvSpPr>
            <a:spLocks noGrp="1"/>
          </p:cNvSpPr>
          <p:nvPr>
            <p:ph type="ftr" sz="quarter" idx="10"/>
          </p:nvPr>
        </p:nvSpPr>
        <p:spPr/>
        <p:txBody>
          <a:bodyPr/>
          <a:lstStyle/>
          <a:p>
            <a:r>
              <a:rPr lang="de-DE" dirty="0"/>
              <a:t>© Financial Transparency </a:t>
            </a:r>
            <a:r>
              <a:rPr lang="de-DE" dirty="0" err="1"/>
              <a:t>Advisors</a:t>
            </a:r>
            <a:endParaRPr lang="de-DE" dirty="0"/>
          </a:p>
        </p:txBody>
      </p:sp>
    </p:spTree>
    <p:extLst>
      <p:ext uri="{BB962C8B-B14F-4D97-AF65-F5344CB8AC3E}">
        <p14:creationId xmlns:p14="http://schemas.microsoft.com/office/powerpoint/2010/main" val="4012695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965D94-6C70-1D7E-5CA1-22CB175BABCC}"/>
              </a:ext>
            </a:extLst>
          </p:cNvPr>
          <p:cNvSpPr>
            <a:spLocks noGrp="1"/>
          </p:cNvSpPr>
          <p:nvPr>
            <p:ph type="title" hasCustomPrompt="1"/>
          </p:nvPr>
        </p:nvSpPr>
        <p:spPr>
          <a:xfrm>
            <a:off x="334962" y="333375"/>
            <a:ext cx="11522075" cy="1325563"/>
          </a:xfrm>
        </p:spPr>
        <p:txBody>
          <a:bodyPr anchor="t"/>
          <a:lstStyle/>
          <a:p>
            <a:r>
              <a:rPr lang="de-DE" dirty="0"/>
              <a:t>MASTERTITELFORMAT BEARBEITEN</a:t>
            </a:r>
          </a:p>
        </p:txBody>
      </p:sp>
      <p:sp>
        <p:nvSpPr>
          <p:cNvPr id="3" name="Inhaltsplatzhalter 2">
            <a:extLst>
              <a:ext uri="{FF2B5EF4-FFF2-40B4-BE49-F238E27FC236}">
                <a16:creationId xmlns:a16="http://schemas.microsoft.com/office/drawing/2014/main" id="{6AD85F88-23D7-57CD-D3D0-FF035ADF645F}"/>
              </a:ext>
            </a:extLst>
          </p:cNvPr>
          <p:cNvSpPr>
            <a:spLocks noGrp="1"/>
          </p:cNvSpPr>
          <p:nvPr>
            <p:ph sz="half" idx="1"/>
          </p:nvPr>
        </p:nvSpPr>
        <p:spPr>
          <a:xfrm>
            <a:off x="334962" y="1825625"/>
            <a:ext cx="5545137"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733FDEF-BC48-1EAB-7082-DE42844D0FCB}"/>
              </a:ext>
            </a:extLst>
          </p:cNvPr>
          <p:cNvSpPr>
            <a:spLocks noGrp="1"/>
          </p:cNvSpPr>
          <p:nvPr>
            <p:ph sz="half" idx="2"/>
          </p:nvPr>
        </p:nvSpPr>
        <p:spPr>
          <a:xfrm>
            <a:off x="6311900" y="1825625"/>
            <a:ext cx="5545138"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Fußzeilenplatzhalter 8">
            <a:extLst>
              <a:ext uri="{FF2B5EF4-FFF2-40B4-BE49-F238E27FC236}">
                <a16:creationId xmlns:a16="http://schemas.microsoft.com/office/drawing/2014/main" id="{42E6EC37-8211-B7FA-4060-6BF9A3B8AC92}"/>
              </a:ext>
            </a:extLst>
          </p:cNvPr>
          <p:cNvSpPr>
            <a:spLocks noGrp="1"/>
          </p:cNvSpPr>
          <p:nvPr>
            <p:ph type="ftr" sz="quarter" idx="10"/>
          </p:nvPr>
        </p:nvSpPr>
        <p:spPr>
          <a:xfrm>
            <a:off x="4038600" y="6381750"/>
            <a:ext cx="4114800" cy="476250"/>
          </a:xfrm>
        </p:spPr>
        <p:txBody>
          <a:bodyPr/>
          <a:lstStyle/>
          <a:p>
            <a:r>
              <a:rPr lang="de-DE" dirty="0"/>
              <a:t>© Financial Transparency </a:t>
            </a:r>
            <a:r>
              <a:rPr lang="de-DE" dirty="0" err="1"/>
              <a:t>Advisors</a:t>
            </a:r>
            <a:endParaRPr lang="de-DE" dirty="0"/>
          </a:p>
        </p:txBody>
      </p:sp>
    </p:spTree>
    <p:extLst>
      <p:ext uri="{BB962C8B-B14F-4D97-AF65-F5344CB8AC3E}">
        <p14:creationId xmlns:p14="http://schemas.microsoft.com/office/powerpoint/2010/main" val="123324077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55708A-0BFA-0D5A-39FD-A5E34E5B250A}"/>
              </a:ext>
            </a:extLst>
          </p:cNvPr>
          <p:cNvSpPr>
            <a:spLocks noGrp="1"/>
          </p:cNvSpPr>
          <p:nvPr>
            <p:ph type="title"/>
          </p:nvPr>
        </p:nvSpPr>
        <p:spPr>
          <a:xfrm>
            <a:off x="334963" y="333375"/>
            <a:ext cx="11522075" cy="1325563"/>
          </a:xfrm>
        </p:spPr>
        <p:txBody>
          <a:bodyPr anchor="t"/>
          <a:lstStyle/>
          <a:p>
            <a:r>
              <a:rPr lang="de-DE" dirty="0"/>
              <a:t>Mastertitelformat bearbeiten</a:t>
            </a:r>
          </a:p>
        </p:txBody>
      </p:sp>
      <p:sp>
        <p:nvSpPr>
          <p:cNvPr id="3" name="Textplatzhalter 2">
            <a:extLst>
              <a:ext uri="{FF2B5EF4-FFF2-40B4-BE49-F238E27FC236}">
                <a16:creationId xmlns:a16="http://schemas.microsoft.com/office/drawing/2014/main" id="{5E026990-E015-4933-6381-FE731B23E787}"/>
              </a:ext>
            </a:extLst>
          </p:cNvPr>
          <p:cNvSpPr>
            <a:spLocks noGrp="1"/>
          </p:cNvSpPr>
          <p:nvPr>
            <p:ph type="body" idx="1"/>
          </p:nvPr>
        </p:nvSpPr>
        <p:spPr>
          <a:xfrm>
            <a:off x="334963" y="1649413"/>
            <a:ext cx="5545137" cy="823912"/>
          </a:xfrm>
        </p:spPr>
        <p:txBody>
          <a:bodyPr anchor="b">
            <a:normAutofit/>
          </a:bodyPr>
          <a:lstStyle>
            <a:lvl1pPr marL="0" indent="0">
              <a:buNone/>
              <a:defRPr sz="2400" b="0">
                <a:solidFill>
                  <a:srgbClr val="07458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a:extLst>
              <a:ext uri="{FF2B5EF4-FFF2-40B4-BE49-F238E27FC236}">
                <a16:creationId xmlns:a16="http://schemas.microsoft.com/office/drawing/2014/main" id="{20DF5626-638A-E1D1-1B35-366CCC082D1F}"/>
              </a:ext>
            </a:extLst>
          </p:cNvPr>
          <p:cNvSpPr>
            <a:spLocks noGrp="1"/>
          </p:cNvSpPr>
          <p:nvPr>
            <p:ph sz="half" idx="2"/>
          </p:nvPr>
        </p:nvSpPr>
        <p:spPr>
          <a:xfrm>
            <a:off x="334963" y="2473325"/>
            <a:ext cx="55451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7136A30-5F58-DE76-D304-05B7EE5CB126}"/>
              </a:ext>
            </a:extLst>
          </p:cNvPr>
          <p:cNvSpPr>
            <a:spLocks noGrp="1"/>
          </p:cNvSpPr>
          <p:nvPr>
            <p:ph type="body" sz="quarter" idx="3"/>
          </p:nvPr>
        </p:nvSpPr>
        <p:spPr>
          <a:xfrm>
            <a:off x="6311900" y="1649413"/>
            <a:ext cx="5545138" cy="823912"/>
          </a:xfrm>
        </p:spPr>
        <p:txBody>
          <a:bodyPr anchor="b">
            <a:normAutofit/>
          </a:bodyPr>
          <a:lstStyle>
            <a:lvl1pPr marL="0" indent="0">
              <a:buNone/>
              <a:defRPr sz="2400" b="0">
                <a:solidFill>
                  <a:srgbClr val="07458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a:extLst>
              <a:ext uri="{FF2B5EF4-FFF2-40B4-BE49-F238E27FC236}">
                <a16:creationId xmlns:a16="http://schemas.microsoft.com/office/drawing/2014/main" id="{1478385E-AA31-E751-E3B4-86AB0A2682E7}"/>
              </a:ext>
            </a:extLst>
          </p:cNvPr>
          <p:cNvSpPr>
            <a:spLocks noGrp="1"/>
          </p:cNvSpPr>
          <p:nvPr>
            <p:ph sz="quarter" idx="4"/>
          </p:nvPr>
        </p:nvSpPr>
        <p:spPr>
          <a:xfrm>
            <a:off x="6311900" y="2473325"/>
            <a:ext cx="554513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Fußzeilenplatzhalter 8">
            <a:extLst>
              <a:ext uri="{FF2B5EF4-FFF2-40B4-BE49-F238E27FC236}">
                <a16:creationId xmlns:a16="http://schemas.microsoft.com/office/drawing/2014/main" id="{A85A8443-B5FE-726A-6E7C-2141E27AD34D}"/>
              </a:ext>
            </a:extLst>
          </p:cNvPr>
          <p:cNvSpPr>
            <a:spLocks noGrp="1"/>
          </p:cNvSpPr>
          <p:nvPr>
            <p:ph type="ftr" sz="quarter" idx="10"/>
          </p:nvPr>
        </p:nvSpPr>
        <p:spPr>
          <a:xfrm>
            <a:off x="4038600" y="6381750"/>
            <a:ext cx="4114800" cy="476250"/>
          </a:xfrm>
        </p:spPr>
        <p:txBody>
          <a:bodyPr/>
          <a:lstStyle/>
          <a:p>
            <a:r>
              <a:rPr lang="de-DE" dirty="0"/>
              <a:t>© Financial Transparency </a:t>
            </a:r>
            <a:r>
              <a:rPr lang="de-DE" dirty="0" err="1"/>
              <a:t>Advisors</a:t>
            </a:r>
            <a:endParaRPr lang="de-DE" dirty="0"/>
          </a:p>
        </p:txBody>
      </p:sp>
    </p:spTree>
    <p:extLst>
      <p:ext uri="{BB962C8B-B14F-4D97-AF65-F5344CB8AC3E}">
        <p14:creationId xmlns:p14="http://schemas.microsoft.com/office/powerpoint/2010/main" val="1379857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E0D6DE-4D05-FEF1-3184-92DF5B339E7D}"/>
              </a:ext>
            </a:extLst>
          </p:cNvPr>
          <p:cNvSpPr>
            <a:spLocks noGrp="1"/>
          </p:cNvSpPr>
          <p:nvPr>
            <p:ph type="title"/>
          </p:nvPr>
        </p:nvSpPr>
        <p:spPr>
          <a:xfrm>
            <a:off x="335360" y="332656"/>
            <a:ext cx="11521678" cy="1325563"/>
          </a:xfrm>
        </p:spPr>
        <p:txBody>
          <a:bodyPr/>
          <a:lstStyle/>
          <a:p>
            <a:r>
              <a:rPr lang="de-DE" dirty="0"/>
              <a:t>Mastertitelformat bearbeiten</a:t>
            </a:r>
          </a:p>
        </p:txBody>
      </p:sp>
      <p:sp>
        <p:nvSpPr>
          <p:cNvPr id="6" name="Fußzeilenplatzhalter 5">
            <a:extLst>
              <a:ext uri="{FF2B5EF4-FFF2-40B4-BE49-F238E27FC236}">
                <a16:creationId xmlns:a16="http://schemas.microsoft.com/office/drawing/2014/main" id="{DE8AADF9-7B11-F1F3-2D0C-9E265ECE7BFE}"/>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028336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Fußzeilenplatzhalter 5">
            <a:extLst>
              <a:ext uri="{FF2B5EF4-FFF2-40B4-BE49-F238E27FC236}">
                <a16:creationId xmlns:a16="http://schemas.microsoft.com/office/drawing/2014/main" id="{3C7DB551-8ADE-2A08-113F-F16F45FB1CF4}"/>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1806770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7E87A3-D113-5452-39C7-F0DB5929B66E}"/>
              </a:ext>
            </a:extLst>
          </p:cNvPr>
          <p:cNvSpPr>
            <a:spLocks noGrp="1"/>
          </p:cNvSpPr>
          <p:nvPr>
            <p:ph type="title"/>
          </p:nvPr>
        </p:nvSpPr>
        <p:spPr>
          <a:xfrm>
            <a:off x="334963" y="321304"/>
            <a:ext cx="5545137" cy="1600200"/>
          </a:xfrm>
        </p:spPr>
        <p:txBody>
          <a:bodyPr anchor="b"/>
          <a:lstStyle>
            <a:lvl1pPr>
              <a:defRPr sz="3200"/>
            </a:lvl1pPr>
          </a:lstStyle>
          <a:p>
            <a:r>
              <a:rPr lang="de-DE" dirty="0"/>
              <a:t>Mastertitelformat bearbeiten</a:t>
            </a:r>
          </a:p>
        </p:txBody>
      </p:sp>
      <p:sp>
        <p:nvSpPr>
          <p:cNvPr id="3" name="Inhaltsplatzhalter 2">
            <a:extLst>
              <a:ext uri="{FF2B5EF4-FFF2-40B4-BE49-F238E27FC236}">
                <a16:creationId xmlns:a16="http://schemas.microsoft.com/office/drawing/2014/main" id="{6FF872E4-6182-E971-12F5-30C5BE0ABBDB}"/>
              </a:ext>
            </a:extLst>
          </p:cNvPr>
          <p:cNvSpPr>
            <a:spLocks noGrp="1"/>
          </p:cNvSpPr>
          <p:nvPr>
            <p:ph idx="1"/>
          </p:nvPr>
        </p:nvSpPr>
        <p:spPr>
          <a:xfrm>
            <a:off x="6311900" y="836712"/>
            <a:ext cx="5545138" cy="4873625"/>
          </a:xfrm>
        </p:spPr>
        <p:txBody>
          <a:bodyPr>
            <a:normAutofit/>
          </a:bodyPr>
          <a:lstStyle>
            <a:lvl1pPr>
              <a:defRPr sz="1800">
                <a:solidFill>
                  <a:srgbClr val="2B2B2B"/>
                </a:solidFill>
              </a:defRPr>
            </a:lvl1pPr>
            <a:lvl2pPr>
              <a:lnSpc>
                <a:spcPct val="110000"/>
              </a:lnSpc>
              <a:defRPr sz="1600">
                <a:solidFill>
                  <a:srgbClr val="2B2B2B"/>
                </a:solidFill>
              </a:defRPr>
            </a:lvl2pPr>
            <a:lvl3pPr>
              <a:lnSpc>
                <a:spcPct val="110000"/>
              </a:lnSpc>
              <a:defRPr sz="1400">
                <a:solidFill>
                  <a:srgbClr val="2B2B2B"/>
                </a:solidFill>
              </a:defRPr>
            </a:lvl3pPr>
            <a:lvl4pPr>
              <a:lnSpc>
                <a:spcPct val="110000"/>
              </a:lnSpc>
              <a:defRPr sz="1400">
                <a:solidFill>
                  <a:srgbClr val="2B2B2B"/>
                </a:solidFill>
              </a:defRPr>
            </a:lvl4pPr>
            <a:lvl5pPr>
              <a:lnSpc>
                <a:spcPct val="110000"/>
              </a:lnSpc>
              <a:defRPr sz="1200">
                <a:solidFill>
                  <a:srgbClr val="2B2B2B"/>
                </a:solidFill>
              </a:defRPr>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a:extLst>
              <a:ext uri="{FF2B5EF4-FFF2-40B4-BE49-F238E27FC236}">
                <a16:creationId xmlns:a16="http://schemas.microsoft.com/office/drawing/2014/main" id="{06B172DC-AE99-99D3-97D9-C7E568E23ACE}"/>
              </a:ext>
            </a:extLst>
          </p:cNvPr>
          <p:cNvSpPr>
            <a:spLocks noGrp="1"/>
          </p:cNvSpPr>
          <p:nvPr>
            <p:ph type="body" sz="half" idx="2"/>
          </p:nvPr>
        </p:nvSpPr>
        <p:spPr>
          <a:xfrm>
            <a:off x="334963" y="1921504"/>
            <a:ext cx="55451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7">
            <a:extLst>
              <a:ext uri="{FF2B5EF4-FFF2-40B4-BE49-F238E27FC236}">
                <a16:creationId xmlns:a16="http://schemas.microsoft.com/office/drawing/2014/main" id="{94F1710B-5C29-7D75-D5A2-143E360A31F2}"/>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1887081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5BDCBD-2027-80A0-C40A-B8F0B818E56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D40C388-9156-8B92-3846-84A9C813EAFC}"/>
              </a:ext>
            </a:extLst>
          </p:cNvPr>
          <p:cNvSpPr>
            <a:spLocks noGrp="1"/>
          </p:cNvSpPr>
          <p:nvPr>
            <p:ph type="pic" idx="1"/>
          </p:nvPr>
        </p:nvSpPr>
        <p:spPr>
          <a:xfrm>
            <a:off x="6311900" y="333375"/>
            <a:ext cx="5545138"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F75615D-D4B4-3E98-1DD1-7F4677531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7">
            <a:extLst>
              <a:ext uri="{FF2B5EF4-FFF2-40B4-BE49-F238E27FC236}">
                <a16:creationId xmlns:a16="http://schemas.microsoft.com/office/drawing/2014/main" id="{05607840-5B65-CBA5-E8AD-AB6738BC5E41}"/>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706546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E1BEED-C838-4E4C-29AC-0C2646E3C55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0EE57A7-3E09-EA88-1B44-71F6D1D767B1}"/>
              </a:ext>
            </a:extLst>
          </p:cNvPr>
          <p:cNvSpPr>
            <a:spLocks noGrp="1"/>
          </p:cNvSpPr>
          <p:nvPr>
            <p:ph type="body" orient="vert" idx="1"/>
          </p:nvPr>
        </p:nvSpPr>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ußzeilenplatzhalter 6">
            <a:extLst>
              <a:ext uri="{FF2B5EF4-FFF2-40B4-BE49-F238E27FC236}">
                <a16:creationId xmlns:a16="http://schemas.microsoft.com/office/drawing/2014/main" id="{2EA01F98-B1BE-3564-0CD9-EE1AB0B9D439}"/>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600970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786BEB0-DB2A-CBE3-5FFA-8E42D31F16D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07CEFCA-202D-DC06-0B1A-1B3A404D88C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a:extLst>
              <a:ext uri="{FF2B5EF4-FFF2-40B4-BE49-F238E27FC236}">
                <a16:creationId xmlns:a16="http://schemas.microsoft.com/office/drawing/2014/main" id="{E0E6C020-6032-7C9C-3E1B-FDA6C72B53F9}"/>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4076183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1B80F-3CBA-2AC6-106C-C44F77B08482}"/>
              </a:ext>
            </a:extLst>
          </p:cNvPr>
          <p:cNvSpPr>
            <a:spLocks noGrp="1"/>
          </p:cNvSpPr>
          <p:nvPr>
            <p:ph type="ctrTitle" hasCustomPrompt="1"/>
          </p:nvPr>
        </p:nvSpPr>
        <p:spPr>
          <a:xfrm>
            <a:off x="1524000" y="1991769"/>
            <a:ext cx="9144000" cy="1909761"/>
          </a:xfrm>
        </p:spPr>
        <p:txBody>
          <a:bodyPr bIns="72000" anchor="b">
            <a:normAutofit/>
          </a:bodyPr>
          <a:lstStyle>
            <a:lvl1pPr algn="ctr">
              <a:lnSpc>
                <a:spcPct val="110000"/>
              </a:lnSpc>
              <a:defRPr sz="3200" spc="200" baseline="0"/>
            </a:lvl1pPr>
          </a:lstStyle>
          <a:p>
            <a:r>
              <a:rPr lang="de-DE" dirty="0"/>
              <a:t>MASTERTITELFORMAT BEARBEITEN</a:t>
            </a:r>
          </a:p>
        </p:txBody>
      </p:sp>
      <p:sp>
        <p:nvSpPr>
          <p:cNvPr id="3" name="Untertitel 2">
            <a:extLst>
              <a:ext uri="{FF2B5EF4-FFF2-40B4-BE49-F238E27FC236}">
                <a16:creationId xmlns:a16="http://schemas.microsoft.com/office/drawing/2014/main" id="{0266C07B-3483-01BD-051D-1BD0E33CA3E9}"/>
              </a:ext>
            </a:extLst>
          </p:cNvPr>
          <p:cNvSpPr>
            <a:spLocks noGrp="1"/>
          </p:cNvSpPr>
          <p:nvPr>
            <p:ph type="subTitle" idx="1"/>
          </p:nvPr>
        </p:nvSpPr>
        <p:spPr>
          <a:xfrm>
            <a:off x="1524000" y="3901530"/>
            <a:ext cx="9144000" cy="1071167"/>
          </a:xfrm>
        </p:spPr>
        <p:txBody>
          <a:bodyPr tIns="216000">
            <a:normAutofit/>
          </a:bodyPr>
          <a:lstStyle>
            <a:lvl1pPr marL="0" indent="0" algn="ctr">
              <a:buNone/>
              <a:defRPr sz="1200" b="0" i="0" spc="150" baseline="0">
                <a:latin typeface="Raleway Medium"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pic>
        <p:nvPicPr>
          <p:cNvPr id="10" name="Grafik 9">
            <a:extLst>
              <a:ext uri="{FF2B5EF4-FFF2-40B4-BE49-F238E27FC236}">
                <a16:creationId xmlns:a16="http://schemas.microsoft.com/office/drawing/2014/main" id="{957AAC18-6950-ECF3-079F-CBE910E9A50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18848" y="1196752"/>
            <a:ext cx="2754304" cy="1224135"/>
          </a:xfrm>
          <a:prstGeom prst="rect">
            <a:avLst/>
          </a:prstGeom>
        </p:spPr>
      </p:pic>
    </p:spTree>
    <p:extLst>
      <p:ext uri="{BB962C8B-B14F-4D97-AF65-F5344CB8AC3E}">
        <p14:creationId xmlns:p14="http://schemas.microsoft.com/office/powerpoint/2010/main" val="64816662"/>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8972D9-E355-4E5E-96AE-F85A61B13584}"/>
              </a:ext>
            </a:extLst>
          </p:cNvPr>
          <p:cNvSpPr>
            <a:spLocks noGrp="1"/>
          </p:cNvSpPr>
          <p:nvPr>
            <p:ph type="title" hasCustomPrompt="1"/>
          </p:nvPr>
        </p:nvSpPr>
        <p:spPr>
          <a:xfrm>
            <a:off x="869271" y="2349352"/>
            <a:ext cx="4566802" cy="2448272"/>
          </a:xfrm>
        </p:spPr>
        <p:txBody>
          <a:bodyPr anchor="ctr"/>
          <a:lstStyle>
            <a:lvl1pPr algn="ctr">
              <a:defRPr/>
            </a:lvl1pPr>
          </a:lstStyle>
          <a:p>
            <a:r>
              <a:rPr lang="de-DE" dirty="0" err="1"/>
              <a:t>Thank</a:t>
            </a:r>
            <a:r>
              <a:rPr lang="de-DE" dirty="0"/>
              <a:t> </a:t>
            </a:r>
            <a:r>
              <a:rPr lang="de-DE" dirty="0" err="1"/>
              <a:t>you</a:t>
            </a:r>
            <a:br>
              <a:rPr lang="de-DE" dirty="0"/>
            </a:br>
            <a:r>
              <a:rPr lang="de-DE" dirty="0" err="1"/>
              <a:t>for</a:t>
            </a:r>
            <a:r>
              <a:rPr lang="de-DE" dirty="0"/>
              <a:t> </a:t>
            </a:r>
            <a:r>
              <a:rPr lang="de-DE" dirty="0" err="1"/>
              <a:t>your</a:t>
            </a:r>
            <a:r>
              <a:rPr lang="de-DE" dirty="0"/>
              <a:t> </a:t>
            </a:r>
            <a:br>
              <a:rPr lang="de-DE" dirty="0"/>
            </a:br>
            <a:r>
              <a:rPr lang="de-DE" dirty="0"/>
              <a:t>time!</a:t>
            </a:r>
          </a:p>
        </p:txBody>
      </p:sp>
      <p:pic>
        <p:nvPicPr>
          <p:cNvPr id="4" name="Grafik 3">
            <a:extLst>
              <a:ext uri="{FF2B5EF4-FFF2-40B4-BE49-F238E27FC236}">
                <a16:creationId xmlns:a16="http://schemas.microsoft.com/office/drawing/2014/main" id="{A4E2F9C4-AA09-4C5D-8A5E-3E07E983ED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63552" y="806756"/>
            <a:ext cx="2178240" cy="968107"/>
          </a:xfrm>
          <a:prstGeom prst="rect">
            <a:avLst/>
          </a:prstGeom>
        </p:spPr>
      </p:pic>
      <p:sp>
        <p:nvSpPr>
          <p:cNvPr id="6" name="Bildplatzhalter 5">
            <a:extLst>
              <a:ext uri="{FF2B5EF4-FFF2-40B4-BE49-F238E27FC236}">
                <a16:creationId xmlns:a16="http://schemas.microsoft.com/office/drawing/2014/main" id="{18788358-71E2-BAB7-DE77-21E5B6AD2209}"/>
              </a:ext>
            </a:extLst>
          </p:cNvPr>
          <p:cNvSpPr>
            <a:spLocks noGrp="1"/>
          </p:cNvSpPr>
          <p:nvPr>
            <p:ph type="pic" sz="quarter" idx="10"/>
          </p:nvPr>
        </p:nvSpPr>
        <p:spPr>
          <a:xfrm>
            <a:off x="6879553" y="836960"/>
            <a:ext cx="4418872" cy="2736528"/>
          </a:xfrm>
        </p:spPr>
        <p:txBody>
          <a:bodyPr/>
          <a:lstStyle/>
          <a:p>
            <a:endParaRPr lang="de-DE" dirty="0"/>
          </a:p>
        </p:txBody>
      </p:sp>
      <p:pic>
        <p:nvPicPr>
          <p:cNvPr id="8" name="Grafik 7">
            <a:extLst>
              <a:ext uri="{FF2B5EF4-FFF2-40B4-BE49-F238E27FC236}">
                <a16:creationId xmlns:a16="http://schemas.microsoft.com/office/drawing/2014/main" id="{325EA453-D58A-F5B2-050F-567D354C9140}"/>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rot="5400000">
            <a:off x="3405000" y="3420000"/>
            <a:ext cx="5400000" cy="18000"/>
          </a:xfrm>
          <a:prstGeom prst="rect">
            <a:avLst/>
          </a:prstGeom>
        </p:spPr>
      </p:pic>
      <p:sp>
        <p:nvSpPr>
          <p:cNvPr id="10" name="Textfeld 9">
            <a:extLst>
              <a:ext uri="{FF2B5EF4-FFF2-40B4-BE49-F238E27FC236}">
                <a16:creationId xmlns:a16="http://schemas.microsoft.com/office/drawing/2014/main" id="{6393D18D-7F75-F9E2-D50D-32C77C6990CC}"/>
              </a:ext>
            </a:extLst>
          </p:cNvPr>
          <p:cNvSpPr txBox="1"/>
          <p:nvPr userDrawn="1"/>
        </p:nvSpPr>
        <p:spPr>
          <a:xfrm>
            <a:off x="943236" y="5163563"/>
            <a:ext cx="4418872" cy="1368152"/>
          </a:xfrm>
          <a:prstGeom prst="rect">
            <a:avLst/>
          </a:prstGeom>
          <a:noFill/>
        </p:spPr>
        <p:txBody>
          <a:bodyPr wrap="square" lIns="0" rtlCol="0">
            <a:noAutofit/>
          </a:bodyPr>
          <a:lstStyle/>
          <a:p>
            <a:pPr lvl="0" algn="ctr">
              <a:lnSpc>
                <a:spcPct val="110000"/>
              </a:lnSpc>
              <a:spcAft>
                <a:spcPts val="600"/>
              </a:spcAft>
            </a:pPr>
            <a:r>
              <a:rPr lang="de-AT" sz="900" b="1" i="0" dirty="0">
                <a:solidFill>
                  <a:srgbClr val="074589"/>
                </a:solidFill>
                <a:effectLst/>
                <a:latin typeface="Raleway" panose="020B0503030101060003" pitchFamily="34" charset="77"/>
              </a:rPr>
              <a:t>Financial Transparency </a:t>
            </a:r>
            <a:r>
              <a:rPr lang="de-AT" sz="900" b="1" i="0" dirty="0" err="1">
                <a:solidFill>
                  <a:srgbClr val="074589"/>
                </a:solidFill>
                <a:effectLst/>
                <a:latin typeface="Raleway" panose="020B0503030101060003" pitchFamily="34" charset="77"/>
              </a:rPr>
              <a:t>Advisors</a:t>
            </a:r>
            <a:r>
              <a:rPr lang="de-AT" sz="900" b="1" i="0" dirty="0">
                <a:solidFill>
                  <a:srgbClr val="074589"/>
                </a:solidFill>
                <a:effectLst/>
                <a:latin typeface="Raleway" panose="020B0503030101060003" pitchFamily="34" charset="77"/>
              </a:rPr>
              <a:t> GmbH</a:t>
            </a:r>
            <a:br>
              <a:rPr lang="de-AT" sz="900" b="1" i="0" dirty="0">
                <a:solidFill>
                  <a:srgbClr val="074589"/>
                </a:solidFill>
                <a:effectLst/>
                <a:latin typeface="Raleway" panose="020B0503030101060003" pitchFamily="34" charset="77"/>
              </a:rPr>
            </a:br>
            <a:r>
              <a:rPr lang="de-AT" sz="900" dirty="0">
                <a:effectLst/>
                <a:latin typeface="Raleway" panose="020B0503030101060003" pitchFamily="34" charset="77"/>
              </a:rPr>
              <a:t>Zieglergasse 38/7/1070 Vienna, Austria</a:t>
            </a:r>
          </a:p>
          <a:p>
            <a:pPr lvl="0" algn="ctr">
              <a:lnSpc>
                <a:spcPct val="110000"/>
              </a:lnSpc>
              <a:spcAft>
                <a:spcPts val="600"/>
              </a:spcAft>
            </a:pPr>
            <a:r>
              <a:rPr lang="de-AT" sz="900" dirty="0">
                <a:effectLst/>
                <a:latin typeface="Raleway" panose="020B0503030101060003" pitchFamily="34" charset="77"/>
              </a:rPr>
              <a:t>Phone: +43 1 890 8717 11</a:t>
            </a: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hlinkClick r:id="rId6"/>
              </a:rPr>
              <a:t>www.ft-advisors.com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hlinkClick r:id="rId6"/>
              </a:rPr>
              <a:t>http://www.ft-advisors.com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endParaRPr lang="de-DE" sz="900" dirty="0">
              <a:latin typeface="Raleway" panose="020B0503030101060003" pitchFamily="34" charset="77"/>
            </a:endParaRPr>
          </a:p>
        </p:txBody>
      </p:sp>
      <p:sp>
        <p:nvSpPr>
          <p:cNvPr id="17" name="Textplatzhalter 16">
            <a:extLst>
              <a:ext uri="{FF2B5EF4-FFF2-40B4-BE49-F238E27FC236}">
                <a16:creationId xmlns:a16="http://schemas.microsoft.com/office/drawing/2014/main" id="{CD215576-8A52-48C0-C405-26BAB44F66D3}"/>
              </a:ext>
            </a:extLst>
          </p:cNvPr>
          <p:cNvSpPr>
            <a:spLocks noGrp="1"/>
          </p:cNvSpPr>
          <p:nvPr>
            <p:ph type="body" sz="quarter" idx="11" hasCustomPrompt="1"/>
          </p:nvPr>
        </p:nvSpPr>
        <p:spPr>
          <a:xfrm>
            <a:off x="6879109" y="3645025"/>
            <a:ext cx="4419600" cy="288031"/>
          </a:xfrm>
        </p:spPr>
        <p:txBody>
          <a:bodyPr lIns="0" tIns="0">
            <a:normAutofit/>
          </a:bodyPr>
          <a:lstStyle>
            <a:lvl1pPr marL="0" indent="0" algn="ctr">
              <a:lnSpc>
                <a:spcPct val="100000"/>
              </a:lnSpc>
              <a:buNone/>
              <a:defRPr sz="1400">
                <a:solidFill>
                  <a:srgbClr val="074589"/>
                </a:solidFill>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Name</a:t>
            </a:r>
          </a:p>
        </p:txBody>
      </p:sp>
      <p:sp>
        <p:nvSpPr>
          <p:cNvPr id="18" name="Textplatzhalter 16">
            <a:extLst>
              <a:ext uri="{FF2B5EF4-FFF2-40B4-BE49-F238E27FC236}">
                <a16:creationId xmlns:a16="http://schemas.microsoft.com/office/drawing/2014/main" id="{12809401-C200-B58C-08DE-1AA4B11B2A3B}"/>
              </a:ext>
            </a:extLst>
          </p:cNvPr>
          <p:cNvSpPr>
            <a:spLocks noGrp="1"/>
          </p:cNvSpPr>
          <p:nvPr>
            <p:ph type="body" sz="quarter" idx="12" hasCustomPrompt="1"/>
          </p:nvPr>
        </p:nvSpPr>
        <p:spPr>
          <a:xfrm>
            <a:off x="6878825" y="3933056"/>
            <a:ext cx="4419600" cy="288031"/>
          </a:xfrm>
        </p:spPr>
        <p:txBody>
          <a:bodyPr lIns="0" tIns="0">
            <a:normAutofit/>
          </a:bodyPr>
          <a:lstStyle>
            <a:lvl1pPr marL="0" indent="0" algn="ctr">
              <a:lnSpc>
                <a:spcPct val="100000"/>
              </a:lnSpc>
              <a:buNone/>
              <a:defRPr sz="900">
                <a:solidFill>
                  <a:srgbClr val="074589"/>
                </a:solidFill>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Job Description</a:t>
            </a:r>
          </a:p>
        </p:txBody>
      </p:sp>
      <p:sp>
        <p:nvSpPr>
          <p:cNvPr id="21" name="Textplatzhalter 20">
            <a:extLst>
              <a:ext uri="{FF2B5EF4-FFF2-40B4-BE49-F238E27FC236}">
                <a16:creationId xmlns:a16="http://schemas.microsoft.com/office/drawing/2014/main" id="{92C95256-FDD7-FBAE-00BB-12E2E562FF4E}"/>
              </a:ext>
            </a:extLst>
          </p:cNvPr>
          <p:cNvSpPr>
            <a:spLocks noGrp="1"/>
          </p:cNvSpPr>
          <p:nvPr>
            <p:ph type="body" sz="quarter" idx="13" hasCustomPrompt="1"/>
          </p:nvPr>
        </p:nvSpPr>
        <p:spPr>
          <a:xfrm>
            <a:off x="6878825" y="4623575"/>
            <a:ext cx="4419600" cy="1511300"/>
          </a:xfrm>
        </p:spPr>
        <p:txBody>
          <a:bodyPr>
            <a:normAutofit/>
          </a:bodyPr>
          <a:lstStyle>
            <a:lvl1pPr marL="0" indent="0" algn="ctr">
              <a:buNone/>
              <a:defRPr sz="1100"/>
            </a:lvl1pPr>
            <a:lvl2pPr marL="457200" indent="0" algn="ctr">
              <a:buNone/>
              <a:defRPr sz="1100"/>
            </a:lvl2pPr>
            <a:lvl3pPr marL="914400" indent="0" algn="ctr">
              <a:buNone/>
              <a:defRPr sz="1100"/>
            </a:lvl3pPr>
            <a:lvl4pPr marL="1371600" indent="0" algn="ctr">
              <a:buNone/>
              <a:defRPr sz="1100"/>
            </a:lvl4pPr>
            <a:lvl5pPr marL="1828800" indent="0" algn="ctr">
              <a:buNone/>
              <a:defRPr sz="1100"/>
            </a:lvl5pPr>
          </a:lstStyle>
          <a:p>
            <a:pPr lvl="0"/>
            <a:r>
              <a:rPr lang="de-DE" dirty="0"/>
              <a:t>Contact Information</a:t>
            </a:r>
          </a:p>
        </p:txBody>
      </p:sp>
    </p:spTree>
    <p:extLst>
      <p:ext uri="{BB962C8B-B14F-4D97-AF65-F5344CB8AC3E}">
        <p14:creationId xmlns:p14="http://schemas.microsoft.com/office/powerpoint/2010/main" val="347447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8972D9-E355-4E5E-96AE-F85A61B13584}"/>
              </a:ext>
            </a:extLst>
          </p:cNvPr>
          <p:cNvSpPr>
            <a:spLocks noGrp="1"/>
          </p:cNvSpPr>
          <p:nvPr>
            <p:ph type="title" hasCustomPrompt="1"/>
          </p:nvPr>
        </p:nvSpPr>
        <p:spPr>
          <a:xfrm>
            <a:off x="3812599" y="2204864"/>
            <a:ext cx="4566802" cy="2448272"/>
          </a:xfrm>
        </p:spPr>
        <p:txBody>
          <a:bodyPr anchor="ctr"/>
          <a:lstStyle>
            <a:lvl1pPr algn="ctr">
              <a:defRPr/>
            </a:lvl1pPr>
          </a:lstStyle>
          <a:p>
            <a:r>
              <a:rPr lang="de-DE" dirty="0" err="1"/>
              <a:t>Thank</a:t>
            </a:r>
            <a:r>
              <a:rPr lang="de-DE" dirty="0"/>
              <a:t> </a:t>
            </a:r>
            <a:r>
              <a:rPr lang="de-DE" dirty="0" err="1"/>
              <a:t>you</a:t>
            </a:r>
            <a:br>
              <a:rPr lang="de-DE" dirty="0"/>
            </a:br>
            <a:r>
              <a:rPr lang="de-DE" dirty="0" err="1"/>
              <a:t>for</a:t>
            </a:r>
            <a:r>
              <a:rPr lang="de-DE" dirty="0"/>
              <a:t> </a:t>
            </a:r>
            <a:r>
              <a:rPr lang="de-DE" dirty="0" err="1"/>
              <a:t>your</a:t>
            </a:r>
            <a:r>
              <a:rPr lang="de-DE" dirty="0"/>
              <a:t> time!</a:t>
            </a:r>
          </a:p>
        </p:txBody>
      </p:sp>
      <p:pic>
        <p:nvPicPr>
          <p:cNvPr id="4" name="Grafik 3">
            <a:extLst>
              <a:ext uri="{FF2B5EF4-FFF2-40B4-BE49-F238E27FC236}">
                <a16:creationId xmlns:a16="http://schemas.microsoft.com/office/drawing/2014/main" id="{A4E2F9C4-AA09-4C5D-8A5E-3E07E983ED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006880" y="806756"/>
            <a:ext cx="2178240" cy="968107"/>
          </a:xfrm>
          <a:prstGeom prst="rect">
            <a:avLst/>
          </a:prstGeom>
        </p:spPr>
      </p:pic>
      <p:sp>
        <p:nvSpPr>
          <p:cNvPr id="10" name="Textfeld 9">
            <a:extLst>
              <a:ext uri="{FF2B5EF4-FFF2-40B4-BE49-F238E27FC236}">
                <a16:creationId xmlns:a16="http://schemas.microsoft.com/office/drawing/2014/main" id="{6393D18D-7F75-F9E2-D50D-32C77C6990CC}"/>
              </a:ext>
            </a:extLst>
          </p:cNvPr>
          <p:cNvSpPr txBox="1"/>
          <p:nvPr userDrawn="1"/>
        </p:nvSpPr>
        <p:spPr>
          <a:xfrm>
            <a:off x="3886564" y="5163563"/>
            <a:ext cx="4418872" cy="1368152"/>
          </a:xfrm>
          <a:prstGeom prst="rect">
            <a:avLst/>
          </a:prstGeom>
          <a:noFill/>
        </p:spPr>
        <p:txBody>
          <a:bodyPr wrap="square" lIns="0" rtlCol="0">
            <a:noAutofit/>
          </a:bodyPr>
          <a:lstStyle/>
          <a:p>
            <a:pPr lvl="0" algn="ctr">
              <a:lnSpc>
                <a:spcPct val="110000"/>
              </a:lnSpc>
              <a:spcAft>
                <a:spcPts val="600"/>
              </a:spcAft>
            </a:pPr>
            <a:r>
              <a:rPr lang="de-AT" sz="900" b="1" i="0" dirty="0">
                <a:solidFill>
                  <a:srgbClr val="074589"/>
                </a:solidFill>
                <a:effectLst/>
                <a:latin typeface="Raleway" panose="020B0503030101060003" pitchFamily="34" charset="77"/>
              </a:rPr>
              <a:t>Financial Transparency </a:t>
            </a:r>
            <a:r>
              <a:rPr lang="de-AT" sz="900" b="1" i="0" dirty="0" err="1">
                <a:solidFill>
                  <a:srgbClr val="074589"/>
                </a:solidFill>
                <a:effectLst/>
                <a:latin typeface="Raleway" panose="020B0503030101060003" pitchFamily="34" charset="77"/>
              </a:rPr>
              <a:t>Advisors</a:t>
            </a:r>
            <a:r>
              <a:rPr lang="de-AT" sz="900" b="1" i="0" dirty="0">
                <a:solidFill>
                  <a:srgbClr val="074589"/>
                </a:solidFill>
                <a:effectLst/>
                <a:latin typeface="Raleway" panose="020B0503030101060003" pitchFamily="34" charset="77"/>
              </a:rPr>
              <a:t> GmbH</a:t>
            </a:r>
            <a:br>
              <a:rPr lang="de-AT" sz="900" b="1" i="0" dirty="0">
                <a:solidFill>
                  <a:srgbClr val="074589"/>
                </a:solidFill>
                <a:effectLst/>
                <a:latin typeface="Raleway" panose="020B0503030101060003" pitchFamily="34" charset="77"/>
              </a:rPr>
            </a:br>
            <a:r>
              <a:rPr lang="de-AT" sz="900" dirty="0">
                <a:effectLst/>
                <a:latin typeface="Raleway" panose="020B0503030101060003" pitchFamily="34" charset="77"/>
              </a:rPr>
              <a:t>Zieglergasse 38/7/1070 Vienna, Austria</a:t>
            </a:r>
          </a:p>
          <a:p>
            <a:pPr lvl="0" algn="ctr">
              <a:lnSpc>
                <a:spcPct val="110000"/>
              </a:lnSpc>
              <a:spcAft>
                <a:spcPts val="600"/>
              </a:spcAft>
            </a:pPr>
            <a:r>
              <a:rPr lang="de-AT" sz="900" dirty="0">
                <a:effectLst/>
                <a:latin typeface="Raleway" panose="020B0503030101060003" pitchFamily="34" charset="77"/>
              </a:rPr>
              <a:t>Phone: +43 1 890 8717 11</a:t>
            </a: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rPr>
              <a:t>Email: </a:t>
            </a:r>
            <a:r>
              <a:rPr lang="de-AT" sz="900" dirty="0">
                <a:effectLst/>
                <a:latin typeface="Raleway" panose="020B0503030101060003" pitchFamily="34" charset="77"/>
                <a:hlinkClick r:id="rId4"/>
              </a:rPr>
              <a:t>office@ft-advisors.com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r>
              <a:rPr lang="de-AT" sz="900" dirty="0">
                <a:effectLst/>
                <a:latin typeface="Raleway" panose="020B0503030101060003" pitchFamily="34" charset="77"/>
                <a:hlinkClick r:id="rId5"/>
              </a:rPr>
              <a:t>http://www.ft-advisors.com</a:t>
            </a:r>
            <a:endParaRPr lang="de-AT" sz="900" dirty="0">
              <a:effectLst/>
              <a:latin typeface="Raleway" panose="020B0503030101060003" pitchFamily="34" charset="77"/>
            </a:endParaRPr>
          </a:p>
          <a:p>
            <a:pPr marL="0" marR="0" lvl="0" indent="0" algn="ctr" defTabSz="914400" rtl="0" eaLnBrk="1" fontAlgn="auto" latinLnBrk="0" hangingPunct="1">
              <a:lnSpc>
                <a:spcPct val="110000"/>
              </a:lnSpc>
              <a:spcBef>
                <a:spcPts val="0"/>
              </a:spcBef>
              <a:spcAft>
                <a:spcPts val="600"/>
              </a:spcAft>
              <a:buClrTx/>
              <a:buSzTx/>
              <a:buFontTx/>
              <a:buNone/>
              <a:tabLst/>
              <a:defRPr/>
            </a:pPr>
            <a:endParaRPr lang="de-DE" sz="900" dirty="0">
              <a:latin typeface="Raleway" panose="020B0503030101060003" pitchFamily="34" charset="77"/>
            </a:endParaRPr>
          </a:p>
        </p:txBody>
      </p:sp>
    </p:spTree>
    <p:extLst>
      <p:ext uri="{BB962C8B-B14F-4D97-AF65-F5344CB8AC3E}">
        <p14:creationId xmlns:p14="http://schemas.microsoft.com/office/powerpoint/2010/main" val="2619996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1B80F-3CBA-2AC6-106C-C44F77B08482}"/>
              </a:ext>
            </a:extLst>
          </p:cNvPr>
          <p:cNvSpPr>
            <a:spLocks noGrp="1"/>
          </p:cNvSpPr>
          <p:nvPr>
            <p:ph type="ctrTitle" hasCustomPrompt="1"/>
          </p:nvPr>
        </p:nvSpPr>
        <p:spPr>
          <a:xfrm>
            <a:off x="1524000" y="1122363"/>
            <a:ext cx="9144000" cy="2387600"/>
          </a:xfrm>
        </p:spPr>
        <p:txBody>
          <a:bodyPr bIns="72000" anchor="b">
            <a:normAutofit/>
          </a:bodyPr>
          <a:lstStyle>
            <a:lvl1pPr algn="l">
              <a:lnSpc>
                <a:spcPct val="110000"/>
              </a:lnSpc>
              <a:defRPr sz="4400" spc="200" baseline="0"/>
            </a:lvl1pPr>
          </a:lstStyle>
          <a:p>
            <a:r>
              <a:rPr lang="de-DE" dirty="0"/>
              <a:t>MASTERTITELFORMAT BEARBEITEN</a:t>
            </a:r>
          </a:p>
        </p:txBody>
      </p:sp>
      <p:sp>
        <p:nvSpPr>
          <p:cNvPr id="3" name="Untertitel 2">
            <a:extLst>
              <a:ext uri="{FF2B5EF4-FFF2-40B4-BE49-F238E27FC236}">
                <a16:creationId xmlns:a16="http://schemas.microsoft.com/office/drawing/2014/main" id="{0266C07B-3483-01BD-051D-1BD0E33CA3E9}"/>
              </a:ext>
            </a:extLst>
          </p:cNvPr>
          <p:cNvSpPr>
            <a:spLocks noGrp="1"/>
          </p:cNvSpPr>
          <p:nvPr>
            <p:ph type="subTitle" idx="1"/>
          </p:nvPr>
        </p:nvSpPr>
        <p:spPr>
          <a:xfrm>
            <a:off x="1524000" y="3602038"/>
            <a:ext cx="9144000" cy="1655762"/>
          </a:xfrm>
        </p:spPr>
        <p:txBody>
          <a:bodyPr tIns="216000">
            <a:normAutofit/>
          </a:bodyPr>
          <a:lstStyle>
            <a:lvl1pPr marL="0" indent="0" algn="l">
              <a:buNone/>
              <a:defRPr sz="1600" b="0" i="0" spc="150" baseline="0">
                <a:latin typeface="Raleway Medium"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7" name="Datumsplatzhalter 3">
            <a:extLst>
              <a:ext uri="{FF2B5EF4-FFF2-40B4-BE49-F238E27FC236}">
                <a16:creationId xmlns:a16="http://schemas.microsoft.com/office/drawing/2014/main" id="{09AA063F-81B3-B16E-D5F1-DD2CEF99C4B9}"/>
              </a:ext>
            </a:extLst>
          </p:cNvPr>
          <p:cNvSpPr>
            <a:spLocks noGrp="1"/>
          </p:cNvSpPr>
          <p:nvPr>
            <p:ph type="dt" sz="half" idx="2"/>
          </p:nvPr>
        </p:nvSpPr>
        <p:spPr>
          <a:xfrm>
            <a:off x="695400" y="6381750"/>
            <a:ext cx="1008509"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C77F111C-0C3F-1D4C-BB8E-1C34FDB9DD16}" type="datetime3">
              <a:rPr lang="de-AT" smtClean="0"/>
              <a:t>14/02/23</a:t>
            </a:fld>
            <a:endParaRPr lang="de-DE" dirty="0"/>
          </a:p>
        </p:txBody>
      </p:sp>
      <p:sp>
        <p:nvSpPr>
          <p:cNvPr id="8" name="Fußzeilenplatzhalter 4">
            <a:extLst>
              <a:ext uri="{FF2B5EF4-FFF2-40B4-BE49-F238E27FC236}">
                <a16:creationId xmlns:a16="http://schemas.microsoft.com/office/drawing/2014/main" id="{0FD367BB-371A-835A-BC19-3D844FC82847}"/>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9" name="Foliennummernplatzhalter 5">
            <a:extLst>
              <a:ext uri="{FF2B5EF4-FFF2-40B4-BE49-F238E27FC236}">
                <a16:creationId xmlns:a16="http://schemas.microsoft.com/office/drawing/2014/main" id="{A48A3D83-F683-DF6B-44BA-B7D13297B0E2}"/>
              </a:ext>
            </a:extLst>
          </p:cNvPr>
          <p:cNvSpPr>
            <a:spLocks noGrp="1"/>
          </p:cNvSpPr>
          <p:nvPr>
            <p:ph type="sldNum" sz="quarter" idx="4"/>
          </p:nvPr>
        </p:nvSpPr>
        <p:spPr>
          <a:xfrm>
            <a:off x="11352584" y="6381750"/>
            <a:ext cx="501512" cy="47625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a:t>
            </a:fld>
            <a:endParaRPr lang="de-DE" dirty="0"/>
          </a:p>
        </p:txBody>
      </p:sp>
    </p:spTree>
    <p:extLst>
      <p:ext uri="{BB962C8B-B14F-4D97-AF65-F5344CB8AC3E}">
        <p14:creationId xmlns:p14="http://schemas.microsoft.com/office/powerpoint/2010/main" val="256493728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1CD4CC-D70A-436B-F603-A4119A2DCB5B}"/>
              </a:ext>
            </a:extLst>
          </p:cNvPr>
          <p:cNvSpPr>
            <a:spLocks noGrp="1"/>
          </p:cNvSpPr>
          <p:nvPr>
            <p:ph type="title"/>
          </p:nvPr>
        </p:nvSpPr>
        <p:spPr>
          <a:xfrm>
            <a:off x="831850" y="549275"/>
            <a:ext cx="10515600" cy="2852737"/>
          </a:xfrm>
        </p:spPr>
        <p:txBody>
          <a:bodyPr anchor="b">
            <a:normAutofit/>
          </a:bodyPr>
          <a:lstStyle>
            <a:lvl1pPr>
              <a:lnSpc>
                <a:spcPct val="100000"/>
              </a:lnSpc>
              <a:defRPr sz="3600" b="0" i="0" spc="150" baseline="0">
                <a:latin typeface="Raleway" panose="020B0503030101060003" pitchFamily="34" charset="77"/>
              </a:defRPr>
            </a:lvl1pPr>
          </a:lstStyle>
          <a:p>
            <a:r>
              <a:rPr lang="de-DE" dirty="0"/>
              <a:t>Mastertitelformat bearbeiten</a:t>
            </a:r>
          </a:p>
        </p:txBody>
      </p:sp>
      <p:sp>
        <p:nvSpPr>
          <p:cNvPr id="3" name="Textplatzhalter 2">
            <a:extLst>
              <a:ext uri="{FF2B5EF4-FFF2-40B4-BE49-F238E27FC236}">
                <a16:creationId xmlns:a16="http://schemas.microsoft.com/office/drawing/2014/main" id="{876E06B5-BA29-3AE5-2CBA-7D5D7B377E1C}"/>
              </a:ext>
            </a:extLst>
          </p:cNvPr>
          <p:cNvSpPr>
            <a:spLocks noGrp="1"/>
          </p:cNvSpPr>
          <p:nvPr>
            <p:ph type="body" idx="1"/>
          </p:nvPr>
        </p:nvSpPr>
        <p:spPr>
          <a:xfrm>
            <a:off x="831850" y="3429000"/>
            <a:ext cx="10515600" cy="1500187"/>
          </a:xfrm>
        </p:spPr>
        <p:txBody>
          <a:bodyPr tIns="108000">
            <a:normAutofit/>
          </a:bodyPr>
          <a:lstStyle>
            <a:lvl1pPr marL="0" indent="0">
              <a:buNone/>
              <a:defRPr sz="1400" b="0" i="0" spc="150" baseline="0">
                <a:solidFill>
                  <a:srgbClr val="2B2B2B"/>
                </a:solidFill>
                <a:latin typeface="Raleway Medium" panose="020B0503030101060003" pitchFamily="34"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7" name="Datumsplatzhalter 3">
            <a:extLst>
              <a:ext uri="{FF2B5EF4-FFF2-40B4-BE49-F238E27FC236}">
                <a16:creationId xmlns:a16="http://schemas.microsoft.com/office/drawing/2014/main" id="{48DC7A57-0FFD-E7C7-E0CE-27FE6F083565}"/>
              </a:ext>
            </a:extLst>
          </p:cNvPr>
          <p:cNvSpPr>
            <a:spLocks noGrp="1"/>
          </p:cNvSpPr>
          <p:nvPr>
            <p:ph type="dt" sz="half" idx="2"/>
          </p:nvPr>
        </p:nvSpPr>
        <p:spPr>
          <a:xfrm>
            <a:off x="695400" y="6381750"/>
            <a:ext cx="1008509"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22255B13-0D98-0147-ABD2-A60B0B3EB061}" type="datetime3">
              <a:rPr lang="de-AT" smtClean="0"/>
              <a:t>14/02/23</a:t>
            </a:fld>
            <a:endParaRPr lang="de-DE" dirty="0"/>
          </a:p>
        </p:txBody>
      </p:sp>
      <p:sp>
        <p:nvSpPr>
          <p:cNvPr id="8" name="Fußzeilenplatzhalter 4">
            <a:extLst>
              <a:ext uri="{FF2B5EF4-FFF2-40B4-BE49-F238E27FC236}">
                <a16:creationId xmlns:a16="http://schemas.microsoft.com/office/drawing/2014/main" id="{63ED811B-8817-1698-04A9-021B94F4E0D3}"/>
              </a:ext>
            </a:extLst>
          </p:cNvPr>
          <p:cNvSpPr>
            <a:spLocks noGrp="1"/>
          </p:cNvSpPr>
          <p:nvPr>
            <p:ph type="ftr" sz="quarter" idx="3"/>
          </p:nvPr>
        </p:nvSpPr>
        <p:spPr>
          <a:xfrm flipH="1">
            <a:off x="3557718" y="6376030"/>
            <a:ext cx="5076564" cy="48197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9" name="Foliennummernplatzhalter 5">
            <a:extLst>
              <a:ext uri="{FF2B5EF4-FFF2-40B4-BE49-F238E27FC236}">
                <a16:creationId xmlns:a16="http://schemas.microsoft.com/office/drawing/2014/main" id="{D0710B8C-BEB3-BCD7-F83E-C874F25E116D}"/>
              </a:ext>
            </a:extLst>
          </p:cNvPr>
          <p:cNvSpPr>
            <a:spLocks noGrp="1"/>
          </p:cNvSpPr>
          <p:nvPr>
            <p:ph type="sldNum" sz="quarter" idx="4"/>
          </p:nvPr>
        </p:nvSpPr>
        <p:spPr>
          <a:xfrm>
            <a:off x="11352584" y="6376030"/>
            <a:ext cx="501512" cy="48197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a:t>
            </a:fld>
            <a:endParaRPr lang="de-DE" dirty="0"/>
          </a:p>
        </p:txBody>
      </p:sp>
    </p:spTree>
    <p:extLst>
      <p:ext uri="{BB962C8B-B14F-4D97-AF65-F5344CB8AC3E}">
        <p14:creationId xmlns:p14="http://schemas.microsoft.com/office/powerpoint/2010/main" val="404473514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3">
            <a:extLst>
              <a:ext uri="{FF2B5EF4-FFF2-40B4-BE49-F238E27FC236}">
                <a16:creationId xmlns:a16="http://schemas.microsoft.com/office/drawing/2014/main" id="{99372F59-610C-E947-F97A-F6E64234554D}"/>
              </a:ext>
            </a:extLst>
          </p:cNvPr>
          <p:cNvSpPr>
            <a:spLocks noGrp="1"/>
          </p:cNvSpPr>
          <p:nvPr>
            <p:ph type="dt" sz="half" idx="2"/>
          </p:nvPr>
        </p:nvSpPr>
        <p:spPr>
          <a:xfrm>
            <a:off x="695400" y="6381750"/>
            <a:ext cx="1008509"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A92B0B77-BEBA-A14D-9441-FD1B2D3B9916}" type="datetime3">
              <a:rPr lang="de-AT" smtClean="0"/>
              <a:t>14/02/23</a:t>
            </a:fld>
            <a:endParaRPr lang="de-DE" dirty="0"/>
          </a:p>
        </p:txBody>
      </p:sp>
      <p:sp>
        <p:nvSpPr>
          <p:cNvPr id="6" name="Fußzeilenplatzhalter 4">
            <a:extLst>
              <a:ext uri="{FF2B5EF4-FFF2-40B4-BE49-F238E27FC236}">
                <a16:creationId xmlns:a16="http://schemas.microsoft.com/office/drawing/2014/main" id="{B8E51D76-2C89-A978-272A-220A8C18C2E9}"/>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7" name="Foliennummernplatzhalter 5">
            <a:extLst>
              <a:ext uri="{FF2B5EF4-FFF2-40B4-BE49-F238E27FC236}">
                <a16:creationId xmlns:a16="http://schemas.microsoft.com/office/drawing/2014/main" id="{78AC1448-3D28-4850-AA56-7596C457CF12}"/>
              </a:ext>
            </a:extLst>
          </p:cNvPr>
          <p:cNvSpPr>
            <a:spLocks noGrp="1"/>
          </p:cNvSpPr>
          <p:nvPr>
            <p:ph type="sldNum" sz="quarter" idx="4"/>
          </p:nvPr>
        </p:nvSpPr>
        <p:spPr>
          <a:xfrm>
            <a:off x="11352584" y="6381750"/>
            <a:ext cx="501512" cy="47625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a:t>
            </a:fld>
            <a:endParaRPr lang="de-DE" dirty="0"/>
          </a:p>
        </p:txBody>
      </p:sp>
    </p:spTree>
    <p:extLst>
      <p:ext uri="{BB962C8B-B14F-4D97-AF65-F5344CB8AC3E}">
        <p14:creationId xmlns:p14="http://schemas.microsoft.com/office/powerpoint/2010/main" val="153268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1B80F-3CBA-2AC6-106C-C44F77B08482}"/>
              </a:ext>
            </a:extLst>
          </p:cNvPr>
          <p:cNvSpPr>
            <a:spLocks noGrp="1"/>
          </p:cNvSpPr>
          <p:nvPr>
            <p:ph type="ctrTitle" hasCustomPrompt="1"/>
          </p:nvPr>
        </p:nvSpPr>
        <p:spPr>
          <a:xfrm>
            <a:off x="1524000" y="1122363"/>
            <a:ext cx="9144000" cy="2387600"/>
          </a:xfrm>
          <a:prstGeom prst="rect">
            <a:avLst/>
          </a:prstGeom>
        </p:spPr>
        <p:txBody>
          <a:bodyPr bIns="72000" anchor="b">
            <a:normAutofit/>
          </a:bodyPr>
          <a:lstStyle>
            <a:lvl1pPr algn="l">
              <a:lnSpc>
                <a:spcPct val="110000"/>
              </a:lnSpc>
              <a:defRPr sz="4400" spc="200" baseline="0"/>
            </a:lvl1pPr>
          </a:lstStyle>
          <a:p>
            <a:r>
              <a:rPr lang="de-DE" dirty="0"/>
              <a:t>MASTERTITELFORMAT BEARBEITEN</a:t>
            </a:r>
          </a:p>
        </p:txBody>
      </p:sp>
      <p:sp>
        <p:nvSpPr>
          <p:cNvPr id="3" name="Untertitel 2">
            <a:extLst>
              <a:ext uri="{FF2B5EF4-FFF2-40B4-BE49-F238E27FC236}">
                <a16:creationId xmlns:a16="http://schemas.microsoft.com/office/drawing/2014/main" id="{0266C07B-3483-01BD-051D-1BD0E33CA3E9}"/>
              </a:ext>
            </a:extLst>
          </p:cNvPr>
          <p:cNvSpPr>
            <a:spLocks noGrp="1"/>
          </p:cNvSpPr>
          <p:nvPr>
            <p:ph type="subTitle" idx="1"/>
          </p:nvPr>
        </p:nvSpPr>
        <p:spPr>
          <a:xfrm>
            <a:off x="1524000" y="3602038"/>
            <a:ext cx="9144000" cy="1655762"/>
          </a:xfrm>
          <a:prstGeom prst="rect">
            <a:avLst/>
          </a:prstGeom>
        </p:spPr>
        <p:txBody>
          <a:bodyPr tIns="216000">
            <a:normAutofit/>
          </a:bodyPr>
          <a:lstStyle>
            <a:lvl1pPr marL="0" indent="0" algn="l">
              <a:buNone/>
              <a:defRPr sz="1600" b="0" i="0" spc="150" baseline="0">
                <a:latin typeface="Raleway Medium"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10" name="Datumsplatzhalter 9">
            <a:extLst>
              <a:ext uri="{FF2B5EF4-FFF2-40B4-BE49-F238E27FC236}">
                <a16:creationId xmlns:a16="http://schemas.microsoft.com/office/drawing/2014/main" id="{2EE8BE98-8DB3-E2EC-543D-838120665B47}"/>
              </a:ext>
            </a:extLst>
          </p:cNvPr>
          <p:cNvSpPr>
            <a:spLocks noGrp="1"/>
          </p:cNvSpPr>
          <p:nvPr>
            <p:ph type="dt" sz="half" idx="10"/>
          </p:nvPr>
        </p:nvSpPr>
        <p:spPr/>
        <p:txBody>
          <a:bodyPr/>
          <a:lstStyle>
            <a:lvl1pPr>
              <a:defRPr/>
            </a:lvl1pPr>
          </a:lstStyle>
          <a:p>
            <a:fld id="{2FB239CE-D528-5346-B473-981DAE48F116}" type="datetime3">
              <a:rPr lang="de-AT" smtClean="0"/>
              <a:t>14/02/23</a:t>
            </a:fld>
            <a:endParaRPr lang="de-DE" dirty="0"/>
          </a:p>
        </p:txBody>
      </p:sp>
      <p:sp>
        <p:nvSpPr>
          <p:cNvPr id="11" name="Fußzeilenplatzhalter 10">
            <a:extLst>
              <a:ext uri="{FF2B5EF4-FFF2-40B4-BE49-F238E27FC236}">
                <a16:creationId xmlns:a16="http://schemas.microsoft.com/office/drawing/2014/main" id="{DC07D3D1-AE8C-CFA1-FBAD-1CBAFF177CFB}"/>
              </a:ext>
            </a:extLst>
          </p:cNvPr>
          <p:cNvSpPr>
            <a:spLocks noGrp="1"/>
          </p:cNvSpPr>
          <p:nvPr>
            <p:ph type="ftr" sz="quarter" idx="11"/>
          </p:nvPr>
        </p:nvSpPr>
        <p:spPr/>
        <p:txBody>
          <a:bodyPr/>
          <a:lstStyle/>
          <a:p>
            <a:r>
              <a:rPr lang="de-DE"/>
              <a:t>© Financial Transparency Advisors</a:t>
            </a:r>
            <a:endParaRPr lang="de-DE" dirty="0"/>
          </a:p>
        </p:txBody>
      </p:sp>
      <p:sp>
        <p:nvSpPr>
          <p:cNvPr id="13" name="Foliennummernplatzhalter 12">
            <a:extLst>
              <a:ext uri="{FF2B5EF4-FFF2-40B4-BE49-F238E27FC236}">
                <a16:creationId xmlns:a16="http://schemas.microsoft.com/office/drawing/2014/main" id="{7435FD81-E87F-8E3B-CAE9-2BC566A4D331}"/>
              </a:ext>
            </a:extLst>
          </p:cNvPr>
          <p:cNvSpPr>
            <a:spLocks noGrp="1"/>
          </p:cNvSpPr>
          <p:nvPr>
            <p:ph type="sldNum" sz="quarter" idx="12"/>
          </p:nvPr>
        </p:nvSpPr>
        <p:spPr/>
        <p:txBody>
          <a:bodyPr/>
          <a:lstStyle/>
          <a:p>
            <a:fld id="{0D5D4F3F-BA5A-4243-9F06-2EC3CD8A184B}" type="slidenum">
              <a:rPr lang="de-DE" smtClean="0"/>
              <a:pPr/>
              <a:t>‹#›</a:t>
            </a:fld>
            <a:endParaRPr lang="de-DE" dirty="0"/>
          </a:p>
        </p:txBody>
      </p:sp>
    </p:spTree>
    <p:extLst>
      <p:ext uri="{BB962C8B-B14F-4D97-AF65-F5344CB8AC3E}">
        <p14:creationId xmlns:p14="http://schemas.microsoft.com/office/powerpoint/2010/main" val="4432924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1CD4CC-D70A-436B-F603-A4119A2DCB5B}"/>
              </a:ext>
            </a:extLst>
          </p:cNvPr>
          <p:cNvSpPr>
            <a:spLocks noGrp="1"/>
          </p:cNvSpPr>
          <p:nvPr>
            <p:ph type="title"/>
          </p:nvPr>
        </p:nvSpPr>
        <p:spPr>
          <a:xfrm>
            <a:off x="831850" y="549275"/>
            <a:ext cx="10515600" cy="2852737"/>
          </a:xfrm>
          <a:prstGeom prst="rect">
            <a:avLst/>
          </a:prstGeom>
        </p:spPr>
        <p:txBody>
          <a:bodyPr anchor="b">
            <a:normAutofit/>
          </a:bodyPr>
          <a:lstStyle>
            <a:lvl1pPr>
              <a:lnSpc>
                <a:spcPct val="100000"/>
              </a:lnSpc>
              <a:defRPr sz="3600" b="0" i="0" spc="150" baseline="0">
                <a:latin typeface="Raleway" panose="020B0503030101060003" pitchFamily="34" charset="77"/>
              </a:defRPr>
            </a:lvl1pPr>
          </a:lstStyle>
          <a:p>
            <a:r>
              <a:rPr lang="de-DE" dirty="0"/>
              <a:t>Mastertitelformat bearbeiten</a:t>
            </a:r>
          </a:p>
        </p:txBody>
      </p:sp>
      <p:sp>
        <p:nvSpPr>
          <p:cNvPr id="3" name="Textplatzhalter 2">
            <a:extLst>
              <a:ext uri="{FF2B5EF4-FFF2-40B4-BE49-F238E27FC236}">
                <a16:creationId xmlns:a16="http://schemas.microsoft.com/office/drawing/2014/main" id="{876E06B5-BA29-3AE5-2CBA-7D5D7B377E1C}"/>
              </a:ext>
            </a:extLst>
          </p:cNvPr>
          <p:cNvSpPr>
            <a:spLocks noGrp="1"/>
          </p:cNvSpPr>
          <p:nvPr>
            <p:ph type="body" idx="1"/>
          </p:nvPr>
        </p:nvSpPr>
        <p:spPr>
          <a:xfrm>
            <a:off x="831850" y="3429000"/>
            <a:ext cx="10515600" cy="1500187"/>
          </a:xfrm>
          <a:prstGeom prst="rect">
            <a:avLst/>
          </a:prstGeom>
        </p:spPr>
        <p:txBody>
          <a:bodyPr tIns="108000">
            <a:normAutofit/>
          </a:bodyPr>
          <a:lstStyle>
            <a:lvl1pPr marL="0" indent="0">
              <a:buNone/>
              <a:defRPr sz="1400" b="0" i="0" spc="150" baseline="0">
                <a:solidFill>
                  <a:srgbClr val="83A2C6"/>
                </a:solidFill>
                <a:latin typeface="Raleway Medium" panose="020B0503030101060003" pitchFamily="34"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10" name="Datumsplatzhalter 9">
            <a:extLst>
              <a:ext uri="{FF2B5EF4-FFF2-40B4-BE49-F238E27FC236}">
                <a16:creationId xmlns:a16="http://schemas.microsoft.com/office/drawing/2014/main" id="{544B52ED-9EE6-C568-5648-06004602BE19}"/>
              </a:ext>
            </a:extLst>
          </p:cNvPr>
          <p:cNvSpPr>
            <a:spLocks noGrp="1"/>
          </p:cNvSpPr>
          <p:nvPr>
            <p:ph type="dt" sz="half" idx="10"/>
          </p:nvPr>
        </p:nvSpPr>
        <p:spPr/>
        <p:txBody>
          <a:bodyPr/>
          <a:lstStyle>
            <a:lvl1pPr>
              <a:defRPr/>
            </a:lvl1pPr>
          </a:lstStyle>
          <a:p>
            <a:fld id="{5E9ADBC8-28B0-E148-AF08-C74CECC6C27C}" type="datetime3">
              <a:rPr lang="de-AT" smtClean="0"/>
              <a:t>14/02/23</a:t>
            </a:fld>
            <a:endParaRPr lang="de-DE" dirty="0"/>
          </a:p>
        </p:txBody>
      </p:sp>
      <p:sp>
        <p:nvSpPr>
          <p:cNvPr id="11" name="Fußzeilenplatzhalter 10">
            <a:extLst>
              <a:ext uri="{FF2B5EF4-FFF2-40B4-BE49-F238E27FC236}">
                <a16:creationId xmlns:a16="http://schemas.microsoft.com/office/drawing/2014/main" id="{360B3294-0B71-D878-70CD-EBBC55D74E41}"/>
              </a:ext>
            </a:extLst>
          </p:cNvPr>
          <p:cNvSpPr>
            <a:spLocks noGrp="1"/>
          </p:cNvSpPr>
          <p:nvPr>
            <p:ph type="ftr" sz="quarter" idx="11"/>
          </p:nvPr>
        </p:nvSpPr>
        <p:spPr/>
        <p:txBody>
          <a:bodyPr/>
          <a:lstStyle/>
          <a:p>
            <a:r>
              <a:rPr lang="de-DE"/>
              <a:t>© Financial Transparency Advisors</a:t>
            </a:r>
            <a:endParaRPr lang="de-DE" dirty="0"/>
          </a:p>
        </p:txBody>
      </p:sp>
      <p:sp>
        <p:nvSpPr>
          <p:cNvPr id="12" name="Foliennummernplatzhalter 11">
            <a:extLst>
              <a:ext uri="{FF2B5EF4-FFF2-40B4-BE49-F238E27FC236}">
                <a16:creationId xmlns:a16="http://schemas.microsoft.com/office/drawing/2014/main" id="{0A2912EA-AEA3-E7E7-7268-294396D8E205}"/>
              </a:ext>
            </a:extLst>
          </p:cNvPr>
          <p:cNvSpPr>
            <a:spLocks noGrp="1"/>
          </p:cNvSpPr>
          <p:nvPr>
            <p:ph type="sldNum" sz="quarter" idx="12"/>
          </p:nvPr>
        </p:nvSpPr>
        <p:spPr/>
        <p:txBody>
          <a:bodyPr/>
          <a:lstStyle/>
          <a:p>
            <a:fld id="{0D5D4F3F-BA5A-4243-9F06-2EC3CD8A184B}" type="slidenum">
              <a:rPr lang="de-DE" smtClean="0"/>
              <a:pPr/>
              <a:t>‹#›</a:t>
            </a:fld>
            <a:endParaRPr lang="de-DE" dirty="0"/>
          </a:p>
        </p:txBody>
      </p:sp>
    </p:spTree>
    <p:extLst>
      <p:ext uri="{BB962C8B-B14F-4D97-AF65-F5344CB8AC3E}">
        <p14:creationId xmlns:p14="http://schemas.microsoft.com/office/powerpoint/2010/main" val="218842622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slideLayout" Target="../slideLayouts/slideLayout7.xml"/><Relationship Id="rId7"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slideLayout" Target="../slideLayouts/slideLayout10.xml"/><Relationship Id="rId7" Type="http://schemas.openxmlformats.org/officeDocument/2006/relationships/image" Target="../media/image7.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3.sv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2.sv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1.png"/><Relationship Id="rId5" Type="http://schemas.openxmlformats.org/officeDocument/2006/relationships/slideLayout" Target="../slideLayouts/slideLayout15.xml"/><Relationship Id="rId15" Type="http://schemas.openxmlformats.org/officeDocument/2006/relationships/image" Target="../media/image8.svg"/><Relationship Id="rId10" Type="http://schemas.openxmlformats.org/officeDocument/2006/relationships/theme" Target="../theme/theme4.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936C133F-8C1D-CCC4-0259-2BAA4FCBB9AA}"/>
              </a:ext>
            </a:extLst>
          </p:cNvPr>
          <p:cNvSpPr/>
          <p:nvPr userDrawn="1"/>
        </p:nvSpPr>
        <p:spPr>
          <a:xfrm>
            <a:off x="334964" y="332657"/>
            <a:ext cx="11522074" cy="6191968"/>
          </a:xfrm>
          <a:prstGeom prst="rect">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Raleway" panose="020B0503030101060003" pitchFamily="34" charset="77"/>
            </a:endParaRPr>
          </a:p>
        </p:txBody>
      </p:sp>
      <p:sp>
        <p:nvSpPr>
          <p:cNvPr id="2" name="Titelplatzhalter 1">
            <a:extLst>
              <a:ext uri="{FF2B5EF4-FFF2-40B4-BE49-F238E27FC236}">
                <a16:creationId xmlns:a16="http://schemas.microsoft.com/office/drawing/2014/main" id="{5A9C1BC0-1219-97D3-A7DF-6C58C7DD0EBF}"/>
              </a:ext>
            </a:extLst>
          </p:cNvPr>
          <p:cNvSpPr>
            <a:spLocks noGrp="1"/>
          </p:cNvSpPr>
          <p:nvPr>
            <p:ph type="title"/>
          </p:nvPr>
        </p:nvSpPr>
        <p:spPr>
          <a:xfrm>
            <a:off x="335360" y="332656"/>
            <a:ext cx="11521678" cy="1325563"/>
          </a:xfrm>
          <a:prstGeom prst="rect">
            <a:avLst/>
          </a:prstGeom>
        </p:spPr>
        <p:txBody>
          <a:bodyPr vert="horz" lIns="144000" tIns="144000" rIns="144000" bIns="0" rtlCol="0" anchor="t" anchorCtr="0">
            <a:normAutofit/>
          </a:bodyPr>
          <a:lstStyle/>
          <a:p>
            <a:r>
              <a:rPr lang="de-DE" dirty="0"/>
              <a:t>MASTERTITELFORMAT BEARBEITEN</a:t>
            </a:r>
          </a:p>
        </p:txBody>
      </p:sp>
      <p:sp>
        <p:nvSpPr>
          <p:cNvPr id="3" name="Textplatzhalter 2">
            <a:extLst>
              <a:ext uri="{FF2B5EF4-FFF2-40B4-BE49-F238E27FC236}">
                <a16:creationId xmlns:a16="http://schemas.microsoft.com/office/drawing/2014/main" id="{B36C5340-2700-48A2-6E7B-52FECC7D661D}"/>
              </a:ext>
            </a:extLst>
          </p:cNvPr>
          <p:cNvSpPr>
            <a:spLocks noGrp="1"/>
          </p:cNvSpPr>
          <p:nvPr>
            <p:ph type="body" idx="1"/>
          </p:nvPr>
        </p:nvSpPr>
        <p:spPr>
          <a:xfrm>
            <a:off x="335360" y="1793875"/>
            <a:ext cx="11521678" cy="4351338"/>
          </a:xfrm>
          <a:prstGeom prst="rect">
            <a:avLst/>
          </a:prstGeom>
        </p:spPr>
        <p:txBody>
          <a:bodyPr vert="horz" lIns="144000" tIns="45720" rIns="14400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622555937"/>
      </p:ext>
    </p:extLst>
  </p:cSld>
  <p:clrMap bg1="lt1" tx1="dk1" bg2="lt2" tx2="dk2" accent1="accent1" accent2="accent2" accent3="accent3" accent4="accent4" accent5="accent5" accent6="accent6" hlink="hlink" folHlink="folHlink"/>
  <p:sldLayoutIdLst>
    <p:sldLayoutId id="2147483684" r:id="rId1"/>
    <p:sldLayoutId id="2147483677" r:id="rId2"/>
    <p:sldLayoutId id="2147483685" r:id="rId3"/>
    <p:sldLayoutId id="2147483687" r:id="rId4"/>
  </p:sldLayoutIdLst>
  <p:hf hdr="0"/>
  <p:txStyles>
    <p:titleStyle>
      <a:lvl1pPr algn="l"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lang="de-DE" sz="1800" kern="1200" spc="50" baseline="0" dirty="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rgbClr val="2B2B2B"/>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rgbClr val="2B2B2B"/>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1" userDrawn="1">
          <p15:clr>
            <a:srgbClr val="F26B43"/>
          </p15:clr>
        </p15:guide>
        <p15:guide id="2" orient="horz" pos="210" userDrawn="1">
          <p15:clr>
            <a:srgbClr val="F26B43"/>
          </p15:clr>
        </p15:guide>
        <p15:guide id="3" orient="horz" pos="4110" userDrawn="1">
          <p15:clr>
            <a:srgbClr val="F26B43"/>
          </p15:clr>
        </p15:guide>
        <p15:guide id="4" pos="7469" userDrawn="1">
          <p15:clr>
            <a:srgbClr val="F26B43"/>
          </p15:clr>
        </p15:guide>
        <p15:guide id="5" pos="3840" userDrawn="1">
          <p15:clr>
            <a:srgbClr val="F26B43"/>
          </p15:clr>
        </p15:guide>
        <p15:guide id="6" pos="3976" userDrawn="1">
          <p15:clr>
            <a:srgbClr val="F26B43"/>
          </p15:clr>
        </p15:guide>
        <p15:guide id="7" pos="37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936C133F-8C1D-CCC4-0259-2BAA4FCBB9AA}"/>
              </a:ext>
            </a:extLst>
          </p:cNvPr>
          <p:cNvSpPr/>
          <p:nvPr userDrawn="1"/>
        </p:nvSpPr>
        <p:spPr>
          <a:xfrm>
            <a:off x="334964" y="332656"/>
            <a:ext cx="11522074" cy="6048375"/>
          </a:xfrm>
          <a:prstGeom prst="rect">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Raleway" panose="020B0503030101060003" pitchFamily="34" charset="77"/>
            </a:endParaRPr>
          </a:p>
        </p:txBody>
      </p:sp>
      <p:pic>
        <p:nvPicPr>
          <p:cNvPr id="11" name="Grafik 10">
            <a:extLst>
              <a:ext uri="{FF2B5EF4-FFF2-40B4-BE49-F238E27FC236}">
                <a16:creationId xmlns:a16="http://schemas.microsoft.com/office/drawing/2014/main" id="{E19FB6D4-2F37-C66F-C3CF-F194471CEED9}"/>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227120" y="0"/>
            <a:ext cx="5964880" cy="6649375"/>
          </a:xfrm>
          <a:prstGeom prst="rect">
            <a:avLst/>
          </a:prstGeom>
        </p:spPr>
      </p:pic>
      <p:sp>
        <p:nvSpPr>
          <p:cNvPr id="2" name="Titelplatzhalter 1">
            <a:extLst>
              <a:ext uri="{FF2B5EF4-FFF2-40B4-BE49-F238E27FC236}">
                <a16:creationId xmlns:a16="http://schemas.microsoft.com/office/drawing/2014/main" id="{5A9C1BC0-1219-97D3-A7DF-6C58C7DD0EBF}"/>
              </a:ext>
            </a:extLst>
          </p:cNvPr>
          <p:cNvSpPr>
            <a:spLocks noGrp="1"/>
          </p:cNvSpPr>
          <p:nvPr>
            <p:ph type="title"/>
          </p:nvPr>
        </p:nvSpPr>
        <p:spPr>
          <a:xfrm>
            <a:off x="335360" y="332656"/>
            <a:ext cx="11521678" cy="1325563"/>
          </a:xfrm>
          <a:prstGeom prst="rect">
            <a:avLst/>
          </a:prstGeom>
        </p:spPr>
        <p:txBody>
          <a:bodyPr vert="horz" lIns="144000" tIns="144000" rIns="90000" bIns="0" rtlCol="0" anchor="t" anchorCtr="0">
            <a:normAutofit/>
          </a:bodyPr>
          <a:lstStyle/>
          <a:p>
            <a:r>
              <a:rPr lang="de-DE" dirty="0"/>
              <a:t>MASTERTITELFORMAT BEARBEITEN</a:t>
            </a:r>
          </a:p>
        </p:txBody>
      </p:sp>
      <p:sp>
        <p:nvSpPr>
          <p:cNvPr id="3" name="Textplatzhalter 2">
            <a:extLst>
              <a:ext uri="{FF2B5EF4-FFF2-40B4-BE49-F238E27FC236}">
                <a16:creationId xmlns:a16="http://schemas.microsoft.com/office/drawing/2014/main" id="{B36C5340-2700-48A2-6E7B-52FECC7D661D}"/>
              </a:ext>
            </a:extLst>
          </p:cNvPr>
          <p:cNvSpPr>
            <a:spLocks noGrp="1"/>
          </p:cNvSpPr>
          <p:nvPr>
            <p:ph type="body" idx="1"/>
          </p:nvPr>
        </p:nvSpPr>
        <p:spPr>
          <a:xfrm>
            <a:off x="335360" y="1793875"/>
            <a:ext cx="11521678" cy="4351338"/>
          </a:xfrm>
          <a:prstGeom prst="rect">
            <a:avLst/>
          </a:prstGeom>
        </p:spPr>
        <p:txBody>
          <a:bodyPr vert="horz" lIns="14400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Datumsplatzhalter 3">
            <a:extLst>
              <a:ext uri="{FF2B5EF4-FFF2-40B4-BE49-F238E27FC236}">
                <a16:creationId xmlns:a16="http://schemas.microsoft.com/office/drawing/2014/main" id="{F7AA1F1E-B63A-3177-DBBA-55199D9DBAE8}"/>
              </a:ext>
            </a:extLst>
          </p:cNvPr>
          <p:cNvSpPr>
            <a:spLocks noGrp="1"/>
          </p:cNvSpPr>
          <p:nvPr>
            <p:ph type="dt" sz="half" idx="2"/>
          </p:nvPr>
        </p:nvSpPr>
        <p:spPr>
          <a:xfrm>
            <a:off x="695400" y="6381750"/>
            <a:ext cx="1080517" cy="476250"/>
          </a:xfrm>
          <a:prstGeom prst="rect">
            <a:avLst/>
          </a:prstGeom>
        </p:spPr>
        <p:txBody>
          <a:bodyPr vert="horz" wrap="square" lIns="0" tIns="0" rIns="0" bIns="0" rtlCol="0" anchor="ctr" anchorCtr="0">
            <a:noAutofit/>
          </a:bodyPr>
          <a:lstStyle>
            <a:lvl1pPr algn="l">
              <a:defRPr sz="900" b="0" i="0">
                <a:solidFill>
                  <a:srgbClr val="83A2C6"/>
                </a:solidFill>
                <a:latin typeface="Raleway Medium" panose="020B0503030101060003" pitchFamily="34" charset="77"/>
              </a:defRPr>
            </a:lvl1pPr>
          </a:lstStyle>
          <a:p>
            <a:fld id="{5022386A-B2CA-304F-9A5C-7D70B0758470}" type="datetime3">
              <a:rPr lang="de-AT" smtClean="0"/>
              <a:t>14/02/23</a:t>
            </a:fld>
            <a:endParaRPr lang="de-DE" dirty="0"/>
          </a:p>
        </p:txBody>
      </p:sp>
      <p:sp>
        <p:nvSpPr>
          <p:cNvPr id="9" name="Fußzeilenplatzhalter 4">
            <a:extLst>
              <a:ext uri="{FF2B5EF4-FFF2-40B4-BE49-F238E27FC236}">
                <a16:creationId xmlns:a16="http://schemas.microsoft.com/office/drawing/2014/main" id="{4B10140A-B8DF-A6CD-13A5-F70DB17223F9}"/>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dirty="0"/>
              <a:t>© Financial Transparency </a:t>
            </a:r>
            <a:r>
              <a:rPr lang="de-DE" dirty="0" err="1"/>
              <a:t>Advisors</a:t>
            </a:r>
            <a:endParaRPr lang="de-DE" dirty="0"/>
          </a:p>
        </p:txBody>
      </p:sp>
      <p:sp>
        <p:nvSpPr>
          <p:cNvPr id="10" name="Foliennummernplatzhalter 5">
            <a:extLst>
              <a:ext uri="{FF2B5EF4-FFF2-40B4-BE49-F238E27FC236}">
                <a16:creationId xmlns:a16="http://schemas.microsoft.com/office/drawing/2014/main" id="{10B03128-C445-D2FF-6D6A-FE38B278336A}"/>
              </a:ext>
            </a:extLst>
          </p:cNvPr>
          <p:cNvSpPr>
            <a:spLocks noGrp="1"/>
          </p:cNvSpPr>
          <p:nvPr>
            <p:ph type="sldNum" sz="quarter" idx="4"/>
          </p:nvPr>
        </p:nvSpPr>
        <p:spPr>
          <a:xfrm>
            <a:off x="11136560" y="6381750"/>
            <a:ext cx="717536" cy="476250"/>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a:t>
            </a:fld>
            <a:endParaRPr lang="de-DE" dirty="0"/>
          </a:p>
        </p:txBody>
      </p:sp>
      <p:pic>
        <p:nvPicPr>
          <p:cNvPr id="12" name="Grafik 11">
            <a:extLst>
              <a:ext uri="{FF2B5EF4-FFF2-40B4-BE49-F238E27FC236}">
                <a16:creationId xmlns:a16="http://schemas.microsoft.com/office/drawing/2014/main" id="{D27DEBDA-FFA2-1880-1ADC-4FCDDB44A83D}"/>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34963" y="6453336"/>
            <a:ext cx="295841" cy="329789"/>
          </a:xfrm>
          <a:prstGeom prst="rect">
            <a:avLst/>
          </a:prstGeom>
        </p:spPr>
      </p:pic>
    </p:spTree>
    <p:extLst>
      <p:ext uri="{BB962C8B-B14F-4D97-AF65-F5344CB8AC3E}">
        <p14:creationId xmlns:p14="http://schemas.microsoft.com/office/powerpoint/2010/main" val="202503183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Lst>
  <p:hf hdr="0"/>
  <p:txStyles>
    <p:titleStyle>
      <a:lvl1pPr algn="l"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lang="de-DE" sz="1800" kern="1200" spc="50" baseline="0" dirty="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rgbClr val="2B2B2B"/>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rgbClr val="2B2B2B"/>
          </a:solidFill>
          <a:latin typeface="Raleway" panose="020B0503030101060003" pitchFamily="34"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rgbClr val="2B2B2B"/>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1" userDrawn="1">
          <p15:clr>
            <a:srgbClr val="F26B43"/>
          </p15:clr>
        </p15:guide>
        <p15:guide id="2" orient="horz" pos="210" userDrawn="1">
          <p15:clr>
            <a:srgbClr val="F26B43"/>
          </p15:clr>
        </p15:guide>
        <p15:guide id="3" orient="horz" pos="4020" userDrawn="1">
          <p15:clr>
            <a:srgbClr val="F26B43"/>
          </p15:clr>
        </p15:guide>
        <p15:guide id="4" pos="7469" userDrawn="1">
          <p15:clr>
            <a:srgbClr val="F26B43"/>
          </p15:clr>
        </p15:guide>
        <p15:guide id="5" pos="3840" userDrawn="1">
          <p15:clr>
            <a:srgbClr val="F26B43"/>
          </p15:clr>
        </p15:guide>
        <p15:guide id="6" pos="3976" userDrawn="1">
          <p15:clr>
            <a:srgbClr val="F26B43"/>
          </p15:clr>
        </p15:guide>
        <p15:guide id="7" pos="370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936C133F-8C1D-CCC4-0259-2BAA4FCBB9AA}"/>
              </a:ext>
            </a:extLst>
          </p:cNvPr>
          <p:cNvSpPr/>
          <p:nvPr userDrawn="1"/>
        </p:nvSpPr>
        <p:spPr>
          <a:xfrm>
            <a:off x="334964" y="333375"/>
            <a:ext cx="11522074" cy="6048375"/>
          </a:xfrm>
          <a:prstGeom prst="rect">
            <a:avLst/>
          </a:prstGeom>
          <a:solidFill>
            <a:srgbClr val="0745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Grafik 10">
            <a:extLst>
              <a:ext uri="{FF2B5EF4-FFF2-40B4-BE49-F238E27FC236}">
                <a16:creationId xmlns:a16="http://schemas.microsoft.com/office/drawing/2014/main" id="{E19FB6D4-2F37-C66F-C3CF-F194471CEED9}"/>
              </a:ext>
            </a:extLst>
          </p:cNvPr>
          <p:cNvPicPr>
            <a:picLocks noChangeAspect="1"/>
          </p:cNvPicPr>
          <p:nvPr userDrawn="1"/>
        </p:nvPicPr>
        <p:blipFill rotWithShape="1">
          <a:blip r:embed="rId5">
            <a:extLst>
              <a:ext uri="{96DAC541-7B7A-43D3-8B79-37D633B846F1}">
                <asvg:svgBlip xmlns:asvg="http://schemas.microsoft.com/office/drawing/2016/SVG/main" r:embed="rId6"/>
              </a:ext>
            </a:extLst>
          </a:blip>
          <a:srcRect t="5030" r="5851" b="1851"/>
          <a:stretch/>
        </p:blipFill>
        <p:spPr>
          <a:xfrm>
            <a:off x="6227120" y="334800"/>
            <a:ext cx="5616000" cy="6192000"/>
          </a:xfrm>
          <a:prstGeom prst="rect">
            <a:avLst/>
          </a:prstGeom>
        </p:spPr>
      </p:pic>
      <p:sp>
        <p:nvSpPr>
          <p:cNvPr id="17" name="Datumsplatzhalter 3">
            <a:extLst>
              <a:ext uri="{FF2B5EF4-FFF2-40B4-BE49-F238E27FC236}">
                <a16:creationId xmlns:a16="http://schemas.microsoft.com/office/drawing/2014/main" id="{66166662-16A6-81AA-5A1B-F2C77195FE82}"/>
              </a:ext>
            </a:extLst>
          </p:cNvPr>
          <p:cNvSpPr>
            <a:spLocks noGrp="1"/>
          </p:cNvSpPr>
          <p:nvPr>
            <p:ph type="dt" sz="half" idx="2"/>
          </p:nvPr>
        </p:nvSpPr>
        <p:spPr>
          <a:xfrm>
            <a:off x="622800" y="6381750"/>
            <a:ext cx="1008509" cy="476250"/>
          </a:xfrm>
          <a:prstGeom prst="rect">
            <a:avLst/>
          </a:prstGeom>
        </p:spPr>
        <p:txBody>
          <a:bodyPr vert="horz" wrap="square" lIns="90000" tIns="0" rIns="0" bIns="0" rtlCol="0" anchor="ctr" anchorCtr="0">
            <a:noAutofit/>
          </a:bodyPr>
          <a:lstStyle>
            <a:lvl1pPr algn="l">
              <a:defRPr sz="900" b="0" i="0">
                <a:solidFill>
                  <a:srgbClr val="83A2C6"/>
                </a:solidFill>
                <a:latin typeface="Raleway Medium" panose="020B0503030101060003" pitchFamily="34" charset="77"/>
              </a:defRPr>
            </a:lvl1pPr>
          </a:lstStyle>
          <a:p>
            <a:fld id="{A0640D7F-F535-964F-B277-C2748C8F122D}" type="datetime3">
              <a:rPr lang="de-AT" smtClean="0"/>
              <a:pPr/>
              <a:t>14/02/23</a:t>
            </a:fld>
            <a:endParaRPr lang="de-DE" dirty="0"/>
          </a:p>
        </p:txBody>
      </p:sp>
      <p:sp>
        <p:nvSpPr>
          <p:cNvPr id="18" name="Fußzeilenplatzhalter 4">
            <a:extLst>
              <a:ext uri="{FF2B5EF4-FFF2-40B4-BE49-F238E27FC236}">
                <a16:creationId xmlns:a16="http://schemas.microsoft.com/office/drawing/2014/main" id="{8BDA0B0F-D8FF-546C-44AE-D5E30F120C04}"/>
              </a:ext>
            </a:extLst>
          </p:cNvPr>
          <p:cNvSpPr>
            <a:spLocks noGrp="1"/>
          </p:cNvSpPr>
          <p:nvPr>
            <p:ph type="ftr" sz="quarter" idx="3"/>
          </p:nvPr>
        </p:nvSpPr>
        <p:spPr>
          <a:xfrm flipH="1">
            <a:off x="3557718" y="6381750"/>
            <a:ext cx="5076564" cy="476250"/>
          </a:xfrm>
          <a:prstGeom prst="rect">
            <a:avLst/>
          </a:prstGeom>
        </p:spPr>
        <p:txBody>
          <a:bodyPr vert="horz" wrap="none" lIns="0" tIns="0" rIns="0" bIns="0" rtlCol="0" anchor="ctr" anchorCtr="0">
            <a:noAutofit/>
          </a:bodyPr>
          <a:lstStyle>
            <a:lvl1pPr algn="ctr">
              <a:defRPr sz="900" b="0" i="0">
                <a:solidFill>
                  <a:srgbClr val="83A2C6"/>
                </a:solidFill>
                <a:latin typeface="Raleway Medium" panose="020B0503030101060003" pitchFamily="34" charset="77"/>
              </a:defRPr>
            </a:lvl1pPr>
          </a:lstStyle>
          <a:p>
            <a:r>
              <a:rPr lang="de-DE"/>
              <a:t>© Financial Transparency Advisors</a:t>
            </a:r>
            <a:endParaRPr lang="de-DE" dirty="0"/>
          </a:p>
        </p:txBody>
      </p:sp>
      <p:sp>
        <p:nvSpPr>
          <p:cNvPr id="19" name="Foliennummernplatzhalter 5">
            <a:extLst>
              <a:ext uri="{FF2B5EF4-FFF2-40B4-BE49-F238E27FC236}">
                <a16:creationId xmlns:a16="http://schemas.microsoft.com/office/drawing/2014/main" id="{BC0A988D-A4AC-0631-45EB-EA9E54220547}"/>
              </a:ext>
            </a:extLst>
          </p:cNvPr>
          <p:cNvSpPr>
            <a:spLocks noGrp="1"/>
          </p:cNvSpPr>
          <p:nvPr>
            <p:ph type="sldNum" sz="quarter" idx="4"/>
          </p:nvPr>
        </p:nvSpPr>
        <p:spPr>
          <a:xfrm>
            <a:off x="11352584" y="6381749"/>
            <a:ext cx="501512" cy="476249"/>
          </a:xfrm>
          <a:prstGeom prst="rect">
            <a:avLst/>
          </a:prstGeom>
        </p:spPr>
        <p:txBody>
          <a:bodyPr vert="horz" wrap="square" lIns="0" tIns="0" rIns="0" bIns="0" rtlCol="0" anchor="ctr" anchorCtr="0">
            <a:noAutofit/>
          </a:bodyPr>
          <a:lstStyle>
            <a:lvl1pPr algn="r">
              <a:defRPr sz="900" b="0" i="0">
                <a:solidFill>
                  <a:srgbClr val="83A2C6"/>
                </a:solidFill>
                <a:latin typeface="Raleway Medium" panose="020B0503030101060003" pitchFamily="34" charset="77"/>
              </a:defRPr>
            </a:lvl1pPr>
          </a:lstStyle>
          <a:p>
            <a:fld id="{0D5D4F3F-BA5A-4243-9F06-2EC3CD8A184B}" type="slidenum">
              <a:rPr lang="de-DE" smtClean="0"/>
              <a:pPr/>
              <a:t>‹#›</a:t>
            </a:fld>
            <a:endParaRPr lang="de-DE" dirty="0"/>
          </a:p>
        </p:txBody>
      </p:sp>
      <p:sp>
        <p:nvSpPr>
          <p:cNvPr id="20" name="Titelplatzhalter 1">
            <a:extLst>
              <a:ext uri="{FF2B5EF4-FFF2-40B4-BE49-F238E27FC236}">
                <a16:creationId xmlns:a16="http://schemas.microsoft.com/office/drawing/2014/main" id="{CEE452E2-FC5F-D5C6-909F-76AF7ECCEDA8}"/>
              </a:ext>
            </a:extLst>
          </p:cNvPr>
          <p:cNvSpPr>
            <a:spLocks noGrp="1"/>
          </p:cNvSpPr>
          <p:nvPr>
            <p:ph type="title"/>
          </p:nvPr>
        </p:nvSpPr>
        <p:spPr>
          <a:xfrm>
            <a:off x="334962" y="333375"/>
            <a:ext cx="11508157" cy="1325563"/>
          </a:xfrm>
          <a:prstGeom prst="rect">
            <a:avLst/>
          </a:prstGeom>
        </p:spPr>
        <p:txBody>
          <a:bodyPr vert="horz" lIns="144000" tIns="144000" rIns="90000" bIns="0" rtlCol="0" anchor="t" anchorCtr="0">
            <a:normAutofit/>
          </a:bodyPr>
          <a:lstStyle/>
          <a:p>
            <a:r>
              <a:rPr lang="de-DE" dirty="0"/>
              <a:t>MASTERTITELFORMAT BEARBEITEN</a:t>
            </a:r>
          </a:p>
        </p:txBody>
      </p:sp>
      <p:sp>
        <p:nvSpPr>
          <p:cNvPr id="21" name="Textplatzhalter 2">
            <a:extLst>
              <a:ext uri="{FF2B5EF4-FFF2-40B4-BE49-F238E27FC236}">
                <a16:creationId xmlns:a16="http://schemas.microsoft.com/office/drawing/2014/main" id="{D857FBE7-14BB-D033-3CA1-9CB5C5C63D90}"/>
              </a:ext>
            </a:extLst>
          </p:cNvPr>
          <p:cNvSpPr>
            <a:spLocks noGrp="1"/>
          </p:cNvSpPr>
          <p:nvPr>
            <p:ph type="body" idx="1"/>
          </p:nvPr>
        </p:nvSpPr>
        <p:spPr>
          <a:xfrm>
            <a:off x="348880" y="1793875"/>
            <a:ext cx="11508158" cy="4351338"/>
          </a:xfrm>
          <a:prstGeom prst="rect">
            <a:avLst/>
          </a:prstGeom>
        </p:spPr>
        <p:txBody>
          <a:bodyPr vert="horz" lIns="144000" tIns="36000" rIns="14400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22" name="Grafik 21">
            <a:extLst>
              <a:ext uri="{FF2B5EF4-FFF2-40B4-BE49-F238E27FC236}">
                <a16:creationId xmlns:a16="http://schemas.microsoft.com/office/drawing/2014/main" id="{161FBD98-B21D-737F-E34E-081270C6AC4C}"/>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34963" y="6453336"/>
            <a:ext cx="295841" cy="329789"/>
          </a:xfrm>
          <a:prstGeom prst="rect">
            <a:avLst/>
          </a:prstGeom>
        </p:spPr>
      </p:pic>
    </p:spTree>
    <p:extLst>
      <p:ext uri="{BB962C8B-B14F-4D97-AF65-F5344CB8AC3E}">
        <p14:creationId xmlns:p14="http://schemas.microsoft.com/office/powerpoint/2010/main" val="6723037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p:txStyles>
    <p:titleStyle>
      <a:lvl1pPr algn="l" defTabSz="914400" rtl="0" eaLnBrk="1" latinLnBrk="0" hangingPunct="1">
        <a:lnSpc>
          <a:spcPct val="90000"/>
        </a:lnSpc>
        <a:spcBef>
          <a:spcPct val="0"/>
        </a:spcBef>
        <a:buNone/>
        <a:defRPr sz="3200" kern="1200" spc="200" baseline="0">
          <a:solidFill>
            <a:schemeClr val="bg1"/>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1800" kern="1200">
          <a:solidFill>
            <a:srgbClr val="F2F6F8"/>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rgbClr val="F2F6F8"/>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rgbClr val="F2F6F8"/>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rgbClr val="F2F6F8"/>
          </a:solidFill>
          <a:latin typeface="Raleway" panose="020B0503030101060003" pitchFamily="34"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rgbClr val="F2F6F8"/>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1" userDrawn="1">
          <p15:clr>
            <a:srgbClr val="F26B43"/>
          </p15:clr>
        </p15:guide>
        <p15:guide id="2" orient="horz" pos="210" userDrawn="1">
          <p15:clr>
            <a:srgbClr val="F26B43"/>
          </p15:clr>
        </p15:guide>
        <p15:guide id="3" orient="horz" pos="4020" userDrawn="1">
          <p15:clr>
            <a:srgbClr val="F26B43"/>
          </p15:clr>
        </p15:guide>
        <p15:guide id="4" pos="7469" userDrawn="1">
          <p15:clr>
            <a:srgbClr val="F26B43"/>
          </p15:clr>
        </p15:guide>
        <p15:guide id="5" pos="3840" userDrawn="1">
          <p15:clr>
            <a:srgbClr val="F26B43"/>
          </p15:clr>
        </p15:guide>
        <p15:guide id="6" orient="horz" pos="2160" userDrawn="1">
          <p15:clr>
            <a:srgbClr val="F26B43"/>
          </p15:clr>
        </p15:guide>
        <p15:guide id="7" pos="3976" userDrawn="1">
          <p15:clr>
            <a:srgbClr val="F26B43"/>
          </p15:clr>
        </p15:guide>
        <p15:guide id="8" pos="3704"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4D0E35F5-759E-2488-022F-10299087C946}"/>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rot="1939344">
            <a:off x="8659115" y="-6238212"/>
            <a:ext cx="4654839" cy="14437892"/>
          </a:xfrm>
          <a:prstGeom prst="rect">
            <a:avLst/>
          </a:prstGeom>
        </p:spPr>
      </p:pic>
      <p:pic>
        <p:nvPicPr>
          <p:cNvPr id="12" name="Grafik 11">
            <a:extLst>
              <a:ext uri="{FF2B5EF4-FFF2-40B4-BE49-F238E27FC236}">
                <a16:creationId xmlns:a16="http://schemas.microsoft.com/office/drawing/2014/main" id="{DC53BEA6-AD3C-8053-5229-4966B7E39748}"/>
              </a:ext>
            </a:extLst>
          </p:cNvPr>
          <p:cNvPicPr>
            <a:picLocks noChangeAspect="1"/>
          </p:cNvPicPr>
          <p:nvPr userDrawn="1"/>
        </p:nvPicPr>
        <p:blipFill>
          <a:blip r:embed="rId11">
            <a:extLst>
              <a:ext uri="{96DAC541-7B7A-43D3-8B79-37D633B846F1}">
                <asvg:svgBlip xmlns:asvg="http://schemas.microsoft.com/office/drawing/2016/SVG/main" r:embed="rId13"/>
              </a:ext>
            </a:extLst>
          </a:blip>
          <a:stretch>
            <a:fillRect/>
          </a:stretch>
        </p:blipFill>
        <p:spPr>
          <a:xfrm rot="1939344">
            <a:off x="8659115" y="-6166203"/>
            <a:ext cx="4654839" cy="14437892"/>
          </a:xfrm>
          <a:prstGeom prst="rect">
            <a:avLst/>
          </a:prstGeom>
        </p:spPr>
      </p:pic>
      <p:sp>
        <p:nvSpPr>
          <p:cNvPr id="2" name="Titelplatzhalter 1">
            <a:extLst>
              <a:ext uri="{FF2B5EF4-FFF2-40B4-BE49-F238E27FC236}">
                <a16:creationId xmlns:a16="http://schemas.microsoft.com/office/drawing/2014/main" id="{A895A911-BB43-1A1D-0434-98063030F8DE}"/>
              </a:ext>
            </a:extLst>
          </p:cNvPr>
          <p:cNvSpPr>
            <a:spLocks noGrp="1"/>
          </p:cNvSpPr>
          <p:nvPr>
            <p:ph type="title"/>
          </p:nvPr>
        </p:nvSpPr>
        <p:spPr>
          <a:xfrm>
            <a:off x="335360" y="332656"/>
            <a:ext cx="11450465" cy="1325563"/>
          </a:xfrm>
          <a:prstGeom prst="rect">
            <a:avLst/>
          </a:prstGeom>
        </p:spPr>
        <p:txBody>
          <a:bodyPr vert="horz" lIns="144000" tIns="108000" rIns="91440" bIns="45720" rtlCol="0" anchor="t" anchorCtr="0">
            <a:normAutofit/>
          </a:bodyPr>
          <a:lstStyle/>
          <a:p>
            <a:r>
              <a:rPr lang="de-DE" dirty="0"/>
              <a:t>MASTERTITELFORMAT BEARBEITEN</a:t>
            </a:r>
          </a:p>
        </p:txBody>
      </p:sp>
      <p:sp>
        <p:nvSpPr>
          <p:cNvPr id="3" name="Textplatzhalter 2">
            <a:extLst>
              <a:ext uri="{FF2B5EF4-FFF2-40B4-BE49-F238E27FC236}">
                <a16:creationId xmlns:a16="http://schemas.microsoft.com/office/drawing/2014/main" id="{9885C85E-18B5-EBD4-ED2D-80CD1F13ED0A}"/>
              </a:ext>
            </a:extLst>
          </p:cNvPr>
          <p:cNvSpPr>
            <a:spLocks noGrp="1"/>
          </p:cNvSpPr>
          <p:nvPr>
            <p:ph type="body" idx="1"/>
          </p:nvPr>
        </p:nvSpPr>
        <p:spPr>
          <a:xfrm>
            <a:off x="334964" y="1807926"/>
            <a:ext cx="11522074" cy="4351338"/>
          </a:xfrm>
          <a:prstGeom prst="rect">
            <a:avLst/>
          </a:prstGeom>
        </p:spPr>
        <p:txBody>
          <a:bodyPr vert="horz" lIns="14400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13">
            <a:extLst>
              <a:ext uri="{FF2B5EF4-FFF2-40B4-BE49-F238E27FC236}">
                <a16:creationId xmlns:a16="http://schemas.microsoft.com/office/drawing/2014/main" id="{9651A92E-6714-E982-47DF-997AE90E1455}"/>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334963" y="6453336"/>
            <a:ext cx="295841" cy="329789"/>
          </a:xfrm>
          <a:prstGeom prst="rect">
            <a:avLst/>
          </a:prstGeom>
        </p:spPr>
      </p:pic>
      <p:sp>
        <p:nvSpPr>
          <p:cNvPr id="23" name="Fußzeilenplatzhalter 22">
            <a:extLst>
              <a:ext uri="{FF2B5EF4-FFF2-40B4-BE49-F238E27FC236}">
                <a16:creationId xmlns:a16="http://schemas.microsoft.com/office/drawing/2014/main" id="{EF4DEA66-76F3-A69E-8F97-71665AA23C6B}"/>
              </a:ext>
            </a:extLst>
          </p:cNvPr>
          <p:cNvSpPr>
            <a:spLocks noGrp="1"/>
          </p:cNvSpPr>
          <p:nvPr>
            <p:ph type="ftr" sz="quarter" idx="3"/>
          </p:nvPr>
        </p:nvSpPr>
        <p:spPr>
          <a:xfrm>
            <a:off x="4038600" y="6381750"/>
            <a:ext cx="4114800" cy="476250"/>
          </a:xfrm>
          <a:prstGeom prst="rect">
            <a:avLst/>
          </a:prstGeom>
        </p:spPr>
        <p:txBody>
          <a:bodyPr vert="horz" lIns="91440" tIns="45720" rIns="91440" bIns="45720" rtlCol="0" anchor="ctr"/>
          <a:lstStyle>
            <a:lvl1pPr algn="ctr">
              <a:defRPr sz="900" b="0" i="0">
                <a:solidFill>
                  <a:srgbClr val="83A2C6"/>
                </a:solidFill>
                <a:latin typeface="Raleway Medium" panose="020B0503030101060003" pitchFamily="34" charset="77"/>
              </a:defRPr>
            </a:lvl1pPr>
          </a:lstStyle>
          <a:p>
            <a:r>
              <a:rPr lang="de-DE"/>
              <a:t>© Financial Transparency Advisors</a:t>
            </a:r>
            <a:endParaRPr lang="de-DE" dirty="0"/>
          </a:p>
        </p:txBody>
      </p:sp>
      <p:sp>
        <p:nvSpPr>
          <p:cNvPr id="24" name="Fußzeilenplatzhalter 22">
            <a:extLst>
              <a:ext uri="{FF2B5EF4-FFF2-40B4-BE49-F238E27FC236}">
                <a16:creationId xmlns:a16="http://schemas.microsoft.com/office/drawing/2014/main" id="{B49C3E9D-1FF6-34AA-4574-FC7732304AFC}"/>
              </a:ext>
            </a:extLst>
          </p:cNvPr>
          <p:cNvSpPr txBox="1">
            <a:spLocks/>
          </p:cNvSpPr>
          <p:nvPr userDrawn="1"/>
        </p:nvSpPr>
        <p:spPr>
          <a:xfrm>
            <a:off x="623392" y="6381750"/>
            <a:ext cx="1008112" cy="476250"/>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DEC07DAD-37CC-7E46-9760-06C72BFF4AC7}" type="datetime3">
              <a:rPr lang="de-AT" sz="900" b="0" i="0" smtClean="0">
                <a:solidFill>
                  <a:srgbClr val="83A2C6"/>
                </a:solidFill>
                <a:latin typeface="Raleway Medium" panose="020B0503030101060003" pitchFamily="34" charset="77"/>
              </a:rPr>
              <a:t>14/02/23</a:t>
            </a:fld>
            <a:endParaRPr lang="de-DE" sz="900" b="0" i="0" dirty="0">
              <a:solidFill>
                <a:srgbClr val="83A2C6"/>
              </a:solidFill>
              <a:latin typeface="Raleway Medium" panose="020B0503030101060003" pitchFamily="34" charset="77"/>
            </a:endParaRPr>
          </a:p>
        </p:txBody>
      </p:sp>
      <p:sp>
        <p:nvSpPr>
          <p:cNvPr id="25" name="Fußzeilenplatzhalter 22">
            <a:extLst>
              <a:ext uri="{FF2B5EF4-FFF2-40B4-BE49-F238E27FC236}">
                <a16:creationId xmlns:a16="http://schemas.microsoft.com/office/drawing/2014/main" id="{CFF80855-C155-A383-277B-82CF3B0F80AB}"/>
              </a:ext>
            </a:extLst>
          </p:cNvPr>
          <p:cNvSpPr txBox="1">
            <a:spLocks/>
          </p:cNvSpPr>
          <p:nvPr userDrawn="1"/>
        </p:nvSpPr>
        <p:spPr>
          <a:xfrm>
            <a:off x="11352982" y="6381750"/>
            <a:ext cx="504056" cy="476250"/>
          </a:xfrm>
          <a:prstGeom prst="rect">
            <a:avLst/>
          </a:prstGeom>
        </p:spPr>
        <p:txBody>
          <a:bodyPr vert="horz" lIns="91440" tIns="45720" rIns="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F3D8982-88D1-994C-944E-0595E35E9AFB}" type="slidenum">
              <a:rPr lang="de-AT" sz="900" b="0" i="0" smtClean="0">
                <a:solidFill>
                  <a:srgbClr val="83A2C6"/>
                </a:solidFill>
                <a:latin typeface="Raleway Medium" panose="020B0503030101060003" pitchFamily="34" charset="77"/>
              </a:rPr>
              <a:t>‹#›</a:t>
            </a:fld>
            <a:endParaRPr lang="de-DE" sz="900" b="0" i="0" dirty="0">
              <a:solidFill>
                <a:srgbClr val="83A2C6"/>
              </a:solidFill>
              <a:latin typeface="Raleway Medium" panose="020B0503030101060003" pitchFamily="34" charset="77"/>
            </a:endParaRPr>
          </a:p>
        </p:txBody>
      </p:sp>
    </p:spTree>
    <p:extLst>
      <p:ext uri="{BB962C8B-B14F-4D97-AF65-F5344CB8AC3E}">
        <p14:creationId xmlns:p14="http://schemas.microsoft.com/office/powerpoint/2010/main" val="1064829418"/>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hf hdr="0"/>
  <p:txStyles>
    <p:titleStyle>
      <a:lvl1pPr algn="l" defTabSz="914400" rtl="0" eaLnBrk="1" latinLnBrk="0" hangingPunct="1">
        <a:lnSpc>
          <a:spcPct val="90000"/>
        </a:lnSpc>
        <a:spcBef>
          <a:spcPct val="0"/>
        </a:spcBef>
        <a:buNone/>
        <a:defRPr sz="3200" b="0" i="0" kern="1200" spc="200" baseline="0">
          <a:solidFill>
            <a:srgbClr val="074589"/>
          </a:solidFill>
          <a:latin typeface="Raleway" panose="020B0503030101060003" pitchFamily="34" charset="77"/>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211" userDrawn="1">
          <p15:clr>
            <a:srgbClr val="F26B43"/>
          </p15:clr>
        </p15:guide>
        <p15:guide id="3" orient="horz" pos="210" userDrawn="1">
          <p15:clr>
            <a:srgbClr val="F26B43"/>
          </p15:clr>
        </p15:guide>
        <p15:guide id="4" orient="horz" pos="4020" userDrawn="1">
          <p15:clr>
            <a:srgbClr val="F26B43"/>
          </p15:clr>
        </p15:guide>
        <p15:guide id="5" orient="horz" pos="2160" userDrawn="1">
          <p15:clr>
            <a:srgbClr val="F26B43"/>
          </p15:clr>
        </p15:guide>
        <p15:guide id="6" pos="7469" userDrawn="1">
          <p15:clr>
            <a:srgbClr val="F26B43"/>
          </p15:clr>
        </p15:guide>
        <p15:guide id="7" pos="3976" userDrawn="1">
          <p15:clr>
            <a:srgbClr val="F26B43"/>
          </p15:clr>
        </p15:guide>
        <p15:guide id="8" pos="370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1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4FE45F-7160-E667-9EE5-AAB79EA9D222}"/>
              </a:ext>
            </a:extLst>
          </p:cNvPr>
          <p:cNvSpPr>
            <a:spLocks noGrp="1"/>
          </p:cNvSpPr>
          <p:nvPr>
            <p:ph type="title"/>
          </p:nvPr>
        </p:nvSpPr>
        <p:spPr/>
        <p:txBody>
          <a:bodyPr/>
          <a:lstStyle/>
          <a:p>
            <a:r>
              <a:rPr lang="en-US" dirty="0"/>
              <a:t>AML Tuesday’s Session #1 on:</a:t>
            </a:r>
            <a:endParaRPr lang="en-DE" dirty="0"/>
          </a:p>
        </p:txBody>
      </p:sp>
      <p:sp>
        <p:nvSpPr>
          <p:cNvPr id="5" name="Text Placeholder 4">
            <a:extLst>
              <a:ext uri="{FF2B5EF4-FFF2-40B4-BE49-F238E27FC236}">
                <a16:creationId xmlns:a16="http://schemas.microsoft.com/office/drawing/2014/main" id="{2CF5C5CA-4329-B656-BDB8-035EEE62C60C}"/>
              </a:ext>
            </a:extLst>
          </p:cNvPr>
          <p:cNvSpPr>
            <a:spLocks noGrp="1"/>
          </p:cNvSpPr>
          <p:nvPr>
            <p:ph type="body" idx="1"/>
          </p:nvPr>
        </p:nvSpPr>
        <p:spPr/>
        <p:txBody>
          <a:bodyPr/>
          <a:lstStyle/>
          <a:p>
            <a:r>
              <a:rPr lang="en-US" dirty="0"/>
              <a:t>The FATF Process and the Role of FIs</a:t>
            </a:r>
          </a:p>
          <a:p>
            <a:endParaRPr lang="en-US" dirty="0"/>
          </a:p>
          <a:p>
            <a:r>
              <a:rPr lang="en-US" dirty="0"/>
              <a:t>07 February 2023</a:t>
            </a:r>
            <a:endParaRPr lang="en-DE" dirty="0"/>
          </a:p>
        </p:txBody>
      </p:sp>
    </p:spTree>
    <p:extLst>
      <p:ext uri="{BB962C8B-B14F-4D97-AF65-F5344CB8AC3E}">
        <p14:creationId xmlns:p14="http://schemas.microsoft.com/office/powerpoint/2010/main" val="1703974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05801-DEAC-0D49-935E-AB055FE4DDC4}"/>
              </a:ext>
            </a:extLst>
          </p:cNvPr>
          <p:cNvSpPr>
            <a:spLocks noGrp="1"/>
          </p:cNvSpPr>
          <p:nvPr>
            <p:ph type="title"/>
          </p:nvPr>
        </p:nvSpPr>
        <p:spPr/>
        <p:txBody>
          <a:bodyPr/>
          <a:lstStyle/>
          <a:p>
            <a:r>
              <a:rPr lang="en-US" dirty="0"/>
              <a:t>What is a Mutual Evaluation? (cont’d)</a:t>
            </a:r>
            <a:endParaRPr lang="en-DE" dirty="0"/>
          </a:p>
        </p:txBody>
      </p:sp>
      <p:sp>
        <p:nvSpPr>
          <p:cNvPr id="3" name="Footer Placeholder 2">
            <a:extLst>
              <a:ext uri="{FF2B5EF4-FFF2-40B4-BE49-F238E27FC236}">
                <a16:creationId xmlns:a16="http://schemas.microsoft.com/office/drawing/2014/main" id="{72545E34-31E7-AAF1-F924-5E7CC3EDF913}"/>
              </a:ext>
            </a:extLst>
          </p:cNvPr>
          <p:cNvSpPr>
            <a:spLocks noGrp="1"/>
          </p:cNvSpPr>
          <p:nvPr>
            <p:ph type="ftr" sz="quarter" idx="10"/>
          </p:nvPr>
        </p:nvSpPr>
        <p:spPr/>
        <p:txBody>
          <a:bodyPr/>
          <a:lstStyle/>
          <a:p>
            <a:r>
              <a:rPr lang="de-DE"/>
              <a:t>© Financial Transparency Advisors</a:t>
            </a:r>
            <a:endParaRPr lang="de-DE" dirty="0"/>
          </a:p>
        </p:txBody>
      </p:sp>
      <p:sp>
        <p:nvSpPr>
          <p:cNvPr id="4" name="Inhaltsplatzhalter 1">
            <a:extLst>
              <a:ext uri="{FF2B5EF4-FFF2-40B4-BE49-F238E27FC236}">
                <a16:creationId xmlns:a16="http://schemas.microsoft.com/office/drawing/2014/main" id="{82E8E906-D43D-D396-618A-3B4D5562F88B}"/>
              </a:ext>
            </a:extLst>
          </p:cNvPr>
          <p:cNvSpPr txBox="1">
            <a:spLocks/>
          </p:cNvSpPr>
          <p:nvPr/>
        </p:nvSpPr>
        <p:spPr>
          <a:xfrm>
            <a:off x="609600" y="1124745"/>
            <a:ext cx="10972800" cy="4882552"/>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After the Mutual Evaluation Report (</a:t>
            </a:r>
            <a:r>
              <a:rPr lang="en-US" i="1" dirty="0"/>
              <a:t>where</a:t>
            </a:r>
            <a:r>
              <a:rPr lang="en-US" dirty="0"/>
              <a:t> </a:t>
            </a:r>
            <a:r>
              <a:rPr lang="en-US" i="1" dirty="0"/>
              <a:t>AML / CFT deficiencies are identified</a:t>
            </a:r>
            <a:r>
              <a:rPr lang="en-US" dirty="0"/>
              <a:t>), there are three scenarios:</a:t>
            </a:r>
          </a:p>
        </p:txBody>
      </p:sp>
      <p:graphicFrame>
        <p:nvGraphicFramePr>
          <p:cNvPr id="5" name="Diagram 4">
            <a:extLst>
              <a:ext uri="{FF2B5EF4-FFF2-40B4-BE49-F238E27FC236}">
                <a16:creationId xmlns:a16="http://schemas.microsoft.com/office/drawing/2014/main" id="{C1A09F5B-89E3-378C-7C84-E944EF2E734B}"/>
              </a:ext>
            </a:extLst>
          </p:cNvPr>
          <p:cNvGraphicFramePr/>
          <p:nvPr>
            <p:extLst>
              <p:ext uri="{D42A27DB-BD31-4B8C-83A1-F6EECF244321}">
                <p14:modId xmlns:p14="http://schemas.microsoft.com/office/powerpoint/2010/main" val="3356101567"/>
              </p:ext>
            </p:extLst>
          </p:nvPr>
        </p:nvGraphicFramePr>
        <p:xfrm>
          <a:off x="2032000" y="2032672"/>
          <a:ext cx="8128000" cy="44752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7837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05801-DEAC-0D49-935E-AB055FE4DDC4}"/>
              </a:ext>
            </a:extLst>
          </p:cNvPr>
          <p:cNvSpPr>
            <a:spLocks noGrp="1"/>
          </p:cNvSpPr>
          <p:nvPr>
            <p:ph type="title"/>
          </p:nvPr>
        </p:nvSpPr>
        <p:spPr/>
        <p:txBody>
          <a:bodyPr/>
          <a:lstStyle/>
          <a:p>
            <a:r>
              <a:rPr lang="en-US" dirty="0"/>
              <a:t>Outcome of Mutual Evaluation for Monaco</a:t>
            </a:r>
            <a:br>
              <a:rPr lang="en-US" dirty="0"/>
            </a:br>
            <a:r>
              <a:rPr lang="en-US" dirty="0"/>
              <a:t>(</a:t>
            </a:r>
            <a:r>
              <a:rPr lang="de-AT" sz="3200" dirty="0" err="1"/>
              <a:t>Effectiveness</a:t>
            </a:r>
            <a:r>
              <a:rPr lang="de-AT" sz="3200" dirty="0"/>
              <a:t> </a:t>
            </a:r>
            <a:r>
              <a:rPr lang="de-AT" sz="3200" dirty="0" err="1"/>
              <a:t>ratings</a:t>
            </a:r>
            <a:r>
              <a:rPr lang="de-AT" sz="3200" dirty="0"/>
              <a:t>*)</a:t>
            </a:r>
            <a:r>
              <a:rPr lang="en-US" dirty="0"/>
              <a:t> </a:t>
            </a:r>
            <a:endParaRPr lang="en-DE" dirty="0"/>
          </a:p>
        </p:txBody>
      </p:sp>
      <p:sp>
        <p:nvSpPr>
          <p:cNvPr id="3" name="Footer Placeholder 2">
            <a:extLst>
              <a:ext uri="{FF2B5EF4-FFF2-40B4-BE49-F238E27FC236}">
                <a16:creationId xmlns:a16="http://schemas.microsoft.com/office/drawing/2014/main" id="{72545E34-31E7-AAF1-F924-5E7CC3EDF913}"/>
              </a:ext>
            </a:extLst>
          </p:cNvPr>
          <p:cNvSpPr>
            <a:spLocks noGrp="1"/>
          </p:cNvSpPr>
          <p:nvPr>
            <p:ph type="ftr" sz="quarter" idx="10"/>
          </p:nvPr>
        </p:nvSpPr>
        <p:spPr/>
        <p:txBody>
          <a:bodyPr/>
          <a:lstStyle/>
          <a:p>
            <a:r>
              <a:rPr lang="de-DE"/>
              <a:t>© Financial Transparency Advisors</a:t>
            </a:r>
            <a:endParaRPr lang="de-DE" dirty="0"/>
          </a:p>
        </p:txBody>
      </p:sp>
      <p:graphicFrame>
        <p:nvGraphicFramePr>
          <p:cNvPr id="8" name="Tabelle 8">
            <a:extLst>
              <a:ext uri="{FF2B5EF4-FFF2-40B4-BE49-F238E27FC236}">
                <a16:creationId xmlns:a16="http://schemas.microsoft.com/office/drawing/2014/main" id="{4C5BBE4C-F0F9-7C82-1DD6-F33CA03FA019}"/>
              </a:ext>
            </a:extLst>
          </p:cNvPr>
          <p:cNvGraphicFramePr>
            <a:graphicFrameLocks/>
          </p:cNvGraphicFramePr>
          <p:nvPr>
            <p:extLst>
              <p:ext uri="{D42A27DB-BD31-4B8C-83A1-F6EECF244321}">
                <p14:modId xmlns:p14="http://schemas.microsoft.com/office/powerpoint/2010/main" val="2070379943"/>
              </p:ext>
            </p:extLst>
          </p:nvPr>
        </p:nvGraphicFramePr>
        <p:xfrm>
          <a:off x="2063552" y="1797720"/>
          <a:ext cx="7704857" cy="3605525"/>
        </p:xfrm>
        <a:graphic>
          <a:graphicData uri="http://schemas.openxmlformats.org/drawingml/2006/table">
            <a:tbl>
              <a:tblPr>
                <a:tableStyleId>{5C22544A-7EE6-4342-B048-85BDC9FD1C3A}</a:tableStyleId>
              </a:tblPr>
              <a:tblGrid>
                <a:gridCol w="700928">
                  <a:extLst>
                    <a:ext uri="{9D8B030D-6E8A-4147-A177-3AD203B41FA5}">
                      <a16:colId xmlns:a16="http://schemas.microsoft.com/office/drawing/2014/main" val="3407174396"/>
                    </a:ext>
                  </a:extLst>
                </a:gridCol>
                <a:gridCol w="5603005">
                  <a:extLst>
                    <a:ext uri="{9D8B030D-6E8A-4147-A177-3AD203B41FA5}">
                      <a16:colId xmlns:a16="http://schemas.microsoft.com/office/drawing/2014/main" val="341294028"/>
                    </a:ext>
                  </a:extLst>
                </a:gridCol>
                <a:gridCol w="1400924">
                  <a:extLst>
                    <a:ext uri="{9D8B030D-6E8A-4147-A177-3AD203B41FA5}">
                      <a16:colId xmlns:a16="http://schemas.microsoft.com/office/drawing/2014/main" val="1834391256"/>
                    </a:ext>
                  </a:extLst>
                </a:gridCol>
              </a:tblGrid>
              <a:tr h="327775">
                <a:tc>
                  <a:txBody>
                    <a:bodyPr/>
                    <a:lstStyle/>
                    <a:p>
                      <a:r>
                        <a:rPr lang="de-DE" sz="1400" b="0" i="0" dirty="0">
                          <a:solidFill>
                            <a:schemeClr val="bg1">
                              <a:lumMod val="95000"/>
                            </a:schemeClr>
                          </a:solidFill>
                          <a:latin typeface="Raleway Light" pitchFamily="2" charset="77"/>
                        </a:rPr>
                        <a:t>IO.1</a:t>
                      </a:r>
                    </a:p>
                  </a:txBody>
                  <a:tcPr anchor="ctr">
                    <a:lnR w="12700" cap="flat" cmpd="sng" algn="ctr">
                      <a:solidFill>
                        <a:srgbClr val="83A2C6"/>
                      </a:solidFill>
                      <a:prstDash val="sysDot"/>
                      <a:round/>
                      <a:headEnd type="none" w="med" len="med"/>
                      <a:tailEnd type="none" w="med" len="med"/>
                    </a:lnR>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Risk, </a:t>
                      </a:r>
                      <a:r>
                        <a:rPr lang="de-DE" sz="1400" b="0" i="0" dirty="0" err="1">
                          <a:solidFill>
                            <a:srgbClr val="F2F6F8"/>
                          </a:solidFill>
                          <a:latin typeface="Raleway Medium" pitchFamily="2" charset="77"/>
                        </a:rPr>
                        <a:t>policy</a:t>
                      </a:r>
                      <a:r>
                        <a:rPr lang="de-DE" sz="1400" b="0" i="0" dirty="0">
                          <a:solidFill>
                            <a:srgbClr val="F2F6F8"/>
                          </a:solidFill>
                          <a:latin typeface="Raleway Medium" pitchFamily="2" charset="77"/>
                        </a:rPr>
                        <a:t> and </a:t>
                      </a:r>
                      <a:r>
                        <a:rPr lang="de-DE" sz="1400" b="0" i="0" dirty="0" err="1">
                          <a:solidFill>
                            <a:srgbClr val="F2F6F8"/>
                          </a:solidFill>
                          <a:latin typeface="Raleway Medium" pitchFamily="2" charset="77"/>
                        </a:rPr>
                        <a:t>co</a:t>
                      </a:r>
                      <a:r>
                        <a:rPr lang="de-DE" sz="1400" b="0" i="0" dirty="0">
                          <a:solidFill>
                            <a:srgbClr val="F2F6F8"/>
                          </a:solidFill>
                          <a:latin typeface="Raleway Medium" pitchFamily="2" charset="77"/>
                        </a:rPr>
                        <a:t>-ordination</a:t>
                      </a:r>
                    </a:p>
                  </a:txBody>
                  <a:tcPr anchor="ctr">
                    <a:lnL w="12700" cap="flat" cmpd="sng" algn="ctr">
                      <a:solidFill>
                        <a:srgbClr val="83A2C6"/>
                      </a:solidFill>
                      <a:prstDash val="sysDot"/>
                      <a:round/>
                      <a:headEnd type="none" w="med" len="med"/>
                      <a:tailEnd type="none" w="med" len="med"/>
                    </a:lnL>
                    <a:lnB w="6350" cap="flat" cmpd="sng" algn="ctr">
                      <a:solidFill>
                        <a:srgbClr val="F2F6F8"/>
                      </a:solidFill>
                      <a:prstDash val="solid"/>
                      <a:round/>
                      <a:headEnd type="none" w="med" len="med"/>
                      <a:tailEnd type="none" w="med" len="med"/>
                    </a:lnB>
                    <a:solidFill>
                      <a:srgbClr val="3A5678"/>
                    </a:solidFill>
                  </a:tcPr>
                </a:tc>
                <a:tc>
                  <a:txBody>
                    <a:bodyPr/>
                    <a:lstStyle/>
                    <a:p>
                      <a:pPr algn="ctr"/>
                      <a:r>
                        <a:rPr lang="de-DE" sz="1400" b="1" i="0" dirty="0">
                          <a:latin typeface="Raleway" pitchFamily="2" charset="77"/>
                        </a:rPr>
                        <a:t>Moderate</a:t>
                      </a:r>
                    </a:p>
                  </a:txBody>
                  <a:tcPr anchor="ctr">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3805132830"/>
                  </a:ext>
                </a:extLst>
              </a:tr>
              <a:tr h="327775">
                <a:tc>
                  <a:txBody>
                    <a:bodyPr/>
                    <a:lstStyle/>
                    <a:p>
                      <a:r>
                        <a:rPr lang="de-DE" sz="1400" b="0" i="0" dirty="0">
                          <a:solidFill>
                            <a:schemeClr val="bg1">
                              <a:lumMod val="95000"/>
                            </a:schemeClr>
                          </a:solidFill>
                          <a:latin typeface="Raleway Light" pitchFamily="2" charset="77"/>
                        </a:rPr>
                        <a:t>IO.2</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International </a:t>
                      </a:r>
                      <a:r>
                        <a:rPr lang="de-DE" sz="1400" b="0" i="0" dirty="0" err="1">
                          <a:solidFill>
                            <a:srgbClr val="F2F6F8"/>
                          </a:solidFill>
                          <a:latin typeface="Raleway Medium" pitchFamily="2" charset="77"/>
                        </a:rPr>
                        <a:t>co</a:t>
                      </a:r>
                      <a:r>
                        <a:rPr lang="de-DE" sz="1400" b="0" i="0" dirty="0">
                          <a:solidFill>
                            <a:srgbClr val="F2F6F8"/>
                          </a:solidFill>
                          <a:latin typeface="Raleway Medium" pitchFamily="2" charset="77"/>
                        </a:rPr>
                        <a:t>-operation</a:t>
                      </a: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algn="ctr"/>
                      <a:r>
                        <a:rPr lang="de-DE" sz="1400" b="1" i="0" dirty="0">
                          <a:latin typeface="Raleway" pitchFamily="2" charset="77"/>
                        </a:rPr>
                        <a:t>Moderate</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3066490039"/>
                  </a:ext>
                </a:extLst>
              </a:tr>
              <a:tr h="327775">
                <a:tc>
                  <a:txBody>
                    <a:bodyPr/>
                    <a:lstStyle/>
                    <a:p>
                      <a:r>
                        <a:rPr lang="de-DE" sz="1400" b="0" i="0" dirty="0">
                          <a:solidFill>
                            <a:schemeClr val="bg1">
                              <a:lumMod val="95000"/>
                            </a:schemeClr>
                          </a:solidFill>
                          <a:latin typeface="Raleway Light" pitchFamily="2" charset="77"/>
                        </a:rPr>
                        <a:t>IO.3</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Supervision</a:t>
                      </a: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algn="ctr"/>
                      <a:r>
                        <a:rPr lang="de-DE" sz="1400" b="1" i="0" dirty="0">
                          <a:latin typeface="Raleway" pitchFamily="2" charset="77"/>
                        </a:rPr>
                        <a:t>Low</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3517762812"/>
                  </a:ext>
                </a:extLst>
              </a:tr>
              <a:tr h="327775">
                <a:tc>
                  <a:txBody>
                    <a:bodyPr/>
                    <a:lstStyle/>
                    <a:p>
                      <a:r>
                        <a:rPr lang="de-DE" sz="1400" b="0" i="0" dirty="0">
                          <a:solidFill>
                            <a:schemeClr val="bg1">
                              <a:lumMod val="95000"/>
                            </a:schemeClr>
                          </a:solidFill>
                          <a:latin typeface="Raleway Light" pitchFamily="2" charset="77"/>
                        </a:rPr>
                        <a:t>IO.4</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err="1">
                          <a:solidFill>
                            <a:srgbClr val="F2F6F8"/>
                          </a:solidFill>
                          <a:latin typeface="Raleway Medium" pitchFamily="2" charset="77"/>
                        </a:rPr>
                        <a:t>Preventive</a:t>
                      </a:r>
                      <a:r>
                        <a:rPr lang="de-DE" sz="1400" b="0" i="0" dirty="0">
                          <a:solidFill>
                            <a:srgbClr val="F2F6F8"/>
                          </a:solidFill>
                          <a:latin typeface="Raleway Medium" pitchFamily="2" charset="77"/>
                        </a:rPr>
                        <a:t> </a:t>
                      </a:r>
                      <a:r>
                        <a:rPr lang="de-DE" sz="1400" b="0" i="0" dirty="0" err="1">
                          <a:solidFill>
                            <a:srgbClr val="F2F6F8"/>
                          </a:solidFill>
                          <a:latin typeface="Raleway Medium" pitchFamily="2" charset="77"/>
                        </a:rPr>
                        <a:t>measures</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i="0" dirty="0">
                          <a:latin typeface="Raleway" pitchFamily="2" charset="77"/>
                        </a:rPr>
                        <a:t>Moderate</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2593548520"/>
                  </a:ext>
                </a:extLst>
              </a:tr>
              <a:tr h="327775">
                <a:tc>
                  <a:txBody>
                    <a:bodyPr/>
                    <a:lstStyle/>
                    <a:p>
                      <a:r>
                        <a:rPr lang="de-DE" sz="1400" b="0" i="0" dirty="0">
                          <a:solidFill>
                            <a:schemeClr val="bg1">
                              <a:lumMod val="95000"/>
                            </a:schemeClr>
                          </a:solidFill>
                          <a:latin typeface="Raleway Light" pitchFamily="2" charset="77"/>
                        </a:rPr>
                        <a:t>IO.5</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Legal </a:t>
                      </a:r>
                      <a:r>
                        <a:rPr lang="de-DE" sz="1400" b="0" i="0" dirty="0" err="1">
                          <a:solidFill>
                            <a:srgbClr val="F2F6F8"/>
                          </a:solidFill>
                          <a:latin typeface="Raleway Medium" pitchFamily="2" charset="77"/>
                        </a:rPr>
                        <a:t>persons</a:t>
                      </a:r>
                      <a:r>
                        <a:rPr lang="de-DE" sz="1400" b="0" i="0" dirty="0">
                          <a:solidFill>
                            <a:srgbClr val="F2F6F8"/>
                          </a:solidFill>
                          <a:latin typeface="Raleway Medium" pitchFamily="2" charset="77"/>
                        </a:rPr>
                        <a:t> and </a:t>
                      </a:r>
                      <a:r>
                        <a:rPr lang="de-DE" sz="1400" b="0" i="0" dirty="0" err="1">
                          <a:solidFill>
                            <a:srgbClr val="F2F6F8"/>
                          </a:solidFill>
                          <a:latin typeface="Raleway Medium" pitchFamily="2" charset="77"/>
                        </a:rPr>
                        <a:t>arrangements</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i="0" dirty="0">
                          <a:latin typeface="Raleway" pitchFamily="2" charset="77"/>
                        </a:rPr>
                        <a:t>Moderate</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1056049079"/>
                  </a:ext>
                </a:extLst>
              </a:tr>
              <a:tr h="327775">
                <a:tc>
                  <a:txBody>
                    <a:bodyPr/>
                    <a:lstStyle/>
                    <a:p>
                      <a:r>
                        <a:rPr lang="de-DE" sz="1400" b="0" i="0" dirty="0">
                          <a:solidFill>
                            <a:schemeClr val="bg1">
                              <a:lumMod val="95000"/>
                            </a:schemeClr>
                          </a:solidFill>
                          <a:latin typeface="Raleway Light" pitchFamily="2" charset="77"/>
                        </a:rPr>
                        <a:t>IO.6</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Financial </a:t>
                      </a:r>
                      <a:r>
                        <a:rPr lang="de-DE" sz="1400" b="0" i="0" dirty="0" err="1">
                          <a:solidFill>
                            <a:srgbClr val="F2F6F8"/>
                          </a:solidFill>
                          <a:latin typeface="Raleway Medium" pitchFamily="2" charset="77"/>
                        </a:rPr>
                        <a:t>intelligence</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i="0" dirty="0">
                          <a:latin typeface="Raleway" pitchFamily="2" charset="77"/>
                        </a:rPr>
                        <a:t>Moderate</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3022218327"/>
                  </a:ext>
                </a:extLst>
              </a:tr>
              <a:tr h="327775">
                <a:tc>
                  <a:txBody>
                    <a:bodyPr/>
                    <a:lstStyle/>
                    <a:p>
                      <a:r>
                        <a:rPr lang="de-DE" sz="1400" b="0" i="0" dirty="0">
                          <a:solidFill>
                            <a:schemeClr val="bg1">
                              <a:lumMod val="95000"/>
                            </a:schemeClr>
                          </a:solidFill>
                          <a:latin typeface="Raleway Light" pitchFamily="2" charset="77"/>
                        </a:rPr>
                        <a:t>IO.7</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ML </a:t>
                      </a:r>
                      <a:r>
                        <a:rPr lang="de-DE" sz="1400" b="0" i="0" dirty="0" err="1">
                          <a:solidFill>
                            <a:srgbClr val="F2F6F8"/>
                          </a:solidFill>
                          <a:latin typeface="Raleway Medium" pitchFamily="2" charset="77"/>
                        </a:rPr>
                        <a:t>investigation</a:t>
                      </a:r>
                      <a:r>
                        <a:rPr lang="de-DE" sz="1400" b="0" i="0" dirty="0">
                          <a:solidFill>
                            <a:srgbClr val="F2F6F8"/>
                          </a:solidFill>
                          <a:latin typeface="Raleway Medium" pitchFamily="2" charset="77"/>
                        </a:rPr>
                        <a:t> and </a:t>
                      </a:r>
                      <a:r>
                        <a:rPr lang="de-DE" sz="1400" b="0" i="0" dirty="0" err="1">
                          <a:solidFill>
                            <a:srgbClr val="F2F6F8"/>
                          </a:solidFill>
                          <a:latin typeface="Raleway Medium" pitchFamily="2" charset="77"/>
                        </a:rPr>
                        <a:t>prosecution</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algn="ctr"/>
                      <a:r>
                        <a:rPr lang="de-DE" sz="1400" b="1" i="0" dirty="0">
                          <a:latin typeface="Raleway" pitchFamily="2" charset="77"/>
                        </a:rPr>
                        <a:t>Low</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3093251583"/>
                  </a:ext>
                </a:extLst>
              </a:tr>
              <a:tr h="327775">
                <a:tc>
                  <a:txBody>
                    <a:bodyPr/>
                    <a:lstStyle/>
                    <a:p>
                      <a:r>
                        <a:rPr lang="de-DE" sz="1400" b="0" i="0" dirty="0">
                          <a:solidFill>
                            <a:schemeClr val="bg1">
                              <a:lumMod val="95000"/>
                            </a:schemeClr>
                          </a:solidFill>
                          <a:latin typeface="Raleway Light" pitchFamily="2" charset="77"/>
                        </a:rPr>
                        <a:t>IO.8</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err="1">
                          <a:solidFill>
                            <a:srgbClr val="F2F6F8"/>
                          </a:solidFill>
                          <a:latin typeface="Raleway Medium" pitchFamily="2" charset="77"/>
                        </a:rPr>
                        <a:t>Confiscation</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algn="ctr"/>
                      <a:r>
                        <a:rPr lang="de-DE" sz="1400" b="1" i="0" dirty="0">
                          <a:latin typeface="Raleway" pitchFamily="2" charset="77"/>
                        </a:rPr>
                        <a:t>Low</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2165344217"/>
                  </a:ext>
                </a:extLst>
              </a:tr>
              <a:tr h="327775">
                <a:tc>
                  <a:txBody>
                    <a:bodyPr/>
                    <a:lstStyle/>
                    <a:p>
                      <a:r>
                        <a:rPr lang="de-DE" sz="1400" b="0" i="0" dirty="0">
                          <a:solidFill>
                            <a:schemeClr val="bg1">
                              <a:lumMod val="95000"/>
                            </a:schemeClr>
                          </a:solidFill>
                          <a:latin typeface="Raleway Light" pitchFamily="2" charset="77"/>
                        </a:rPr>
                        <a:t>IO.9</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TF </a:t>
                      </a:r>
                      <a:r>
                        <a:rPr lang="de-DE" sz="1400" b="0" i="0" dirty="0" err="1">
                          <a:solidFill>
                            <a:srgbClr val="F2F6F8"/>
                          </a:solidFill>
                          <a:latin typeface="Raleway Medium" pitchFamily="2" charset="77"/>
                        </a:rPr>
                        <a:t>investigation</a:t>
                      </a:r>
                      <a:r>
                        <a:rPr lang="de-DE" sz="1400" b="0" i="0" dirty="0">
                          <a:solidFill>
                            <a:srgbClr val="F2F6F8"/>
                          </a:solidFill>
                          <a:latin typeface="Raleway Medium" pitchFamily="2" charset="77"/>
                        </a:rPr>
                        <a:t> and </a:t>
                      </a:r>
                      <a:r>
                        <a:rPr lang="de-DE" sz="1400" b="0" i="0" dirty="0" err="1">
                          <a:solidFill>
                            <a:srgbClr val="F2F6F8"/>
                          </a:solidFill>
                          <a:latin typeface="Raleway Medium" pitchFamily="2" charset="77"/>
                        </a:rPr>
                        <a:t>prosecution</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i="0" dirty="0">
                          <a:latin typeface="Raleway" pitchFamily="2" charset="77"/>
                        </a:rPr>
                        <a:t>Moderate</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251007776"/>
                  </a:ext>
                </a:extLst>
              </a:tr>
              <a:tr h="327775">
                <a:tc>
                  <a:txBody>
                    <a:bodyPr/>
                    <a:lstStyle/>
                    <a:p>
                      <a:r>
                        <a:rPr lang="de-DE" sz="1400" b="0" i="0" dirty="0">
                          <a:solidFill>
                            <a:schemeClr val="bg1">
                              <a:lumMod val="95000"/>
                            </a:schemeClr>
                          </a:solidFill>
                          <a:latin typeface="Raleway Light" pitchFamily="2" charset="77"/>
                        </a:rPr>
                        <a:t>IO.10</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alpha val="95000"/>
                      </a:srgbClr>
                    </a:solidFill>
                  </a:tcPr>
                </a:tc>
                <a:tc>
                  <a:txBody>
                    <a:bodyPr/>
                    <a:lstStyle/>
                    <a:p>
                      <a:r>
                        <a:rPr lang="de-DE" sz="1400" b="0" i="0" dirty="0">
                          <a:solidFill>
                            <a:srgbClr val="F2F6F8"/>
                          </a:solidFill>
                          <a:latin typeface="Raleway Medium" pitchFamily="2" charset="77"/>
                        </a:rPr>
                        <a:t>TF </a:t>
                      </a:r>
                      <a:r>
                        <a:rPr lang="de-DE" sz="1400" b="0" i="0" dirty="0" err="1">
                          <a:solidFill>
                            <a:srgbClr val="F2F6F8"/>
                          </a:solidFill>
                          <a:latin typeface="Raleway Medium" pitchFamily="2" charset="77"/>
                        </a:rPr>
                        <a:t>preventive</a:t>
                      </a:r>
                      <a:r>
                        <a:rPr lang="de-DE" sz="1400" b="0" i="0" dirty="0">
                          <a:solidFill>
                            <a:srgbClr val="F2F6F8"/>
                          </a:solidFill>
                          <a:latin typeface="Raleway Medium" pitchFamily="2" charset="77"/>
                        </a:rPr>
                        <a:t> </a:t>
                      </a:r>
                      <a:r>
                        <a:rPr lang="de-DE" sz="1400" b="0" i="0" dirty="0" err="1">
                          <a:solidFill>
                            <a:srgbClr val="F2F6F8"/>
                          </a:solidFill>
                          <a:latin typeface="Raleway Medium" pitchFamily="2" charset="77"/>
                        </a:rPr>
                        <a:t>measures</a:t>
                      </a:r>
                      <a:r>
                        <a:rPr lang="de-DE" sz="1400" b="0" i="0" dirty="0">
                          <a:solidFill>
                            <a:srgbClr val="F2F6F8"/>
                          </a:solidFill>
                          <a:latin typeface="Raleway Medium" pitchFamily="2" charset="77"/>
                        </a:rPr>
                        <a:t> and </a:t>
                      </a:r>
                      <a:r>
                        <a:rPr lang="de-DE" sz="1400" b="0" i="0" dirty="0" err="1">
                          <a:solidFill>
                            <a:srgbClr val="F2F6F8"/>
                          </a:solidFill>
                          <a:latin typeface="Raleway Medium" pitchFamily="2" charset="77"/>
                        </a:rPr>
                        <a:t>financial</a:t>
                      </a:r>
                      <a:r>
                        <a:rPr lang="de-DE" sz="1400" b="0" i="0" dirty="0">
                          <a:solidFill>
                            <a:srgbClr val="F2F6F8"/>
                          </a:solidFill>
                          <a:latin typeface="Raleway Medium" pitchFamily="2" charset="77"/>
                        </a:rPr>
                        <a:t> </a:t>
                      </a:r>
                      <a:r>
                        <a:rPr lang="de-DE" sz="1400" b="0" i="0" dirty="0" err="1">
                          <a:solidFill>
                            <a:srgbClr val="F2F6F8"/>
                          </a:solidFill>
                          <a:latin typeface="Raleway Medium" pitchFamily="2" charset="77"/>
                        </a:rPr>
                        <a:t>sanctions</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lnB w="6350" cap="flat" cmpd="sng" algn="ctr">
                      <a:solidFill>
                        <a:srgbClr val="F2F6F8"/>
                      </a:solidFill>
                      <a:prstDash val="solid"/>
                      <a:round/>
                      <a:headEnd type="none" w="med" len="med"/>
                      <a:tailEnd type="none" w="med" len="med"/>
                    </a:lnB>
                    <a:solidFill>
                      <a:srgbClr val="3A567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i="0" dirty="0">
                          <a:latin typeface="Raleway" pitchFamily="2" charset="77"/>
                        </a:rPr>
                        <a:t>Moderate</a:t>
                      </a:r>
                    </a:p>
                  </a:txBody>
                  <a:tcPr anchor="ctr">
                    <a:lnT w="6350" cap="flat" cmpd="sng" algn="ctr">
                      <a:solidFill>
                        <a:srgbClr val="3A5678"/>
                      </a:solidFill>
                      <a:prstDash val="solid"/>
                      <a:round/>
                      <a:headEnd type="none" w="med" len="med"/>
                      <a:tailEnd type="none" w="med" len="med"/>
                    </a:lnT>
                    <a:lnB w="6350" cap="flat" cmpd="sng" algn="ctr">
                      <a:solidFill>
                        <a:srgbClr val="3A5678"/>
                      </a:solidFill>
                      <a:prstDash val="solid"/>
                      <a:round/>
                      <a:headEnd type="none" w="med" len="med"/>
                      <a:tailEnd type="none" w="med" len="med"/>
                    </a:lnB>
                  </a:tcPr>
                </a:tc>
                <a:extLst>
                  <a:ext uri="{0D108BD9-81ED-4DB2-BD59-A6C34878D82A}">
                    <a16:rowId xmlns:a16="http://schemas.microsoft.com/office/drawing/2014/main" val="1100447016"/>
                  </a:ext>
                </a:extLst>
              </a:tr>
              <a:tr h="327775">
                <a:tc>
                  <a:txBody>
                    <a:bodyPr/>
                    <a:lstStyle/>
                    <a:p>
                      <a:r>
                        <a:rPr lang="de-DE" sz="1400" b="0" i="0" dirty="0">
                          <a:solidFill>
                            <a:schemeClr val="bg1">
                              <a:lumMod val="95000"/>
                            </a:schemeClr>
                          </a:solidFill>
                          <a:latin typeface="Raleway Light" pitchFamily="2" charset="77"/>
                        </a:rPr>
                        <a:t>IO.11</a:t>
                      </a:r>
                    </a:p>
                  </a:txBody>
                  <a:tcPr anchor="ctr">
                    <a:lnR w="12700" cap="flat" cmpd="sng" algn="ctr">
                      <a:solidFill>
                        <a:srgbClr val="83A2C6"/>
                      </a:solidFill>
                      <a:prstDash val="sysDot"/>
                      <a:round/>
                      <a:headEnd type="none" w="med" len="med"/>
                      <a:tailEnd type="none" w="med" len="med"/>
                    </a:lnR>
                    <a:lnT w="6350" cap="flat" cmpd="sng" algn="ctr">
                      <a:solidFill>
                        <a:srgbClr val="F2F6F8"/>
                      </a:solidFill>
                      <a:prstDash val="solid"/>
                      <a:round/>
                      <a:headEnd type="none" w="med" len="med"/>
                      <a:tailEnd type="none" w="med" len="med"/>
                    </a:lnT>
                    <a:solidFill>
                      <a:srgbClr val="3A5678">
                        <a:alpha val="95000"/>
                      </a:srgbClr>
                    </a:solidFill>
                  </a:tcPr>
                </a:tc>
                <a:tc>
                  <a:txBody>
                    <a:bodyPr/>
                    <a:lstStyle/>
                    <a:p>
                      <a:r>
                        <a:rPr lang="de-DE" sz="1400" b="0" i="0" dirty="0">
                          <a:solidFill>
                            <a:srgbClr val="F2F6F8"/>
                          </a:solidFill>
                          <a:latin typeface="Raleway Medium" pitchFamily="2" charset="77"/>
                        </a:rPr>
                        <a:t>PF </a:t>
                      </a:r>
                      <a:r>
                        <a:rPr lang="de-DE" sz="1400" b="0" i="0" dirty="0" err="1">
                          <a:solidFill>
                            <a:srgbClr val="F2F6F8"/>
                          </a:solidFill>
                          <a:latin typeface="Raleway Medium" pitchFamily="2" charset="77"/>
                        </a:rPr>
                        <a:t>financial</a:t>
                      </a:r>
                      <a:r>
                        <a:rPr lang="de-DE" sz="1400" b="0" i="0" dirty="0">
                          <a:solidFill>
                            <a:srgbClr val="F2F6F8"/>
                          </a:solidFill>
                          <a:latin typeface="Raleway Medium" pitchFamily="2" charset="77"/>
                        </a:rPr>
                        <a:t> </a:t>
                      </a:r>
                      <a:r>
                        <a:rPr lang="de-DE" sz="1400" b="0" i="0" dirty="0" err="1">
                          <a:solidFill>
                            <a:srgbClr val="F2F6F8"/>
                          </a:solidFill>
                          <a:latin typeface="Raleway Medium" pitchFamily="2" charset="77"/>
                        </a:rPr>
                        <a:t>sanctions</a:t>
                      </a:r>
                      <a:endParaRPr lang="de-DE" sz="1400" b="0" i="0" dirty="0">
                        <a:solidFill>
                          <a:srgbClr val="F2F6F8"/>
                        </a:solidFill>
                        <a:latin typeface="Raleway Medium" pitchFamily="2" charset="77"/>
                      </a:endParaRPr>
                    </a:p>
                  </a:txBody>
                  <a:tcPr anchor="ctr">
                    <a:lnL w="12700" cap="flat" cmpd="sng" algn="ctr">
                      <a:solidFill>
                        <a:srgbClr val="83A2C6"/>
                      </a:solidFill>
                      <a:prstDash val="sysDot"/>
                      <a:round/>
                      <a:headEnd type="none" w="med" len="med"/>
                      <a:tailEnd type="none" w="med" len="med"/>
                    </a:lnL>
                    <a:lnT w="6350" cap="flat" cmpd="sng" algn="ctr">
                      <a:solidFill>
                        <a:srgbClr val="F2F6F8"/>
                      </a:solidFill>
                      <a:prstDash val="solid"/>
                      <a:round/>
                      <a:headEnd type="none" w="med" len="med"/>
                      <a:tailEnd type="none" w="med" len="med"/>
                    </a:lnT>
                    <a:solidFill>
                      <a:srgbClr val="3A567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i="0" dirty="0">
                          <a:latin typeface="Raleway" pitchFamily="2" charset="77"/>
                        </a:rPr>
                        <a:t>Moderate</a:t>
                      </a:r>
                    </a:p>
                  </a:txBody>
                  <a:tcPr anchor="ctr">
                    <a:lnT w="6350" cap="flat" cmpd="sng" algn="ctr">
                      <a:solidFill>
                        <a:srgbClr val="3A5678"/>
                      </a:solidFill>
                      <a:prstDash val="solid"/>
                      <a:round/>
                      <a:headEnd type="none" w="med" len="med"/>
                      <a:tailEnd type="none" w="med" len="med"/>
                    </a:lnT>
                  </a:tcPr>
                </a:tc>
                <a:extLst>
                  <a:ext uri="{0D108BD9-81ED-4DB2-BD59-A6C34878D82A}">
                    <a16:rowId xmlns:a16="http://schemas.microsoft.com/office/drawing/2014/main" val="1350030008"/>
                  </a:ext>
                </a:extLst>
              </a:tr>
            </a:tbl>
          </a:graphicData>
        </a:graphic>
      </p:graphicFrame>
      <p:sp>
        <p:nvSpPr>
          <p:cNvPr id="10" name="TextBox 9">
            <a:extLst>
              <a:ext uri="{FF2B5EF4-FFF2-40B4-BE49-F238E27FC236}">
                <a16:creationId xmlns:a16="http://schemas.microsoft.com/office/drawing/2014/main" id="{4FAF710E-B237-658C-BE1F-F96E83DCB03B}"/>
              </a:ext>
            </a:extLst>
          </p:cNvPr>
          <p:cNvSpPr txBox="1"/>
          <p:nvPr/>
        </p:nvSpPr>
        <p:spPr>
          <a:xfrm>
            <a:off x="3935760" y="5615498"/>
            <a:ext cx="5976664" cy="276999"/>
          </a:xfrm>
          <a:prstGeom prst="rect">
            <a:avLst/>
          </a:prstGeom>
          <a:noFill/>
        </p:spPr>
        <p:txBody>
          <a:bodyPr wrap="square">
            <a:spAutoFit/>
          </a:bodyPr>
          <a:lstStyle/>
          <a:p>
            <a:r>
              <a:rPr lang="de-AT" sz="1200" dirty="0">
                <a:solidFill>
                  <a:srgbClr val="83A2C6"/>
                </a:solidFill>
                <a:latin typeface="Raleway" pitchFamily="2" charset="0"/>
              </a:rPr>
              <a:t>* Immediate Outcome </a:t>
            </a:r>
            <a:r>
              <a:rPr lang="de-AT" sz="1200" dirty="0" err="1">
                <a:solidFill>
                  <a:srgbClr val="83A2C6"/>
                </a:solidFill>
                <a:latin typeface="Raleway" pitchFamily="2" charset="0"/>
              </a:rPr>
              <a:t>Effectiveness</a:t>
            </a:r>
            <a:r>
              <a:rPr lang="de-AT" sz="1200" dirty="0">
                <a:solidFill>
                  <a:srgbClr val="83A2C6"/>
                </a:solidFill>
                <a:latin typeface="Raleway" pitchFamily="2" charset="0"/>
              </a:rPr>
              <a:t> Ratings: High, Substantial, Moderate and Low.</a:t>
            </a:r>
            <a:endParaRPr lang="de-DE" sz="1200" dirty="0">
              <a:solidFill>
                <a:srgbClr val="83A2C6"/>
              </a:solidFill>
              <a:latin typeface="Raleway" pitchFamily="2" charset="0"/>
            </a:endParaRPr>
          </a:p>
        </p:txBody>
      </p:sp>
    </p:spTree>
    <p:extLst>
      <p:ext uri="{BB962C8B-B14F-4D97-AF65-F5344CB8AC3E}">
        <p14:creationId xmlns:p14="http://schemas.microsoft.com/office/powerpoint/2010/main" val="3718813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What comes next for Monaco?</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294288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US" dirty="0"/>
              <a:t>Observation Period</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4" name="Content Placeholder 6">
            <a:extLst>
              <a:ext uri="{FF2B5EF4-FFF2-40B4-BE49-F238E27FC236}">
                <a16:creationId xmlns:a16="http://schemas.microsoft.com/office/drawing/2014/main" id="{7FFE0E23-D558-AB4D-8A02-9A4A3519FDB5}"/>
              </a:ext>
            </a:extLst>
          </p:cNvPr>
          <p:cNvSpPr txBox="1">
            <a:spLocks/>
          </p:cNvSpPr>
          <p:nvPr/>
        </p:nvSpPr>
        <p:spPr>
          <a:xfrm>
            <a:off x="550862" y="1539256"/>
            <a:ext cx="5545138" cy="4351338"/>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r>
              <a:rPr lang="en-US" dirty="0"/>
              <a:t>From January 2023 to March 2024 (14 months) Monaco is expected to:</a:t>
            </a:r>
          </a:p>
          <a:p>
            <a:pPr lvl="1"/>
            <a:r>
              <a:rPr lang="en-US" dirty="0"/>
              <a:t>Demonstrate positive and tangible progress on all </a:t>
            </a:r>
            <a:r>
              <a:rPr lang="en-US" b="1" dirty="0"/>
              <a:t>11 Immediate Outcomes</a:t>
            </a:r>
          </a:p>
          <a:p>
            <a:pPr lvl="1"/>
            <a:r>
              <a:rPr lang="en-US" dirty="0"/>
              <a:t>Address technical deficiencies in relation to </a:t>
            </a:r>
            <a:r>
              <a:rPr lang="en-US" b="1" dirty="0"/>
              <a:t>16 Recommendations</a:t>
            </a:r>
            <a:r>
              <a:rPr lang="en-US" dirty="0"/>
              <a:t>, particularly Recommendation 6</a:t>
            </a:r>
          </a:p>
          <a:p>
            <a:pPr marL="0" indent="0">
              <a:buFont typeface="Arial" panose="020B0604020202020204" pitchFamily="34" charset="0"/>
              <a:buNone/>
            </a:pPr>
            <a:r>
              <a:rPr lang="en-US" dirty="0"/>
              <a:t>… in order to avoid listing </a:t>
            </a:r>
          </a:p>
        </p:txBody>
      </p:sp>
      <p:grpSp>
        <p:nvGrpSpPr>
          <p:cNvPr id="5" name="Gruppieren 3">
            <a:extLst>
              <a:ext uri="{FF2B5EF4-FFF2-40B4-BE49-F238E27FC236}">
                <a16:creationId xmlns:a16="http://schemas.microsoft.com/office/drawing/2014/main" id="{4E69896F-9310-B583-A92D-DA744FFB7409}"/>
              </a:ext>
            </a:extLst>
          </p:cNvPr>
          <p:cNvGrpSpPr/>
          <p:nvPr/>
        </p:nvGrpSpPr>
        <p:grpSpPr>
          <a:xfrm>
            <a:off x="7461142" y="526702"/>
            <a:ext cx="3032834" cy="5934326"/>
            <a:chOff x="7647099" y="368980"/>
            <a:chExt cx="3057414" cy="7679132"/>
          </a:xfrm>
        </p:grpSpPr>
        <p:sp>
          <p:nvSpPr>
            <p:cNvPr id="6" name="Richtungspfeil 5">
              <a:extLst>
                <a:ext uri="{FF2B5EF4-FFF2-40B4-BE49-F238E27FC236}">
                  <a16:creationId xmlns:a16="http://schemas.microsoft.com/office/drawing/2014/main" id="{271FACF2-E5E8-0B1B-D835-7B82BA6C1EE3}"/>
                </a:ext>
              </a:extLst>
            </p:cNvPr>
            <p:cNvSpPr/>
            <p:nvPr/>
          </p:nvSpPr>
          <p:spPr>
            <a:xfrm rot="5400000">
              <a:off x="8590826" y="-42408"/>
              <a:ext cx="1347053" cy="2880320"/>
            </a:xfrm>
            <a:prstGeom prst="homePlate">
              <a:avLst>
                <a:gd name="adj" fmla="val 17780"/>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1400" b="1" dirty="0">
                  <a:solidFill>
                    <a:srgbClr val="3A5678"/>
                  </a:solidFill>
                  <a:latin typeface="Raleway" panose="020B0503030101060003" pitchFamily="34" charset="77"/>
                </a:rPr>
                <a:t>Adoption </a:t>
              </a:r>
              <a:r>
                <a:rPr lang="de-DE" sz="1400" b="1" dirty="0" err="1">
                  <a:solidFill>
                    <a:srgbClr val="3A5678"/>
                  </a:solidFill>
                  <a:latin typeface="Raleway" panose="020B0503030101060003" pitchFamily="34" charset="77"/>
                </a:rPr>
                <a:t>of</a:t>
              </a:r>
              <a:r>
                <a:rPr lang="de-DE" sz="1400" b="1" dirty="0">
                  <a:solidFill>
                    <a:srgbClr val="3A5678"/>
                  </a:solidFill>
                  <a:latin typeface="Raleway" panose="020B0503030101060003" pitchFamily="34" charset="77"/>
                </a:rPr>
                <a:t> MER</a:t>
              </a:r>
              <a:br>
                <a:rPr lang="de-DE" sz="1400" b="1" dirty="0">
                  <a:solidFill>
                    <a:srgbClr val="3A5678"/>
                  </a:solidFill>
                  <a:latin typeface="Raleway" panose="020B0503030101060003" pitchFamily="34" charset="77"/>
                </a:rPr>
              </a:br>
              <a:r>
                <a:rPr lang="de-DE" sz="1400" b="1" dirty="0" err="1">
                  <a:solidFill>
                    <a:srgbClr val="3A5678"/>
                  </a:solidFill>
                  <a:latin typeface="Raleway" panose="020B0503030101060003" pitchFamily="34" charset="77"/>
                </a:rPr>
                <a:t>by</a:t>
              </a:r>
              <a:r>
                <a:rPr lang="de-DE" sz="1400" b="1" dirty="0">
                  <a:solidFill>
                    <a:srgbClr val="3A5678"/>
                  </a:solidFill>
                  <a:latin typeface="Raleway" panose="020B0503030101060003" pitchFamily="34" charset="77"/>
                </a:rPr>
                <a:t> MONEYVAL</a:t>
              </a:r>
              <a:endParaRPr lang="de-DE" sz="1050" dirty="0">
                <a:solidFill>
                  <a:srgbClr val="83A2C6"/>
                </a:solidFill>
                <a:latin typeface="Raleway" panose="020B0503030101060003" pitchFamily="34" charset="77"/>
              </a:endParaRPr>
            </a:p>
          </p:txBody>
        </p:sp>
        <p:sp>
          <p:nvSpPr>
            <p:cNvPr id="7" name="Eingebuchteter Richtungspfeil 7">
              <a:extLst>
                <a:ext uri="{FF2B5EF4-FFF2-40B4-BE49-F238E27FC236}">
                  <a16:creationId xmlns:a16="http://schemas.microsoft.com/office/drawing/2014/main" id="{B558C5C5-8385-ED3E-1154-CAA8C217C226}"/>
                </a:ext>
              </a:extLst>
            </p:cNvPr>
            <p:cNvSpPr/>
            <p:nvPr/>
          </p:nvSpPr>
          <p:spPr>
            <a:xfrm rot="5400000">
              <a:off x="8590825" y="1435382"/>
              <a:ext cx="1347055" cy="2880320"/>
            </a:xfrm>
            <a:prstGeom prst="chevron">
              <a:avLst>
                <a:gd name="adj" fmla="val 16969"/>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1400" b="1" dirty="0" err="1">
                  <a:solidFill>
                    <a:srgbClr val="3A5678"/>
                  </a:solidFill>
                  <a:latin typeface="Raleway" panose="020B0503030101060003" pitchFamily="34" charset="77"/>
                </a:rPr>
                <a:t>Referral</a:t>
              </a:r>
              <a:r>
                <a:rPr lang="de-DE" sz="1400" b="1" dirty="0">
                  <a:solidFill>
                    <a:srgbClr val="3A5678"/>
                  </a:solidFill>
                  <a:latin typeface="Raleway" panose="020B0503030101060003" pitchFamily="34" charset="77"/>
                </a:rPr>
                <a:t> </a:t>
              </a:r>
              <a:r>
                <a:rPr lang="de-DE" sz="1400" b="1" dirty="0" err="1">
                  <a:solidFill>
                    <a:srgbClr val="3A5678"/>
                  </a:solidFill>
                  <a:latin typeface="Raleway" panose="020B0503030101060003" pitchFamily="34" charset="77"/>
                </a:rPr>
                <a:t>to</a:t>
              </a:r>
              <a:r>
                <a:rPr lang="de-DE" sz="1400" b="1" dirty="0">
                  <a:solidFill>
                    <a:srgbClr val="3A5678"/>
                  </a:solidFill>
                  <a:latin typeface="Raleway" panose="020B0503030101060003" pitchFamily="34" charset="77"/>
                </a:rPr>
                <a:t> ICRG Group/</a:t>
              </a:r>
              <a:br>
                <a:rPr lang="de-DE" sz="1400" b="1" dirty="0">
                  <a:solidFill>
                    <a:srgbClr val="3A5678"/>
                  </a:solidFill>
                  <a:latin typeface="Raleway" panose="020B0503030101060003" pitchFamily="34" charset="77"/>
                </a:rPr>
              </a:br>
              <a:r>
                <a:rPr lang="de-DE" sz="1400" b="1" dirty="0">
                  <a:solidFill>
                    <a:srgbClr val="3A5678"/>
                  </a:solidFill>
                  <a:latin typeface="Raleway" panose="020B0503030101060003" pitchFamily="34" charset="77"/>
                </a:rPr>
                <a:t>Start </a:t>
              </a:r>
              <a:r>
                <a:rPr lang="de-DE" sz="1400" b="1" dirty="0" err="1">
                  <a:solidFill>
                    <a:srgbClr val="3A5678"/>
                  </a:solidFill>
                  <a:latin typeface="Raleway" panose="020B0503030101060003" pitchFamily="34" charset="77"/>
                </a:rPr>
                <a:t>of</a:t>
              </a:r>
              <a:r>
                <a:rPr lang="de-DE" sz="1400" b="1" dirty="0">
                  <a:solidFill>
                    <a:srgbClr val="3A5678"/>
                  </a:solidFill>
                  <a:latin typeface="Raleway" panose="020B0503030101060003" pitchFamily="34" charset="77"/>
                </a:rPr>
                <a:t> Observation </a:t>
              </a:r>
              <a:r>
                <a:rPr lang="de-DE" sz="1400" b="1" dirty="0" err="1">
                  <a:solidFill>
                    <a:srgbClr val="3A5678"/>
                  </a:solidFill>
                  <a:latin typeface="Raleway" panose="020B0503030101060003" pitchFamily="34" charset="77"/>
                </a:rPr>
                <a:t>Period</a:t>
              </a:r>
              <a:endParaRPr lang="de-DE" sz="1050" dirty="0">
                <a:solidFill>
                  <a:srgbClr val="83A2C6"/>
                </a:solidFill>
                <a:latin typeface="Raleway" panose="020B0503030101060003" pitchFamily="34" charset="77"/>
              </a:endParaRPr>
            </a:p>
          </p:txBody>
        </p:sp>
        <p:sp>
          <p:nvSpPr>
            <p:cNvPr id="9" name="Eingebuchteter Richtungspfeil 8">
              <a:extLst>
                <a:ext uri="{FF2B5EF4-FFF2-40B4-BE49-F238E27FC236}">
                  <a16:creationId xmlns:a16="http://schemas.microsoft.com/office/drawing/2014/main" id="{DA476A50-D366-6005-3FD7-E7D67D173F3A}"/>
                </a:ext>
              </a:extLst>
            </p:cNvPr>
            <p:cNvSpPr/>
            <p:nvPr/>
          </p:nvSpPr>
          <p:spPr>
            <a:xfrm rot="5400000">
              <a:off x="8523098" y="3048774"/>
              <a:ext cx="1464250" cy="2880320"/>
            </a:xfrm>
            <a:prstGeom prst="chevron">
              <a:avLst>
                <a:gd name="adj" fmla="val 15832"/>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1400" b="1" dirty="0">
                  <a:solidFill>
                    <a:srgbClr val="3A5678"/>
                  </a:solidFill>
                  <a:latin typeface="Raleway" panose="020B0503030101060003" pitchFamily="34" charset="77"/>
                </a:rPr>
                <a:t>End </a:t>
              </a:r>
              <a:r>
                <a:rPr lang="de-DE" sz="1400" b="1" dirty="0" err="1">
                  <a:solidFill>
                    <a:srgbClr val="3A5678"/>
                  </a:solidFill>
                  <a:latin typeface="Raleway" panose="020B0503030101060003" pitchFamily="34" charset="77"/>
                </a:rPr>
                <a:t>of</a:t>
              </a:r>
              <a:r>
                <a:rPr lang="de-DE" sz="1400" b="1" dirty="0">
                  <a:solidFill>
                    <a:srgbClr val="3A5678"/>
                  </a:solidFill>
                  <a:latin typeface="Raleway" panose="020B0503030101060003" pitchFamily="34" charset="77"/>
                </a:rPr>
                <a:t> Observation </a:t>
              </a:r>
              <a:r>
                <a:rPr lang="de-DE" sz="1400" b="1" dirty="0" err="1">
                  <a:solidFill>
                    <a:srgbClr val="3A5678"/>
                  </a:solidFill>
                  <a:latin typeface="Raleway" panose="020B0503030101060003" pitchFamily="34" charset="77"/>
                </a:rPr>
                <a:t>Period</a:t>
              </a:r>
              <a:endParaRPr lang="de-DE" sz="1050" dirty="0">
                <a:solidFill>
                  <a:srgbClr val="83A2C6"/>
                </a:solidFill>
                <a:latin typeface="Raleway" panose="020B0503030101060003" pitchFamily="34" charset="77"/>
              </a:endParaRPr>
            </a:p>
          </p:txBody>
        </p:sp>
        <p:sp>
          <p:nvSpPr>
            <p:cNvPr id="10" name="Eingebuchteter Richtungspfeil 10">
              <a:extLst>
                <a:ext uri="{FF2B5EF4-FFF2-40B4-BE49-F238E27FC236}">
                  <a16:creationId xmlns:a16="http://schemas.microsoft.com/office/drawing/2014/main" id="{51F51E2F-FB9E-925E-B712-443C4570A49E}"/>
                </a:ext>
              </a:extLst>
            </p:cNvPr>
            <p:cNvSpPr/>
            <p:nvPr/>
          </p:nvSpPr>
          <p:spPr>
            <a:xfrm rot="5400000">
              <a:off x="8651325" y="4602876"/>
              <a:ext cx="1198664" cy="2871191"/>
            </a:xfrm>
            <a:prstGeom prst="chevron">
              <a:avLst>
                <a:gd name="adj" fmla="val 15453"/>
              </a:avLst>
            </a:pr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1400" b="1" dirty="0" err="1">
                  <a:solidFill>
                    <a:srgbClr val="3A5678"/>
                  </a:solidFill>
                  <a:latin typeface="Raleway" panose="020B0503030101060003" pitchFamily="34" charset="77"/>
                </a:rPr>
                <a:t>Presentation</a:t>
              </a:r>
              <a:r>
                <a:rPr lang="de-DE" sz="1400" b="1" dirty="0">
                  <a:solidFill>
                    <a:srgbClr val="3A5678"/>
                  </a:solidFill>
                  <a:latin typeface="Raleway" panose="020B0503030101060003" pitchFamily="34" charset="77"/>
                </a:rPr>
                <a:t> </a:t>
              </a:r>
              <a:r>
                <a:rPr lang="de-DE" sz="1400" b="1" dirty="0" err="1">
                  <a:solidFill>
                    <a:srgbClr val="3A5678"/>
                  </a:solidFill>
                  <a:latin typeface="Raleway" panose="020B0503030101060003" pitchFamily="34" charset="77"/>
                </a:rPr>
                <a:t>of</a:t>
              </a:r>
              <a:r>
                <a:rPr lang="de-DE" sz="1400" b="1" dirty="0">
                  <a:solidFill>
                    <a:srgbClr val="3A5678"/>
                  </a:solidFill>
                  <a:latin typeface="Raleway" panose="020B0503030101060003" pitchFamily="34" charset="77"/>
                </a:rPr>
                <a:t> POPR</a:t>
              </a:r>
              <a:br>
                <a:rPr lang="de-DE" sz="1400" b="1" dirty="0">
                  <a:solidFill>
                    <a:srgbClr val="3A5678"/>
                  </a:solidFill>
                  <a:latin typeface="Raleway" panose="020B0503030101060003" pitchFamily="34" charset="77"/>
                </a:rPr>
              </a:br>
              <a:r>
                <a:rPr lang="de-DE" sz="1400" b="1" dirty="0" err="1">
                  <a:solidFill>
                    <a:srgbClr val="3A5678"/>
                  </a:solidFill>
                  <a:latin typeface="Raleway" panose="020B0503030101060003" pitchFamily="34" charset="77"/>
                </a:rPr>
                <a:t>by</a:t>
              </a:r>
              <a:r>
                <a:rPr lang="de-DE" sz="1400" b="1" dirty="0">
                  <a:solidFill>
                    <a:srgbClr val="3A5678"/>
                  </a:solidFill>
                  <a:latin typeface="Raleway" panose="020B0503030101060003" pitchFamily="34" charset="77"/>
                </a:rPr>
                <a:t> Monaco</a:t>
              </a:r>
              <a:endParaRPr lang="de-DE" sz="1050" dirty="0">
                <a:solidFill>
                  <a:srgbClr val="83A2C6"/>
                </a:solidFill>
                <a:latin typeface="Raleway" panose="020B0503030101060003" pitchFamily="34" charset="77"/>
              </a:endParaRPr>
            </a:p>
          </p:txBody>
        </p:sp>
        <p:sp>
          <p:nvSpPr>
            <p:cNvPr id="11" name="Textfeld 11">
              <a:extLst>
                <a:ext uri="{FF2B5EF4-FFF2-40B4-BE49-F238E27FC236}">
                  <a16:creationId xmlns:a16="http://schemas.microsoft.com/office/drawing/2014/main" id="{7A3FD2D5-C4C2-270B-CCE5-23995DA90CB5}"/>
                </a:ext>
              </a:extLst>
            </p:cNvPr>
            <p:cNvSpPr txBox="1"/>
            <p:nvPr/>
          </p:nvSpPr>
          <p:spPr>
            <a:xfrm>
              <a:off x="8740809" y="368980"/>
              <a:ext cx="1047082" cy="292354"/>
            </a:xfrm>
            <a:prstGeom prst="rect">
              <a:avLst/>
            </a:prstGeom>
            <a:noFill/>
          </p:spPr>
          <p:txBody>
            <a:bodyPr wrap="none" rtlCol="0">
              <a:spAutoFit/>
            </a:bodyPr>
            <a:lstStyle/>
            <a:p>
              <a:pPr algn="r"/>
              <a:r>
                <a:rPr lang="de-DE" sz="900" dirty="0" err="1">
                  <a:solidFill>
                    <a:srgbClr val="3A5678"/>
                  </a:solidFill>
                  <a:latin typeface="Raleway Medium" panose="020B0503030101060003" pitchFamily="34" charset="77"/>
                </a:rPr>
                <a:t>December</a:t>
              </a:r>
              <a:r>
                <a:rPr lang="de-DE" sz="900" dirty="0">
                  <a:solidFill>
                    <a:srgbClr val="3A5678"/>
                  </a:solidFill>
                  <a:latin typeface="Raleway Medium" panose="020B0503030101060003" pitchFamily="34" charset="77"/>
                </a:rPr>
                <a:t> </a:t>
              </a:r>
              <a:r>
                <a:rPr lang="de-DE" sz="900" b="1" dirty="0">
                  <a:solidFill>
                    <a:srgbClr val="3A5678"/>
                  </a:solidFill>
                  <a:latin typeface="Raleway Medium" panose="020B0503030101060003" pitchFamily="34" charset="77"/>
                </a:rPr>
                <a:t>2022</a:t>
              </a:r>
            </a:p>
          </p:txBody>
        </p:sp>
        <p:sp>
          <p:nvSpPr>
            <p:cNvPr id="12" name="Textfeld 12">
              <a:extLst>
                <a:ext uri="{FF2B5EF4-FFF2-40B4-BE49-F238E27FC236}">
                  <a16:creationId xmlns:a16="http://schemas.microsoft.com/office/drawing/2014/main" id="{E26DD93E-0134-B537-E766-EF9529525C12}"/>
                </a:ext>
              </a:extLst>
            </p:cNvPr>
            <p:cNvSpPr txBox="1"/>
            <p:nvPr/>
          </p:nvSpPr>
          <p:spPr>
            <a:xfrm>
              <a:off x="8784891" y="2058846"/>
              <a:ext cx="958917" cy="292354"/>
            </a:xfrm>
            <a:prstGeom prst="rect">
              <a:avLst/>
            </a:prstGeom>
            <a:noFill/>
          </p:spPr>
          <p:txBody>
            <a:bodyPr wrap="none" rtlCol="0">
              <a:spAutoFit/>
            </a:bodyPr>
            <a:lstStyle/>
            <a:p>
              <a:pPr algn="r"/>
              <a:r>
                <a:rPr lang="de-DE" sz="900" dirty="0" err="1">
                  <a:solidFill>
                    <a:srgbClr val="3A5678"/>
                  </a:solidFill>
                  <a:latin typeface="Raleway Medium" panose="020B0503030101060003" pitchFamily="34" charset="77"/>
                </a:rPr>
                <a:t>February</a:t>
              </a:r>
              <a:r>
                <a:rPr lang="de-DE" sz="900" dirty="0">
                  <a:solidFill>
                    <a:srgbClr val="3A5678"/>
                  </a:solidFill>
                  <a:latin typeface="Raleway Medium" panose="020B0503030101060003" pitchFamily="34" charset="77"/>
                </a:rPr>
                <a:t> </a:t>
              </a:r>
              <a:r>
                <a:rPr lang="de-DE" sz="900" b="1" dirty="0">
                  <a:solidFill>
                    <a:srgbClr val="3A5678"/>
                  </a:solidFill>
                  <a:latin typeface="Raleway Medium" panose="020B0503030101060003" pitchFamily="34" charset="77"/>
                </a:rPr>
                <a:t>2023</a:t>
              </a:r>
            </a:p>
          </p:txBody>
        </p:sp>
        <p:sp>
          <p:nvSpPr>
            <p:cNvPr id="13" name="Textfeld 13">
              <a:extLst>
                <a:ext uri="{FF2B5EF4-FFF2-40B4-BE49-F238E27FC236}">
                  <a16:creationId xmlns:a16="http://schemas.microsoft.com/office/drawing/2014/main" id="{46D27FE9-4030-DDEE-A58F-9C54D9FBB7DC}"/>
                </a:ext>
              </a:extLst>
            </p:cNvPr>
            <p:cNvSpPr txBox="1"/>
            <p:nvPr/>
          </p:nvSpPr>
          <p:spPr>
            <a:xfrm>
              <a:off x="8783288" y="3620192"/>
              <a:ext cx="960520" cy="292354"/>
            </a:xfrm>
            <a:prstGeom prst="rect">
              <a:avLst/>
            </a:prstGeom>
            <a:noFill/>
          </p:spPr>
          <p:txBody>
            <a:bodyPr wrap="none" rtlCol="0">
              <a:spAutoFit/>
            </a:bodyPr>
            <a:lstStyle/>
            <a:p>
              <a:pPr algn="r"/>
              <a:r>
                <a:rPr lang="de-DE" sz="900" dirty="0" err="1">
                  <a:solidFill>
                    <a:srgbClr val="3A5678"/>
                  </a:solidFill>
                  <a:latin typeface="Raleway Medium" panose="020B0503030101060003" pitchFamily="34" charset="77"/>
                </a:rPr>
                <a:t>February</a:t>
              </a:r>
              <a:r>
                <a:rPr lang="de-DE" sz="900" dirty="0">
                  <a:solidFill>
                    <a:srgbClr val="3A5678"/>
                  </a:solidFill>
                  <a:latin typeface="Raleway Medium" panose="020B0503030101060003" pitchFamily="34" charset="77"/>
                </a:rPr>
                <a:t> </a:t>
              </a:r>
              <a:r>
                <a:rPr lang="de-DE" sz="900" b="1" dirty="0">
                  <a:solidFill>
                    <a:srgbClr val="3A5678"/>
                  </a:solidFill>
                  <a:latin typeface="Raleway Medium" panose="020B0503030101060003" pitchFamily="34" charset="77"/>
                </a:rPr>
                <a:t>2024</a:t>
              </a:r>
            </a:p>
          </p:txBody>
        </p:sp>
        <p:sp>
          <p:nvSpPr>
            <p:cNvPr id="14" name="Textfeld 15">
              <a:extLst>
                <a:ext uri="{FF2B5EF4-FFF2-40B4-BE49-F238E27FC236}">
                  <a16:creationId xmlns:a16="http://schemas.microsoft.com/office/drawing/2014/main" id="{09821AF3-EA6C-733A-4E57-AF0BE2F0B801}"/>
                </a:ext>
              </a:extLst>
            </p:cNvPr>
            <p:cNvSpPr txBox="1"/>
            <p:nvPr/>
          </p:nvSpPr>
          <p:spPr>
            <a:xfrm>
              <a:off x="8617863" y="5322198"/>
              <a:ext cx="1138453" cy="292354"/>
            </a:xfrm>
            <a:prstGeom prst="rect">
              <a:avLst/>
            </a:prstGeom>
            <a:noFill/>
          </p:spPr>
          <p:txBody>
            <a:bodyPr wrap="none" rtlCol="0">
              <a:spAutoFit/>
            </a:bodyPr>
            <a:lstStyle/>
            <a:p>
              <a:pPr algn="r"/>
              <a:r>
                <a:rPr lang="de-DE" sz="900" dirty="0">
                  <a:solidFill>
                    <a:srgbClr val="3A5678"/>
                  </a:solidFill>
                  <a:latin typeface="Raleway Medium" panose="020B0503030101060003" pitchFamily="34" charset="77"/>
                </a:rPr>
                <a:t>March/April </a:t>
              </a:r>
              <a:r>
                <a:rPr lang="de-DE" sz="900" b="1" dirty="0">
                  <a:solidFill>
                    <a:srgbClr val="3A5678"/>
                  </a:solidFill>
                  <a:latin typeface="Raleway Medium" panose="020B0503030101060003" pitchFamily="34" charset="77"/>
                </a:rPr>
                <a:t>2024</a:t>
              </a:r>
            </a:p>
          </p:txBody>
        </p:sp>
        <p:sp>
          <p:nvSpPr>
            <p:cNvPr id="15" name="Textfeld 23">
              <a:extLst>
                <a:ext uri="{FF2B5EF4-FFF2-40B4-BE49-F238E27FC236}">
                  <a16:creationId xmlns:a16="http://schemas.microsoft.com/office/drawing/2014/main" id="{C1A98AD3-D2B1-BA14-FE3C-860885F1955A}"/>
                </a:ext>
              </a:extLst>
            </p:cNvPr>
            <p:cNvSpPr txBox="1"/>
            <p:nvPr/>
          </p:nvSpPr>
          <p:spPr>
            <a:xfrm>
              <a:off x="8896299" y="6709707"/>
              <a:ext cx="734496" cy="292354"/>
            </a:xfrm>
            <a:prstGeom prst="rect">
              <a:avLst/>
            </a:prstGeom>
            <a:noFill/>
          </p:spPr>
          <p:txBody>
            <a:bodyPr wrap="none" rtlCol="0">
              <a:spAutoFit/>
            </a:bodyPr>
            <a:lstStyle/>
            <a:p>
              <a:pPr algn="r"/>
              <a:r>
                <a:rPr lang="de-DE" sz="900" dirty="0">
                  <a:solidFill>
                    <a:srgbClr val="3A5678"/>
                  </a:solidFill>
                  <a:latin typeface="Raleway Medium" panose="020B0503030101060003" pitchFamily="34" charset="77"/>
                </a:rPr>
                <a:t>June </a:t>
              </a:r>
              <a:r>
                <a:rPr lang="de-DE" sz="900" b="1" dirty="0">
                  <a:solidFill>
                    <a:srgbClr val="3A5678"/>
                  </a:solidFill>
                  <a:latin typeface="Raleway Medium" panose="020B0503030101060003" pitchFamily="34" charset="77"/>
                </a:rPr>
                <a:t>2024</a:t>
              </a:r>
            </a:p>
          </p:txBody>
        </p:sp>
        <p:sp>
          <p:nvSpPr>
            <p:cNvPr id="16" name="Freihandform 26">
              <a:extLst>
                <a:ext uri="{FF2B5EF4-FFF2-40B4-BE49-F238E27FC236}">
                  <a16:creationId xmlns:a16="http://schemas.microsoft.com/office/drawing/2014/main" id="{5349F6D0-8EE7-7FEF-4B81-E35AB539DEBF}"/>
                </a:ext>
              </a:extLst>
            </p:cNvPr>
            <p:cNvSpPr/>
            <p:nvPr/>
          </p:nvSpPr>
          <p:spPr>
            <a:xfrm>
              <a:off x="7661739" y="1880718"/>
              <a:ext cx="3033644" cy="237999"/>
            </a:xfrm>
            <a:custGeom>
              <a:avLst/>
              <a:gdLst>
                <a:gd name="connsiteX0" fmla="*/ 0 w 3935896"/>
                <a:gd name="connsiteY0" fmla="*/ 41750 h 504571"/>
                <a:gd name="connsiteX1" fmla="*/ 560206 w 3935896"/>
                <a:gd name="connsiteY1" fmla="*/ 45364 h 504571"/>
                <a:gd name="connsiteX2" fmla="*/ 1756516 w 3935896"/>
                <a:gd name="connsiteY2" fmla="*/ 504371 h 504571"/>
                <a:gd name="connsiteX3" fmla="*/ 3303406 w 3935896"/>
                <a:gd name="connsiteY3" fmla="*/ 103192 h 504571"/>
                <a:gd name="connsiteX4" fmla="*/ 3935896 w 3935896"/>
                <a:gd name="connsiteY4" fmla="*/ 81507 h 504571"/>
                <a:gd name="connsiteX0" fmla="*/ 0 w 3935896"/>
                <a:gd name="connsiteY0" fmla="*/ 16465 h 479286"/>
                <a:gd name="connsiteX1" fmla="*/ 560206 w 3935896"/>
                <a:gd name="connsiteY1" fmla="*/ 20079 h 479286"/>
                <a:gd name="connsiteX2" fmla="*/ 1756516 w 3935896"/>
                <a:gd name="connsiteY2" fmla="*/ 479086 h 479286"/>
                <a:gd name="connsiteX3" fmla="*/ 3303406 w 3935896"/>
                <a:gd name="connsiteY3" fmla="*/ 77907 h 479286"/>
                <a:gd name="connsiteX4" fmla="*/ 3935896 w 3935896"/>
                <a:gd name="connsiteY4" fmla="*/ 56222 h 479286"/>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670"/>
                <a:gd name="connsiteX1" fmla="*/ 560206 w 3935896"/>
                <a:gd name="connsiteY1" fmla="*/ 18584 h 477670"/>
                <a:gd name="connsiteX2" fmla="*/ 1756516 w 3935896"/>
                <a:gd name="connsiteY2" fmla="*/ 477591 h 477670"/>
                <a:gd name="connsiteX3" fmla="*/ 3303406 w 3935896"/>
                <a:gd name="connsiteY3" fmla="*/ 76412 h 477670"/>
                <a:gd name="connsiteX4" fmla="*/ 3935896 w 3935896"/>
                <a:gd name="connsiteY4" fmla="*/ 54727 h 477670"/>
                <a:gd name="connsiteX0" fmla="*/ 0 w 3935896"/>
                <a:gd name="connsiteY0" fmla="*/ 14970 h 477656"/>
                <a:gd name="connsiteX1" fmla="*/ 560206 w 3935896"/>
                <a:gd name="connsiteY1" fmla="*/ 18584 h 477656"/>
                <a:gd name="connsiteX2" fmla="*/ 1756516 w 3935896"/>
                <a:gd name="connsiteY2" fmla="*/ 477591 h 477656"/>
                <a:gd name="connsiteX3" fmla="*/ 3303406 w 3935896"/>
                <a:gd name="connsiteY3" fmla="*/ 76412 h 477656"/>
                <a:gd name="connsiteX4" fmla="*/ 3935896 w 3935896"/>
                <a:gd name="connsiteY4" fmla="*/ 54727 h 477656"/>
                <a:gd name="connsiteX0" fmla="*/ 0 w 3935911"/>
                <a:gd name="connsiteY0" fmla="*/ 14970 h 477656"/>
                <a:gd name="connsiteX1" fmla="*/ 560206 w 3935911"/>
                <a:gd name="connsiteY1" fmla="*/ 18584 h 477656"/>
                <a:gd name="connsiteX2" fmla="*/ 1756516 w 3935911"/>
                <a:gd name="connsiteY2" fmla="*/ 477591 h 477656"/>
                <a:gd name="connsiteX3" fmla="*/ 3303406 w 3935911"/>
                <a:gd name="connsiteY3" fmla="*/ 76412 h 477656"/>
                <a:gd name="connsiteX4" fmla="*/ 3935896 w 3935911"/>
                <a:gd name="connsiteY4" fmla="*/ 54727 h 477656"/>
                <a:gd name="connsiteX0" fmla="*/ 68 w 3935979"/>
                <a:gd name="connsiteY0" fmla="*/ 0 h 462686"/>
                <a:gd name="connsiteX1" fmla="*/ 560274 w 3935979"/>
                <a:gd name="connsiteY1" fmla="*/ 3614 h 462686"/>
                <a:gd name="connsiteX2" fmla="*/ 1756584 w 3935979"/>
                <a:gd name="connsiteY2" fmla="*/ 462621 h 462686"/>
                <a:gd name="connsiteX3" fmla="*/ 3303474 w 3935979"/>
                <a:gd name="connsiteY3" fmla="*/ 61442 h 462686"/>
                <a:gd name="connsiteX4" fmla="*/ 3935964 w 3935979"/>
                <a:gd name="connsiteY4" fmla="*/ 39757 h 462686"/>
                <a:gd name="connsiteX0" fmla="*/ 68 w 3935977"/>
                <a:gd name="connsiteY0" fmla="*/ 0 h 581895"/>
                <a:gd name="connsiteX1" fmla="*/ 560274 w 3935977"/>
                <a:gd name="connsiteY1" fmla="*/ 3614 h 581895"/>
                <a:gd name="connsiteX2" fmla="*/ 1756584 w 3935977"/>
                <a:gd name="connsiteY2" fmla="*/ 462621 h 581895"/>
                <a:gd name="connsiteX3" fmla="*/ 3209504 w 3935977"/>
                <a:gd name="connsiteY3" fmla="*/ 581891 h 581895"/>
                <a:gd name="connsiteX4" fmla="*/ 3935964 w 3935977"/>
                <a:gd name="connsiteY4" fmla="*/ 39757 h 581895"/>
                <a:gd name="connsiteX0" fmla="*/ 68 w 3849254"/>
                <a:gd name="connsiteY0" fmla="*/ 0 h 594178"/>
                <a:gd name="connsiteX1" fmla="*/ 560274 w 3849254"/>
                <a:gd name="connsiteY1" fmla="*/ 3614 h 594178"/>
                <a:gd name="connsiteX2" fmla="*/ 1756584 w 3849254"/>
                <a:gd name="connsiteY2" fmla="*/ 462621 h 594178"/>
                <a:gd name="connsiteX3" fmla="*/ 3209504 w 3849254"/>
                <a:gd name="connsiteY3" fmla="*/ 581891 h 594178"/>
                <a:gd name="connsiteX4" fmla="*/ 3849222 w 3849254"/>
                <a:gd name="connsiteY4" fmla="*/ 589120 h 594178"/>
                <a:gd name="connsiteX0" fmla="*/ 140 w 3849326"/>
                <a:gd name="connsiteY0" fmla="*/ 57696 h 900755"/>
                <a:gd name="connsiteX1" fmla="*/ 560346 w 3849326"/>
                <a:gd name="connsiteY1" fmla="*/ 61310 h 900755"/>
                <a:gd name="connsiteX2" fmla="*/ 1763884 w 3849326"/>
                <a:gd name="connsiteY2" fmla="*/ 881740 h 900755"/>
                <a:gd name="connsiteX3" fmla="*/ 3209576 w 3849326"/>
                <a:gd name="connsiteY3" fmla="*/ 639587 h 900755"/>
                <a:gd name="connsiteX4" fmla="*/ 3849294 w 3849326"/>
                <a:gd name="connsiteY4" fmla="*/ 646816 h 900755"/>
                <a:gd name="connsiteX0" fmla="*/ 140 w 3849326"/>
                <a:gd name="connsiteY0" fmla="*/ 57696 h 881741"/>
                <a:gd name="connsiteX1" fmla="*/ 560346 w 3849326"/>
                <a:gd name="connsiteY1" fmla="*/ 61310 h 881741"/>
                <a:gd name="connsiteX2" fmla="*/ 1763884 w 3849326"/>
                <a:gd name="connsiteY2" fmla="*/ 881740 h 881741"/>
                <a:gd name="connsiteX3" fmla="*/ 3209576 w 3849326"/>
                <a:gd name="connsiteY3" fmla="*/ 639587 h 881741"/>
                <a:gd name="connsiteX4" fmla="*/ 3849294 w 3849326"/>
                <a:gd name="connsiteY4" fmla="*/ 646816 h 881741"/>
                <a:gd name="connsiteX0" fmla="*/ 11378 w 3860564"/>
                <a:gd name="connsiteY0" fmla="*/ 0 h 824055"/>
                <a:gd name="connsiteX1" fmla="*/ 231846 w 3860564"/>
                <a:gd name="connsiteY1" fmla="*/ 571048 h 824055"/>
                <a:gd name="connsiteX2" fmla="*/ 1775122 w 3860564"/>
                <a:gd name="connsiteY2" fmla="*/ 824044 h 824055"/>
                <a:gd name="connsiteX3" fmla="*/ 3220814 w 3860564"/>
                <a:gd name="connsiteY3" fmla="*/ 581891 h 824055"/>
                <a:gd name="connsiteX4" fmla="*/ 3860532 w 3860564"/>
                <a:gd name="connsiteY4" fmla="*/ 589120 h 824055"/>
                <a:gd name="connsiteX0" fmla="*/ 893 w 3965734"/>
                <a:gd name="connsiteY0" fmla="*/ 20597 h 269989"/>
                <a:gd name="connsiteX1" fmla="*/ 337016 w 3965734"/>
                <a:gd name="connsiteY1" fmla="*/ 16982 h 269989"/>
                <a:gd name="connsiteX2" fmla="*/ 1880292 w 3965734"/>
                <a:gd name="connsiteY2" fmla="*/ 269978 h 269989"/>
                <a:gd name="connsiteX3" fmla="*/ 3325984 w 3965734"/>
                <a:gd name="connsiteY3" fmla="*/ 27825 h 269989"/>
                <a:gd name="connsiteX4" fmla="*/ 3965702 w 3965734"/>
                <a:gd name="connsiteY4" fmla="*/ 35054 h 269989"/>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38"/>
                <a:gd name="connsiteY0" fmla="*/ 3625 h 253015"/>
                <a:gd name="connsiteX1" fmla="*/ 336237 w 3964938"/>
                <a:gd name="connsiteY1" fmla="*/ 10 h 253015"/>
                <a:gd name="connsiteX2" fmla="*/ 1879513 w 3964938"/>
                <a:gd name="connsiteY2" fmla="*/ 253006 h 253015"/>
                <a:gd name="connsiteX3" fmla="*/ 3325205 w 3964938"/>
                <a:gd name="connsiteY3" fmla="*/ 10853 h 253015"/>
                <a:gd name="connsiteX4" fmla="*/ 3964923 w 3964938"/>
                <a:gd name="connsiteY4" fmla="*/ 18082 h 253015"/>
                <a:gd name="connsiteX0" fmla="*/ 844 w 3969282"/>
                <a:gd name="connsiteY0" fmla="*/ 25841 h 268002"/>
                <a:gd name="connsiteX1" fmla="*/ 340581 w 3969282"/>
                <a:gd name="connsiteY1" fmla="*/ 14997 h 268002"/>
                <a:gd name="connsiteX2" fmla="*/ 1883857 w 3969282"/>
                <a:gd name="connsiteY2" fmla="*/ 267993 h 268002"/>
                <a:gd name="connsiteX3" fmla="*/ 3329549 w 3969282"/>
                <a:gd name="connsiteY3" fmla="*/ 25840 h 268002"/>
                <a:gd name="connsiteX4" fmla="*/ 3969267 w 3969282"/>
                <a:gd name="connsiteY4" fmla="*/ 33069 h 268002"/>
                <a:gd name="connsiteX0" fmla="*/ 111 w 3968549"/>
                <a:gd name="connsiteY0" fmla="*/ 10871 h 253032"/>
                <a:gd name="connsiteX1" fmla="*/ 339848 w 3968549"/>
                <a:gd name="connsiteY1" fmla="*/ 27 h 253032"/>
                <a:gd name="connsiteX2" fmla="*/ 1883124 w 3968549"/>
                <a:gd name="connsiteY2" fmla="*/ 253023 h 253032"/>
                <a:gd name="connsiteX3" fmla="*/ 3328816 w 3968549"/>
                <a:gd name="connsiteY3" fmla="*/ 10870 h 253032"/>
                <a:gd name="connsiteX4" fmla="*/ 3968534 w 3968549"/>
                <a:gd name="connsiteY4" fmla="*/ 18099 h 253032"/>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0 h 260233"/>
                <a:gd name="connsiteX1" fmla="*/ 339848 w 3968549"/>
                <a:gd name="connsiteY1" fmla="*/ 7228 h 260233"/>
                <a:gd name="connsiteX2" fmla="*/ 1883124 w 3968549"/>
                <a:gd name="connsiteY2" fmla="*/ 260224 h 260233"/>
                <a:gd name="connsiteX3" fmla="*/ 3328816 w 3968549"/>
                <a:gd name="connsiteY3" fmla="*/ 18071 h 260233"/>
                <a:gd name="connsiteX4" fmla="*/ 3968534 w 3968549"/>
                <a:gd name="connsiteY4" fmla="*/ 25300 h 260233"/>
                <a:gd name="connsiteX0" fmla="*/ 117 w 3968555"/>
                <a:gd name="connsiteY0" fmla="*/ 36600 h 297061"/>
                <a:gd name="connsiteX1" fmla="*/ 318169 w 3968555"/>
                <a:gd name="connsiteY1" fmla="*/ 457 h 297061"/>
                <a:gd name="connsiteX2" fmla="*/ 1883130 w 3968555"/>
                <a:gd name="connsiteY2" fmla="*/ 296824 h 297061"/>
                <a:gd name="connsiteX3" fmla="*/ 3328822 w 3968555"/>
                <a:gd name="connsiteY3" fmla="*/ 54671 h 297061"/>
                <a:gd name="connsiteX4" fmla="*/ 3968540 w 3968555"/>
                <a:gd name="connsiteY4" fmla="*/ 61900 h 297061"/>
                <a:gd name="connsiteX0" fmla="*/ 99 w 3968537"/>
                <a:gd name="connsiteY0" fmla="*/ 1865 h 262116"/>
                <a:gd name="connsiteX1" fmla="*/ 383207 w 3968537"/>
                <a:gd name="connsiteY1" fmla="*/ 1864 h 262116"/>
                <a:gd name="connsiteX2" fmla="*/ 1883112 w 3968537"/>
                <a:gd name="connsiteY2" fmla="*/ 262089 h 262116"/>
                <a:gd name="connsiteX3" fmla="*/ 3328804 w 3968537"/>
                <a:gd name="connsiteY3" fmla="*/ 19936 h 262116"/>
                <a:gd name="connsiteX4" fmla="*/ 3968522 w 3968537"/>
                <a:gd name="connsiteY4" fmla="*/ 27165 h 262116"/>
                <a:gd name="connsiteX0" fmla="*/ 99 w 3968537"/>
                <a:gd name="connsiteY0" fmla="*/ 1865 h 262089"/>
                <a:gd name="connsiteX1" fmla="*/ 383207 w 3968537"/>
                <a:gd name="connsiteY1" fmla="*/ 1864 h 262089"/>
                <a:gd name="connsiteX2" fmla="*/ 1883112 w 3968537"/>
                <a:gd name="connsiteY2" fmla="*/ 262089 h 262089"/>
                <a:gd name="connsiteX3" fmla="*/ 3328804 w 3968537"/>
                <a:gd name="connsiteY3" fmla="*/ 19936 h 262089"/>
                <a:gd name="connsiteX4" fmla="*/ 3968522 w 3968537"/>
                <a:gd name="connsiteY4" fmla="*/ 27165 h 262089"/>
                <a:gd name="connsiteX0" fmla="*/ 99 w 3968554"/>
                <a:gd name="connsiteY0" fmla="*/ 1865 h 255739"/>
                <a:gd name="connsiteX1" fmla="*/ 383207 w 3968554"/>
                <a:gd name="connsiteY1" fmla="*/ 1864 h 255739"/>
                <a:gd name="connsiteX2" fmla="*/ 1895812 w 3968554"/>
                <a:gd name="connsiteY2" fmla="*/ 255739 h 255739"/>
                <a:gd name="connsiteX3" fmla="*/ 3328804 w 3968554"/>
                <a:gd name="connsiteY3" fmla="*/ 19936 h 255739"/>
                <a:gd name="connsiteX4" fmla="*/ 3968522 w 3968554"/>
                <a:gd name="connsiteY4" fmla="*/ 27165 h 255739"/>
                <a:gd name="connsiteX0" fmla="*/ 83 w 3968538"/>
                <a:gd name="connsiteY0" fmla="*/ 0 h 253875"/>
                <a:gd name="connsiteX1" fmla="*/ 456216 w 3968538"/>
                <a:gd name="connsiteY1" fmla="*/ 22224 h 253875"/>
                <a:gd name="connsiteX2" fmla="*/ 1895796 w 3968538"/>
                <a:gd name="connsiteY2" fmla="*/ 253874 h 253875"/>
                <a:gd name="connsiteX3" fmla="*/ 3328788 w 3968538"/>
                <a:gd name="connsiteY3" fmla="*/ 18071 h 253875"/>
                <a:gd name="connsiteX4" fmla="*/ 3968506 w 3968538"/>
                <a:gd name="connsiteY4" fmla="*/ 25300 h 253875"/>
                <a:gd name="connsiteX0" fmla="*/ 83 w 3968537"/>
                <a:gd name="connsiteY0" fmla="*/ 0 h 253874"/>
                <a:gd name="connsiteX1" fmla="*/ 456216 w 3968537"/>
                <a:gd name="connsiteY1" fmla="*/ 22224 h 253874"/>
                <a:gd name="connsiteX2" fmla="*/ 1895796 w 3968537"/>
                <a:gd name="connsiteY2" fmla="*/ 253874 h 253874"/>
                <a:gd name="connsiteX3" fmla="*/ 3322438 w 3968537"/>
                <a:gd name="connsiteY3" fmla="*/ 24421 h 253874"/>
                <a:gd name="connsiteX4" fmla="*/ 3968506 w 3968537"/>
                <a:gd name="connsiteY4" fmla="*/ 25300 h 253874"/>
                <a:gd name="connsiteX0" fmla="*/ 83 w 3968506"/>
                <a:gd name="connsiteY0" fmla="*/ 0 h 253874"/>
                <a:gd name="connsiteX1" fmla="*/ 456216 w 3968506"/>
                <a:gd name="connsiteY1" fmla="*/ 22224 h 253874"/>
                <a:gd name="connsiteX2" fmla="*/ 1895796 w 3968506"/>
                <a:gd name="connsiteY2" fmla="*/ 253874 h 253874"/>
                <a:gd name="connsiteX3" fmla="*/ 3322438 w 3968506"/>
                <a:gd name="connsiteY3" fmla="*/ 24421 h 253874"/>
                <a:gd name="connsiteX4" fmla="*/ 3968506 w 3968506"/>
                <a:gd name="connsiteY4" fmla="*/ 25300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680"/>
                <a:gd name="connsiteY0" fmla="*/ 0 h 253874"/>
                <a:gd name="connsiteX1" fmla="*/ 456216 w 3568680"/>
                <a:gd name="connsiteY1" fmla="*/ 22224 h 253874"/>
                <a:gd name="connsiteX2" fmla="*/ 1895796 w 3568680"/>
                <a:gd name="connsiteY2" fmla="*/ 253874 h 253874"/>
                <a:gd name="connsiteX3" fmla="*/ 3322438 w 3568680"/>
                <a:gd name="connsiteY3" fmla="*/ 24421 h 253874"/>
                <a:gd name="connsiteX4" fmla="*/ 3568456 w 3568680"/>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41174"/>
                <a:gd name="connsiteX1" fmla="*/ 456216 w 3568456"/>
                <a:gd name="connsiteY1" fmla="*/ 9524 h 241174"/>
                <a:gd name="connsiteX2" fmla="*/ 1895796 w 3568456"/>
                <a:gd name="connsiteY2" fmla="*/ 241174 h 241174"/>
                <a:gd name="connsiteX3" fmla="*/ 3322438 w 3568456"/>
                <a:gd name="connsiteY3" fmla="*/ 11721 h 241174"/>
                <a:gd name="connsiteX4" fmla="*/ 3568456 w 3568456"/>
                <a:gd name="connsiteY4" fmla="*/ 9425 h 241174"/>
                <a:gd name="connsiteX0" fmla="*/ 131 w 3397054"/>
                <a:gd name="connsiteY0" fmla="*/ 0 h 241174"/>
                <a:gd name="connsiteX1" fmla="*/ 284814 w 3397054"/>
                <a:gd name="connsiteY1" fmla="*/ 9524 h 241174"/>
                <a:gd name="connsiteX2" fmla="*/ 1724394 w 3397054"/>
                <a:gd name="connsiteY2" fmla="*/ 241174 h 241174"/>
                <a:gd name="connsiteX3" fmla="*/ 3151036 w 3397054"/>
                <a:gd name="connsiteY3" fmla="*/ 11721 h 241174"/>
                <a:gd name="connsiteX4" fmla="*/ 3397054 w 3397054"/>
                <a:gd name="connsiteY4" fmla="*/ 9425 h 241174"/>
                <a:gd name="connsiteX0" fmla="*/ 214 w 3279662"/>
                <a:gd name="connsiteY0" fmla="*/ 0 h 237999"/>
                <a:gd name="connsiteX1" fmla="*/ 167422 w 3279662"/>
                <a:gd name="connsiteY1" fmla="*/ 6349 h 237999"/>
                <a:gd name="connsiteX2" fmla="*/ 1607002 w 3279662"/>
                <a:gd name="connsiteY2" fmla="*/ 237999 h 237999"/>
                <a:gd name="connsiteX3" fmla="*/ 3033644 w 3279662"/>
                <a:gd name="connsiteY3" fmla="*/ 8546 h 237999"/>
                <a:gd name="connsiteX4" fmla="*/ 3279662 w 3279662"/>
                <a:gd name="connsiteY4" fmla="*/ 6250 h 237999"/>
                <a:gd name="connsiteX0" fmla="*/ 214 w 3692412"/>
                <a:gd name="connsiteY0" fmla="*/ 7670 h 245669"/>
                <a:gd name="connsiteX1" fmla="*/ 167422 w 3692412"/>
                <a:gd name="connsiteY1" fmla="*/ 14019 h 245669"/>
                <a:gd name="connsiteX2" fmla="*/ 1607002 w 3692412"/>
                <a:gd name="connsiteY2" fmla="*/ 245669 h 245669"/>
                <a:gd name="connsiteX3" fmla="*/ 3033644 w 3692412"/>
                <a:gd name="connsiteY3" fmla="*/ 16216 h 245669"/>
                <a:gd name="connsiteX4" fmla="*/ 3692412 w 3692412"/>
                <a:gd name="connsiteY4" fmla="*/ 13920 h 245669"/>
                <a:gd name="connsiteX0" fmla="*/ 214 w 3692412"/>
                <a:gd name="connsiteY0" fmla="*/ 0 h 237999"/>
                <a:gd name="connsiteX1" fmla="*/ 167422 w 3692412"/>
                <a:gd name="connsiteY1" fmla="*/ 6349 h 237999"/>
                <a:gd name="connsiteX2" fmla="*/ 1607002 w 3692412"/>
                <a:gd name="connsiteY2" fmla="*/ 237999 h 237999"/>
                <a:gd name="connsiteX3" fmla="*/ 3033644 w 3692412"/>
                <a:gd name="connsiteY3" fmla="*/ 8546 h 237999"/>
                <a:gd name="connsiteX4" fmla="*/ 3692412 w 3692412"/>
                <a:gd name="connsiteY4" fmla="*/ 6250 h 237999"/>
                <a:gd name="connsiteX0" fmla="*/ 214 w 3033644"/>
                <a:gd name="connsiteY0" fmla="*/ 0 h 237999"/>
                <a:gd name="connsiteX1" fmla="*/ 167422 w 3033644"/>
                <a:gd name="connsiteY1" fmla="*/ 6349 h 237999"/>
                <a:gd name="connsiteX2" fmla="*/ 1607002 w 3033644"/>
                <a:gd name="connsiteY2" fmla="*/ 237999 h 237999"/>
                <a:gd name="connsiteX3" fmla="*/ 3033644 w 3033644"/>
                <a:gd name="connsiteY3" fmla="*/ 8546 h 237999"/>
              </a:gdLst>
              <a:ahLst/>
              <a:cxnLst>
                <a:cxn ang="0">
                  <a:pos x="connsiteX0" y="connsiteY0"/>
                </a:cxn>
                <a:cxn ang="0">
                  <a:pos x="connsiteX1" y="connsiteY1"/>
                </a:cxn>
                <a:cxn ang="0">
                  <a:pos x="connsiteX2" y="connsiteY2"/>
                </a:cxn>
                <a:cxn ang="0">
                  <a:pos x="connsiteX3" y="connsiteY3"/>
                </a:cxn>
              </a:cxnLst>
              <a:rect l="l" t="t" r="r" b="b"/>
              <a:pathLst>
                <a:path w="3033644" h="237999">
                  <a:moveTo>
                    <a:pt x="214" y="0"/>
                  </a:moveTo>
                  <a:cubicBezTo>
                    <a:pt x="-7015" y="3012"/>
                    <a:pt x="171639" y="928"/>
                    <a:pt x="167422" y="6349"/>
                  </a:cubicBezTo>
                  <a:cubicBezTo>
                    <a:pt x="170433" y="-2688"/>
                    <a:pt x="1599198" y="237633"/>
                    <a:pt x="1607002" y="237999"/>
                  </a:cubicBezTo>
                  <a:cubicBezTo>
                    <a:pt x="1614806" y="238365"/>
                    <a:pt x="3028976" y="9071"/>
                    <a:pt x="3033644" y="8546"/>
                  </a:cubicBezTo>
                </a:path>
              </a:pathLst>
            </a:cu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Freihandform 27">
              <a:extLst>
                <a:ext uri="{FF2B5EF4-FFF2-40B4-BE49-F238E27FC236}">
                  <a16:creationId xmlns:a16="http://schemas.microsoft.com/office/drawing/2014/main" id="{B36CF0E9-D0CB-2F8D-8F6D-BF7FBCB61C7F}"/>
                </a:ext>
              </a:extLst>
            </p:cNvPr>
            <p:cNvSpPr/>
            <p:nvPr/>
          </p:nvSpPr>
          <p:spPr>
            <a:xfrm>
              <a:off x="7661739" y="3387708"/>
              <a:ext cx="3033644" cy="237999"/>
            </a:xfrm>
            <a:custGeom>
              <a:avLst/>
              <a:gdLst>
                <a:gd name="connsiteX0" fmla="*/ 0 w 3935896"/>
                <a:gd name="connsiteY0" fmla="*/ 41750 h 504571"/>
                <a:gd name="connsiteX1" fmla="*/ 560206 w 3935896"/>
                <a:gd name="connsiteY1" fmla="*/ 45364 h 504571"/>
                <a:gd name="connsiteX2" fmla="*/ 1756516 w 3935896"/>
                <a:gd name="connsiteY2" fmla="*/ 504371 h 504571"/>
                <a:gd name="connsiteX3" fmla="*/ 3303406 w 3935896"/>
                <a:gd name="connsiteY3" fmla="*/ 103192 h 504571"/>
                <a:gd name="connsiteX4" fmla="*/ 3935896 w 3935896"/>
                <a:gd name="connsiteY4" fmla="*/ 81507 h 504571"/>
                <a:gd name="connsiteX0" fmla="*/ 0 w 3935896"/>
                <a:gd name="connsiteY0" fmla="*/ 16465 h 479286"/>
                <a:gd name="connsiteX1" fmla="*/ 560206 w 3935896"/>
                <a:gd name="connsiteY1" fmla="*/ 20079 h 479286"/>
                <a:gd name="connsiteX2" fmla="*/ 1756516 w 3935896"/>
                <a:gd name="connsiteY2" fmla="*/ 479086 h 479286"/>
                <a:gd name="connsiteX3" fmla="*/ 3303406 w 3935896"/>
                <a:gd name="connsiteY3" fmla="*/ 77907 h 479286"/>
                <a:gd name="connsiteX4" fmla="*/ 3935896 w 3935896"/>
                <a:gd name="connsiteY4" fmla="*/ 56222 h 479286"/>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670"/>
                <a:gd name="connsiteX1" fmla="*/ 560206 w 3935896"/>
                <a:gd name="connsiteY1" fmla="*/ 18584 h 477670"/>
                <a:gd name="connsiteX2" fmla="*/ 1756516 w 3935896"/>
                <a:gd name="connsiteY2" fmla="*/ 477591 h 477670"/>
                <a:gd name="connsiteX3" fmla="*/ 3303406 w 3935896"/>
                <a:gd name="connsiteY3" fmla="*/ 76412 h 477670"/>
                <a:gd name="connsiteX4" fmla="*/ 3935896 w 3935896"/>
                <a:gd name="connsiteY4" fmla="*/ 54727 h 477670"/>
                <a:gd name="connsiteX0" fmla="*/ 0 w 3935896"/>
                <a:gd name="connsiteY0" fmla="*/ 14970 h 477656"/>
                <a:gd name="connsiteX1" fmla="*/ 560206 w 3935896"/>
                <a:gd name="connsiteY1" fmla="*/ 18584 h 477656"/>
                <a:gd name="connsiteX2" fmla="*/ 1756516 w 3935896"/>
                <a:gd name="connsiteY2" fmla="*/ 477591 h 477656"/>
                <a:gd name="connsiteX3" fmla="*/ 3303406 w 3935896"/>
                <a:gd name="connsiteY3" fmla="*/ 76412 h 477656"/>
                <a:gd name="connsiteX4" fmla="*/ 3935896 w 3935896"/>
                <a:gd name="connsiteY4" fmla="*/ 54727 h 477656"/>
                <a:gd name="connsiteX0" fmla="*/ 0 w 3935911"/>
                <a:gd name="connsiteY0" fmla="*/ 14970 h 477656"/>
                <a:gd name="connsiteX1" fmla="*/ 560206 w 3935911"/>
                <a:gd name="connsiteY1" fmla="*/ 18584 h 477656"/>
                <a:gd name="connsiteX2" fmla="*/ 1756516 w 3935911"/>
                <a:gd name="connsiteY2" fmla="*/ 477591 h 477656"/>
                <a:gd name="connsiteX3" fmla="*/ 3303406 w 3935911"/>
                <a:gd name="connsiteY3" fmla="*/ 76412 h 477656"/>
                <a:gd name="connsiteX4" fmla="*/ 3935896 w 3935911"/>
                <a:gd name="connsiteY4" fmla="*/ 54727 h 477656"/>
                <a:gd name="connsiteX0" fmla="*/ 68 w 3935979"/>
                <a:gd name="connsiteY0" fmla="*/ 0 h 462686"/>
                <a:gd name="connsiteX1" fmla="*/ 560274 w 3935979"/>
                <a:gd name="connsiteY1" fmla="*/ 3614 h 462686"/>
                <a:gd name="connsiteX2" fmla="*/ 1756584 w 3935979"/>
                <a:gd name="connsiteY2" fmla="*/ 462621 h 462686"/>
                <a:gd name="connsiteX3" fmla="*/ 3303474 w 3935979"/>
                <a:gd name="connsiteY3" fmla="*/ 61442 h 462686"/>
                <a:gd name="connsiteX4" fmla="*/ 3935964 w 3935979"/>
                <a:gd name="connsiteY4" fmla="*/ 39757 h 462686"/>
                <a:gd name="connsiteX0" fmla="*/ 68 w 3935977"/>
                <a:gd name="connsiteY0" fmla="*/ 0 h 581895"/>
                <a:gd name="connsiteX1" fmla="*/ 560274 w 3935977"/>
                <a:gd name="connsiteY1" fmla="*/ 3614 h 581895"/>
                <a:gd name="connsiteX2" fmla="*/ 1756584 w 3935977"/>
                <a:gd name="connsiteY2" fmla="*/ 462621 h 581895"/>
                <a:gd name="connsiteX3" fmla="*/ 3209504 w 3935977"/>
                <a:gd name="connsiteY3" fmla="*/ 581891 h 581895"/>
                <a:gd name="connsiteX4" fmla="*/ 3935964 w 3935977"/>
                <a:gd name="connsiteY4" fmla="*/ 39757 h 581895"/>
                <a:gd name="connsiteX0" fmla="*/ 68 w 3849254"/>
                <a:gd name="connsiteY0" fmla="*/ 0 h 594178"/>
                <a:gd name="connsiteX1" fmla="*/ 560274 w 3849254"/>
                <a:gd name="connsiteY1" fmla="*/ 3614 h 594178"/>
                <a:gd name="connsiteX2" fmla="*/ 1756584 w 3849254"/>
                <a:gd name="connsiteY2" fmla="*/ 462621 h 594178"/>
                <a:gd name="connsiteX3" fmla="*/ 3209504 w 3849254"/>
                <a:gd name="connsiteY3" fmla="*/ 581891 h 594178"/>
                <a:gd name="connsiteX4" fmla="*/ 3849222 w 3849254"/>
                <a:gd name="connsiteY4" fmla="*/ 589120 h 594178"/>
                <a:gd name="connsiteX0" fmla="*/ 140 w 3849326"/>
                <a:gd name="connsiteY0" fmla="*/ 57696 h 900755"/>
                <a:gd name="connsiteX1" fmla="*/ 560346 w 3849326"/>
                <a:gd name="connsiteY1" fmla="*/ 61310 h 900755"/>
                <a:gd name="connsiteX2" fmla="*/ 1763884 w 3849326"/>
                <a:gd name="connsiteY2" fmla="*/ 881740 h 900755"/>
                <a:gd name="connsiteX3" fmla="*/ 3209576 w 3849326"/>
                <a:gd name="connsiteY3" fmla="*/ 639587 h 900755"/>
                <a:gd name="connsiteX4" fmla="*/ 3849294 w 3849326"/>
                <a:gd name="connsiteY4" fmla="*/ 646816 h 900755"/>
                <a:gd name="connsiteX0" fmla="*/ 140 w 3849326"/>
                <a:gd name="connsiteY0" fmla="*/ 57696 h 881741"/>
                <a:gd name="connsiteX1" fmla="*/ 560346 w 3849326"/>
                <a:gd name="connsiteY1" fmla="*/ 61310 h 881741"/>
                <a:gd name="connsiteX2" fmla="*/ 1763884 w 3849326"/>
                <a:gd name="connsiteY2" fmla="*/ 881740 h 881741"/>
                <a:gd name="connsiteX3" fmla="*/ 3209576 w 3849326"/>
                <a:gd name="connsiteY3" fmla="*/ 639587 h 881741"/>
                <a:gd name="connsiteX4" fmla="*/ 3849294 w 3849326"/>
                <a:gd name="connsiteY4" fmla="*/ 646816 h 881741"/>
                <a:gd name="connsiteX0" fmla="*/ 11378 w 3860564"/>
                <a:gd name="connsiteY0" fmla="*/ 0 h 824055"/>
                <a:gd name="connsiteX1" fmla="*/ 231846 w 3860564"/>
                <a:gd name="connsiteY1" fmla="*/ 571048 h 824055"/>
                <a:gd name="connsiteX2" fmla="*/ 1775122 w 3860564"/>
                <a:gd name="connsiteY2" fmla="*/ 824044 h 824055"/>
                <a:gd name="connsiteX3" fmla="*/ 3220814 w 3860564"/>
                <a:gd name="connsiteY3" fmla="*/ 581891 h 824055"/>
                <a:gd name="connsiteX4" fmla="*/ 3860532 w 3860564"/>
                <a:gd name="connsiteY4" fmla="*/ 589120 h 824055"/>
                <a:gd name="connsiteX0" fmla="*/ 893 w 3965734"/>
                <a:gd name="connsiteY0" fmla="*/ 20597 h 269989"/>
                <a:gd name="connsiteX1" fmla="*/ 337016 w 3965734"/>
                <a:gd name="connsiteY1" fmla="*/ 16982 h 269989"/>
                <a:gd name="connsiteX2" fmla="*/ 1880292 w 3965734"/>
                <a:gd name="connsiteY2" fmla="*/ 269978 h 269989"/>
                <a:gd name="connsiteX3" fmla="*/ 3325984 w 3965734"/>
                <a:gd name="connsiteY3" fmla="*/ 27825 h 269989"/>
                <a:gd name="connsiteX4" fmla="*/ 3965702 w 3965734"/>
                <a:gd name="connsiteY4" fmla="*/ 35054 h 269989"/>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38"/>
                <a:gd name="connsiteY0" fmla="*/ 3625 h 253015"/>
                <a:gd name="connsiteX1" fmla="*/ 336237 w 3964938"/>
                <a:gd name="connsiteY1" fmla="*/ 10 h 253015"/>
                <a:gd name="connsiteX2" fmla="*/ 1879513 w 3964938"/>
                <a:gd name="connsiteY2" fmla="*/ 253006 h 253015"/>
                <a:gd name="connsiteX3" fmla="*/ 3325205 w 3964938"/>
                <a:gd name="connsiteY3" fmla="*/ 10853 h 253015"/>
                <a:gd name="connsiteX4" fmla="*/ 3964923 w 3964938"/>
                <a:gd name="connsiteY4" fmla="*/ 18082 h 253015"/>
                <a:gd name="connsiteX0" fmla="*/ 844 w 3969282"/>
                <a:gd name="connsiteY0" fmla="*/ 25841 h 268002"/>
                <a:gd name="connsiteX1" fmla="*/ 340581 w 3969282"/>
                <a:gd name="connsiteY1" fmla="*/ 14997 h 268002"/>
                <a:gd name="connsiteX2" fmla="*/ 1883857 w 3969282"/>
                <a:gd name="connsiteY2" fmla="*/ 267993 h 268002"/>
                <a:gd name="connsiteX3" fmla="*/ 3329549 w 3969282"/>
                <a:gd name="connsiteY3" fmla="*/ 25840 h 268002"/>
                <a:gd name="connsiteX4" fmla="*/ 3969267 w 3969282"/>
                <a:gd name="connsiteY4" fmla="*/ 33069 h 268002"/>
                <a:gd name="connsiteX0" fmla="*/ 111 w 3968549"/>
                <a:gd name="connsiteY0" fmla="*/ 10871 h 253032"/>
                <a:gd name="connsiteX1" fmla="*/ 339848 w 3968549"/>
                <a:gd name="connsiteY1" fmla="*/ 27 h 253032"/>
                <a:gd name="connsiteX2" fmla="*/ 1883124 w 3968549"/>
                <a:gd name="connsiteY2" fmla="*/ 253023 h 253032"/>
                <a:gd name="connsiteX3" fmla="*/ 3328816 w 3968549"/>
                <a:gd name="connsiteY3" fmla="*/ 10870 h 253032"/>
                <a:gd name="connsiteX4" fmla="*/ 3968534 w 3968549"/>
                <a:gd name="connsiteY4" fmla="*/ 18099 h 253032"/>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0 h 260233"/>
                <a:gd name="connsiteX1" fmla="*/ 339848 w 3968549"/>
                <a:gd name="connsiteY1" fmla="*/ 7228 h 260233"/>
                <a:gd name="connsiteX2" fmla="*/ 1883124 w 3968549"/>
                <a:gd name="connsiteY2" fmla="*/ 260224 h 260233"/>
                <a:gd name="connsiteX3" fmla="*/ 3328816 w 3968549"/>
                <a:gd name="connsiteY3" fmla="*/ 18071 h 260233"/>
                <a:gd name="connsiteX4" fmla="*/ 3968534 w 3968549"/>
                <a:gd name="connsiteY4" fmla="*/ 25300 h 260233"/>
                <a:gd name="connsiteX0" fmla="*/ 117 w 3968555"/>
                <a:gd name="connsiteY0" fmla="*/ 36600 h 297061"/>
                <a:gd name="connsiteX1" fmla="*/ 318169 w 3968555"/>
                <a:gd name="connsiteY1" fmla="*/ 457 h 297061"/>
                <a:gd name="connsiteX2" fmla="*/ 1883130 w 3968555"/>
                <a:gd name="connsiteY2" fmla="*/ 296824 h 297061"/>
                <a:gd name="connsiteX3" fmla="*/ 3328822 w 3968555"/>
                <a:gd name="connsiteY3" fmla="*/ 54671 h 297061"/>
                <a:gd name="connsiteX4" fmla="*/ 3968540 w 3968555"/>
                <a:gd name="connsiteY4" fmla="*/ 61900 h 297061"/>
                <a:gd name="connsiteX0" fmla="*/ 99 w 3968537"/>
                <a:gd name="connsiteY0" fmla="*/ 1865 h 262116"/>
                <a:gd name="connsiteX1" fmla="*/ 383207 w 3968537"/>
                <a:gd name="connsiteY1" fmla="*/ 1864 h 262116"/>
                <a:gd name="connsiteX2" fmla="*/ 1883112 w 3968537"/>
                <a:gd name="connsiteY2" fmla="*/ 262089 h 262116"/>
                <a:gd name="connsiteX3" fmla="*/ 3328804 w 3968537"/>
                <a:gd name="connsiteY3" fmla="*/ 19936 h 262116"/>
                <a:gd name="connsiteX4" fmla="*/ 3968522 w 3968537"/>
                <a:gd name="connsiteY4" fmla="*/ 27165 h 262116"/>
                <a:gd name="connsiteX0" fmla="*/ 99 w 3968537"/>
                <a:gd name="connsiteY0" fmla="*/ 1865 h 262089"/>
                <a:gd name="connsiteX1" fmla="*/ 383207 w 3968537"/>
                <a:gd name="connsiteY1" fmla="*/ 1864 h 262089"/>
                <a:gd name="connsiteX2" fmla="*/ 1883112 w 3968537"/>
                <a:gd name="connsiteY2" fmla="*/ 262089 h 262089"/>
                <a:gd name="connsiteX3" fmla="*/ 3328804 w 3968537"/>
                <a:gd name="connsiteY3" fmla="*/ 19936 h 262089"/>
                <a:gd name="connsiteX4" fmla="*/ 3968522 w 3968537"/>
                <a:gd name="connsiteY4" fmla="*/ 27165 h 262089"/>
                <a:gd name="connsiteX0" fmla="*/ 99 w 3968554"/>
                <a:gd name="connsiteY0" fmla="*/ 1865 h 255739"/>
                <a:gd name="connsiteX1" fmla="*/ 383207 w 3968554"/>
                <a:gd name="connsiteY1" fmla="*/ 1864 h 255739"/>
                <a:gd name="connsiteX2" fmla="*/ 1895812 w 3968554"/>
                <a:gd name="connsiteY2" fmla="*/ 255739 h 255739"/>
                <a:gd name="connsiteX3" fmla="*/ 3328804 w 3968554"/>
                <a:gd name="connsiteY3" fmla="*/ 19936 h 255739"/>
                <a:gd name="connsiteX4" fmla="*/ 3968522 w 3968554"/>
                <a:gd name="connsiteY4" fmla="*/ 27165 h 255739"/>
                <a:gd name="connsiteX0" fmla="*/ 83 w 3968538"/>
                <a:gd name="connsiteY0" fmla="*/ 0 h 253875"/>
                <a:gd name="connsiteX1" fmla="*/ 456216 w 3968538"/>
                <a:gd name="connsiteY1" fmla="*/ 22224 h 253875"/>
                <a:gd name="connsiteX2" fmla="*/ 1895796 w 3968538"/>
                <a:gd name="connsiteY2" fmla="*/ 253874 h 253875"/>
                <a:gd name="connsiteX3" fmla="*/ 3328788 w 3968538"/>
                <a:gd name="connsiteY3" fmla="*/ 18071 h 253875"/>
                <a:gd name="connsiteX4" fmla="*/ 3968506 w 3968538"/>
                <a:gd name="connsiteY4" fmla="*/ 25300 h 253875"/>
                <a:gd name="connsiteX0" fmla="*/ 83 w 3968537"/>
                <a:gd name="connsiteY0" fmla="*/ 0 h 253874"/>
                <a:gd name="connsiteX1" fmla="*/ 456216 w 3968537"/>
                <a:gd name="connsiteY1" fmla="*/ 22224 h 253874"/>
                <a:gd name="connsiteX2" fmla="*/ 1895796 w 3968537"/>
                <a:gd name="connsiteY2" fmla="*/ 253874 h 253874"/>
                <a:gd name="connsiteX3" fmla="*/ 3322438 w 3968537"/>
                <a:gd name="connsiteY3" fmla="*/ 24421 h 253874"/>
                <a:gd name="connsiteX4" fmla="*/ 3968506 w 3968537"/>
                <a:gd name="connsiteY4" fmla="*/ 25300 h 253874"/>
                <a:gd name="connsiteX0" fmla="*/ 83 w 3968506"/>
                <a:gd name="connsiteY0" fmla="*/ 0 h 253874"/>
                <a:gd name="connsiteX1" fmla="*/ 456216 w 3968506"/>
                <a:gd name="connsiteY1" fmla="*/ 22224 h 253874"/>
                <a:gd name="connsiteX2" fmla="*/ 1895796 w 3968506"/>
                <a:gd name="connsiteY2" fmla="*/ 253874 h 253874"/>
                <a:gd name="connsiteX3" fmla="*/ 3322438 w 3968506"/>
                <a:gd name="connsiteY3" fmla="*/ 24421 h 253874"/>
                <a:gd name="connsiteX4" fmla="*/ 3968506 w 3968506"/>
                <a:gd name="connsiteY4" fmla="*/ 25300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680"/>
                <a:gd name="connsiteY0" fmla="*/ 0 h 253874"/>
                <a:gd name="connsiteX1" fmla="*/ 456216 w 3568680"/>
                <a:gd name="connsiteY1" fmla="*/ 22224 h 253874"/>
                <a:gd name="connsiteX2" fmla="*/ 1895796 w 3568680"/>
                <a:gd name="connsiteY2" fmla="*/ 253874 h 253874"/>
                <a:gd name="connsiteX3" fmla="*/ 3322438 w 3568680"/>
                <a:gd name="connsiteY3" fmla="*/ 24421 h 253874"/>
                <a:gd name="connsiteX4" fmla="*/ 3568456 w 3568680"/>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41174"/>
                <a:gd name="connsiteX1" fmla="*/ 456216 w 3568456"/>
                <a:gd name="connsiteY1" fmla="*/ 9524 h 241174"/>
                <a:gd name="connsiteX2" fmla="*/ 1895796 w 3568456"/>
                <a:gd name="connsiteY2" fmla="*/ 241174 h 241174"/>
                <a:gd name="connsiteX3" fmla="*/ 3322438 w 3568456"/>
                <a:gd name="connsiteY3" fmla="*/ 11721 h 241174"/>
                <a:gd name="connsiteX4" fmla="*/ 3568456 w 3568456"/>
                <a:gd name="connsiteY4" fmla="*/ 9425 h 241174"/>
                <a:gd name="connsiteX0" fmla="*/ 131 w 3397054"/>
                <a:gd name="connsiteY0" fmla="*/ 0 h 241174"/>
                <a:gd name="connsiteX1" fmla="*/ 284814 w 3397054"/>
                <a:gd name="connsiteY1" fmla="*/ 9524 h 241174"/>
                <a:gd name="connsiteX2" fmla="*/ 1724394 w 3397054"/>
                <a:gd name="connsiteY2" fmla="*/ 241174 h 241174"/>
                <a:gd name="connsiteX3" fmla="*/ 3151036 w 3397054"/>
                <a:gd name="connsiteY3" fmla="*/ 11721 h 241174"/>
                <a:gd name="connsiteX4" fmla="*/ 3397054 w 3397054"/>
                <a:gd name="connsiteY4" fmla="*/ 9425 h 241174"/>
                <a:gd name="connsiteX0" fmla="*/ 214 w 3279662"/>
                <a:gd name="connsiteY0" fmla="*/ 0 h 237999"/>
                <a:gd name="connsiteX1" fmla="*/ 167422 w 3279662"/>
                <a:gd name="connsiteY1" fmla="*/ 6349 h 237999"/>
                <a:gd name="connsiteX2" fmla="*/ 1607002 w 3279662"/>
                <a:gd name="connsiteY2" fmla="*/ 237999 h 237999"/>
                <a:gd name="connsiteX3" fmla="*/ 3033644 w 3279662"/>
                <a:gd name="connsiteY3" fmla="*/ 8546 h 237999"/>
                <a:gd name="connsiteX4" fmla="*/ 3279662 w 3279662"/>
                <a:gd name="connsiteY4" fmla="*/ 6250 h 237999"/>
                <a:gd name="connsiteX0" fmla="*/ 214 w 3692412"/>
                <a:gd name="connsiteY0" fmla="*/ 7670 h 245669"/>
                <a:gd name="connsiteX1" fmla="*/ 167422 w 3692412"/>
                <a:gd name="connsiteY1" fmla="*/ 14019 h 245669"/>
                <a:gd name="connsiteX2" fmla="*/ 1607002 w 3692412"/>
                <a:gd name="connsiteY2" fmla="*/ 245669 h 245669"/>
                <a:gd name="connsiteX3" fmla="*/ 3033644 w 3692412"/>
                <a:gd name="connsiteY3" fmla="*/ 16216 h 245669"/>
                <a:gd name="connsiteX4" fmla="*/ 3692412 w 3692412"/>
                <a:gd name="connsiteY4" fmla="*/ 13920 h 245669"/>
                <a:gd name="connsiteX0" fmla="*/ 214 w 3692412"/>
                <a:gd name="connsiteY0" fmla="*/ 0 h 237999"/>
                <a:gd name="connsiteX1" fmla="*/ 167422 w 3692412"/>
                <a:gd name="connsiteY1" fmla="*/ 6349 h 237999"/>
                <a:gd name="connsiteX2" fmla="*/ 1607002 w 3692412"/>
                <a:gd name="connsiteY2" fmla="*/ 237999 h 237999"/>
                <a:gd name="connsiteX3" fmla="*/ 3033644 w 3692412"/>
                <a:gd name="connsiteY3" fmla="*/ 8546 h 237999"/>
                <a:gd name="connsiteX4" fmla="*/ 3692412 w 3692412"/>
                <a:gd name="connsiteY4" fmla="*/ 6250 h 237999"/>
                <a:gd name="connsiteX0" fmla="*/ 214 w 3033644"/>
                <a:gd name="connsiteY0" fmla="*/ 0 h 237999"/>
                <a:gd name="connsiteX1" fmla="*/ 167422 w 3033644"/>
                <a:gd name="connsiteY1" fmla="*/ 6349 h 237999"/>
                <a:gd name="connsiteX2" fmla="*/ 1607002 w 3033644"/>
                <a:gd name="connsiteY2" fmla="*/ 237999 h 237999"/>
                <a:gd name="connsiteX3" fmla="*/ 3033644 w 3033644"/>
                <a:gd name="connsiteY3" fmla="*/ 8546 h 237999"/>
              </a:gdLst>
              <a:ahLst/>
              <a:cxnLst>
                <a:cxn ang="0">
                  <a:pos x="connsiteX0" y="connsiteY0"/>
                </a:cxn>
                <a:cxn ang="0">
                  <a:pos x="connsiteX1" y="connsiteY1"/>
                </a:cxn>
                <a:cxn ang="0">
                  <a:pos x="connsiteX2" y="connsiteY2"/>
                </a:cxn>
                <a:cxn ang="0">
                  <a:pos x="connsiteX3" y="connsiteY3"/>
                </a:cxn>
              </a:cxnLst>
              <a:rect l="l" t="t" r="r" b="b"/>
              <a:pathLst>
                <a:path w="3033644" h="237999">
                  <a:moveTo>
                    <a:pt x="214" y="0"/>
                  </a:moveTo>
                  <a:cubicBezTo>
                    <a:pt x="-7015" y="3012"/>
                    <a:pt x="171639" y="928"/>
                    <a:pt x="167422" y="6349"/>
                  </a:cubicBezTo>
                  <a:cubicBezTo>
                    <a:pt x="170433" y="-2688"/>
                    <a:pt x="1599198" y="237633"/>
                    <a:pt x="1607002" y="237999"/>
                  </a:cubicBezTo>
                  <a:cubicBezTo>
                    <a:pt x="1614806" y="238365"/>
                    <a:pt x="3028976" y="9071"/>
                    <a:pt x="3033644" y="8546"/>
                  </a:cubicBezTo>
                </a:path>
              </a:pathLst>
            </a:cu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Freihandform 28">
              <a:extLst>
                <a:ext uri="{FF2B5EF4-FFF2-40B4-BE49-F238E27FC236}">
                  <a16:creationId xmlns:a16="http://schemas.microsoft.com/office/drawing/2014/main" id="{BAC2F2D8-7523-8E8E-B93A-B9665EAAA68F}"/>
                </a:ext>
              </a:extLst>
            </p:cNvPr>
            <p:cNvSpPr/>
            <p:nvPr/>
          </p:nvSpPr>
          <p:spPr>
            <a:xfrm>
              <a:off x="7647099" y="6493852"/>
              <a:ext cx="3033644" cy="237999"/>
            </a:xfrm>
            <a:custGeom>
              <a:avLst/>
              <a:gdLst>
                <a:gd name="connsiteX0" fmla="*/ 0 w 3935896"/>
                <a:gd name="connsiteY0" fmla="*/ 41750 h 504571"/>
                <a:gd name="connsiteX1" fmla="*/ 560206 w 3935896"/>
                <a:gd name="connsiteY1" fmla="*/ 45364 h 504571"/>
                <a:gd name="connsiteX2" fmla="*/ 1756516 w 3935896"/>
                <a:gd name="connsiteY2" fmla="*/ 504371 h 504571"/>
                <a:gd name="connsiteX3" fmla="*/ 3303406 w 3935896"/>
                <a:gd name="connsiteY3" fmla="*/ 103192 h 504571"/>
                <a:gd name="connsiteX4" fmla="*/ 3935896 w 3935896"/>
                <a:gd name="connsiteY4" fmla="*/ 81507 h 504571"/>
                <a:gd name="connsiteX0" fmla="*/ 0 w 3935896"/>
                <a:gd name="connsiteY0" fmla="*/ 16465 h 479286"/>
                <a:gd name="connsiteX1" fmla="*/ 560206 w 3935896"/>
                <a:gd name="connsiteY1" fmla="*/ 20079 h 479286"/>
                <a:gd name="connsiteX2" fmla="*/ 1756516 w 3935896"/>
                <a:gd name="connsiteY2" fmla="*/ 479086 h 479286"/>
                <a:gd name="connsiteX3" fmla="*/ 3303406 w 3935896"/>
                <a:gd name="connsiteY3" fmla="*/ 77907 h 479286"/>
                <a:gd name="connsiteX4" fmla="*/ 3935896 w 3935896"/>
                <a:gd name="connsiteY4" fmla="*/ 56222 h 479286"/>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670"/>
                <a:gd name="connsiteX1" fmla="*/ 560206 w 3935896"/>
                <a:gd name="connsiteY1" fmla="*/ 18584 h 477670"/>
                <a:gd name="connsiteX2" fmla="*/ 1756516 w 3935896"/>
                <a:gd name="connsiteY2" fmla="*/ 477591 h 477670"/>
                <a:gd name="connsiteX3" fmla="*/ 3303406 w 3935896"/>
                <a:gd name="connsiteY3" fmla="*/ 76412 h 477670"/>
                <a:gd name="connsiteX4" fmla="*/ 3935896 w 3935896"/>
                <a:gd name="connsiteY4" fmla="*/ 54727 h 477670"/>
                <a:gd name="connsiteX0" fmla="*/ 0 w 3935896"/>
                <a:gd name="connsiteY0" fmla="*/ 14970 h 477656"/>
                <a:gd name="connsiteX1" fmla="*/ 560206 w 3935896"/>
                <a:gd name="connsiteY1" fmla="*/ 18584 h 477656"/>
                <a:gd name="connsiteX2" fmla="*/ 1756516 w 3935896"/>
                <a:gd name="connsiteY2" fmla="*/ 477591 h 477656"/>
                <a:gd name="connsiteX3" fmla="*/ 3303406 w 3935896"/>
                <a:gd name="connsiteY3" fmla="*/ 76412 h 477656"/>
                <a:gd name="connsiteX4" fmla="*/ 3935896 w 3935896"/>
                <a:gd name="connsiteY4" fmla="*/ 54727 h 477656"/>
                <a:gd name="connsiteX0" fmla="*/ 0 w 3935911"/>
                <a:gd name="connsiteY0" fmla="*/ 14970 h 477656"/>
                <a:gd name="connsiteX1" fmla="*/ 560206 w 3935911"/>
                <a:gd name="connsiteY1" fmla="*/ 18584 h 477656"/>
                <a:gd name="connsiteX2" fmla="*/ 1756516 w 3935911"/>
                <a:gd name="connsiteY2" fmla="*/ 477591 h 477656"/>
                <a:gd name="connsiteX3" fmla="*/ 3303406 w 3935911"/>
                <a:gd name="connsiteY3" fmla="*/ 76412 h 477656"/>
                <a:gd name="connsiteX4" fmla="*/ 3935896 w 3935911"/>
                <a:gd name="connsiteY4" fmla="*/ 54727 h 477656"/>
                <a:gd name="connsiteX0" fmla="*/ 68 w 3935979"/>
                <a:gd name="connsiteY0" fmla="*/ 0 h 462686"/>
                <a:gd name="connsiteX1" fmla="*/ 560274 w 3935979"/>
                <a:gd name="connsiteY1" fmla="*/ 3614 h 462686"/>
                <a:gd name="connsiteX2" fmla="*/ 1756584 w 3935979"/>
                <a:gd name="connsiteY2" fmla="*/ 462621 h 462686"/>
                <a:gd name="connsiteX3" fmla="*/ 3303474 w 3935979"/>
                <a:gd name="connsiteY3" fmla="*/ 61442 h 462686"/>
                <a:gd name="connsiteX4" fmla="*/ 3935964 w 3935979"/>
                <a:gd name="connsiteY4" fmla="*/ 39757 h 462686"/>
                <a:gd name="connsiteX0" fmla="*/ 68 w 3935977"/>
                <a:gd name="connsiteY0" fmla="*/ 0 h 581895"/>
                <a:gd name="connsiteX1" fmla="*/ 560274 w 3935977"/>
                <a:gd name="connsiteY1" fmla="*/ 3614 h 581895"/>
                <a:gd name="connsiteX2" fmla="*/ 1756584 w 3935977"/>
                <a:gd name="connsiteY2" fmla="*/ 462621 h 581895"/>
                <a:gd name="connsiteX3" fmla="*/ 3209504 w 3935977"/>
                <a:gd name="connsiteY3" fmla="*/ 581891 h 581895"/>
                <a:gd name="connsiteX4" fmla="*/ 3935964 w 3935977"/>
                <a:gd name="connsiteY4" fmla="*/ 39757 h 581895"/>
                <a:gd name="connsiteX0" fmla="*/ 68 w 3849254"/>
                <a:gd name="connsiteY0" fmla="*/ 0 h 594178"/>
                <a:gd name="connsiteX1" fmla="*/ 560274 w 3849254"/>
                <a:gd name="connsiteY1" fmla="*/ 3614 h 594178"/>
                <a:gd name="connsiteX2" fmla="*/ 1756584 w 3849254"/>
                <a:gd name="connsiteY2" fmla="*/ 462621 h 594178"/>
                <a:gd name="connsiteX3" fmla="*/ 3209504 w 3849254"/>
                <a:gd name="connsiteY3" fmla="*/ 581891 h 594178"/>
                <a:gd name="connsiteX4" fmla="*/ 3849222 w 3849254"/>
                <a:gd name="connsiteY4" fmla="*/ 589120 h 594178"/>
                <a:gd name="connsiteX0" fmla="*/ 140 w 3849326"/>
                <a:gd name="connsiteY0" fmla="*/ 57696 h 900755"/>
                <a:gd name="connsiteX1" fmla="*/ 560346 w 3849326"/>
                <a:gd name="connsiteY1" fmla="*/ 61310 h 900755"/>
                <a:gd name="connsiteX2" fmla="*/ 1763884 w 3849326"/>
                <a:gd name="connsiteY2" fmla="*/ 881740 h 900755"/>
                <a:gd name="connsiteX3" fmla="*/ 3209576 w 3849326"/>
                <a:gd name="connsiteY3" fmla="*/ 639587 h 900755"/>
                <a:gd name="connsiteX4" fmla="*/ 3849294 w 3849326"/>
                <a:gd name="connsiteY4" fmla="*/ 646816 h 900755"/>
                <a:gd name="connsiteX0" fmla="*/ 140 w 3849326"/>
                <a:gd name="connsiteY0" fmla="*/ 57696 h 881741"/>
                <a:gd name="connsiteX1" fmla="*/ 560346 w 3849326"/>
                <a:gd name="connsiteY1" fmla="*/ 61310 h 881741"/>
                <a:gd name="connsiteX2" fmla="*/ 1763884 w 3849326"/>
                <a:gd name="connsiteY2" fmla="*/ 881740 h 881741"/>
                <a:gd name="connsiteX3" fmla="*/ 3209576 w 3849326"/>
                <a:gd name="connsiteY3" fmla="*/ 639587 h 881741"/>
                <a:gd name="connsiteX4" fmla="*/ 3849294 w 3849326"/>
                <a:gd name="connsiteY4" fmla="*/ 646816 h 881741"/>
                <a:gd name="connsiteX0" fmla="*/ 11378 w 3860564"/>
                <a:gd name="connsiteY0" fmla="*/ 0 h 824055"/>
                <a:gd name="connsiteX1" fmla="*/ 231846 w 3860564"/>
                <a:gd name="connsiteY1" fmla="*/ 571048 h 824055"/>
                <a:gd name="connsiteX2" fmla="*/ 1775122 w 3860564"/>
                <a:gd name="connsiteY2" fmla="*/ 824044 h 824055"/>
                <a:gd name="connsiteX3" fmla="*/ 3220814 w 3860564"/>
                <a:gd name="connsiteY3" fmla="*/ 581891 h 824055"/>
                <a:gd name="connsiteX4" fmla="*/ 3860532 w 3860564"/>
                <a:gd name="connsiteY4" fmla="*/ 589120 h 824055"/>
                <a:gd name="connsiteX0" fmla="*/ 893 w 3965734"/>
                <a:gd name="connsiteY0" fmla="*/ 20597 h 269989"/>
                <a:gd name="connsiteX1" fmla="*/ 337016 w 3965734"/>
                <a:gd name="connsiteY1" fmla="*/ 16982 h 269989"/>
                <a:gd name="connsiteX2" fmla="*/ 1880292 w 3965734"/>
                <a:gd name="connsiteY2" fmla="*/ 269978 h 269989"/>
                <a:gd name="connsiteX3" fmla="*/ 3325984 w 3965734"/>
                <a:gd name="connsiteY3" fmla="*/ 27825 h 269989"/>
                <a:gd name="connsiteX4" fmla="*/ 3965702 w 3965734"/>
                <a:gd name="connsiteY4" fmla="*/ 35054 h 269989"/>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38"/>
                <a:gd name="connsiteY0" fmla="*/ 3625 h 253015"/>
                <a:gd name="connsiteX1" fmla="*/ 336237 w 3964938"/>
                <a:gd name="connsiteY1" fmla="*/ 10 h 253015"/>
                <a:gd name="connsiteX2" fmla="*/ 1879513 w 3964938"/>
                <a:gd name="connsiteY2" fmla="*/ 253006 h 253015"/>
                <a:gd name="connsiteX3" fmla="*/ 3325205 w 3964938"/>
                <a:gd name="connsiteY3" fmla="*/ 10853 h 253015"/>
                <a:gd name="connsiteX4" fmla="*/ 3964923 w 3964938"/>
                <a:gd name="connsiteY4" fmla="*/ 18082 h 253015"/>
                <a:gd name="connsiteX0" fmla="*/ 844 w 3969282"/>
                <a:gd name="connsiteY0" fmla="*/ 25841 h 268002"/>
                <a:gd name="connsiteX1" fmla="*/ 340581 w 3969282"/>
                <a:gd name="connsiteY1" fmla="*/ 14997 h 268002"/>
                <a:gd name="connsiteX2" fmla="*/ 1883857 w 3969282"/>
                <a:gd name="connsiteY2" fmla="*/ 267993 h 268002"/>
                <a:gd name="connsiteX3" fmla="*/ 3329549 w 3969282"/>
                <a:gd name="connsiteY3" fmla="*/ 25840 h 268002"/>
                <a:gd name="connsiteX4" fmla="*/ 3969267 w 3969282"/>
                <a:gd name="connsiteY4" fmla="*/ 33069 h 268002"/>
                <a:gd name="connsiteX0" fmla="*/ 111 w 3968549"/>
                <a:gd name="connsiteY0" fmla="*/ 10871 h 253032"/>
                <a:gd name="connsiteX1" fmla="*/ 339848 w 3968549"/>
                <a:gd name="connsiteY1" fmla="*/ 27 h 253032"/>
                <a:gd name="connsiteX2" fmla="*/ 1883124 w 3968549"/>
                <a:gd name="connsiteY2" fmla="*/ 253023 h 253032"/>
                <a:gd name="connsiteX3" fmla="*/ 3328816 w 3968549"/>
                <a:gd name="connsiteY3" fmla="*/ 10870 h 253032"/>
                <a:gd name="connsiteX4" fmla="*/ 3968534 w 3968549"/>
                <a:gd name="connsiteY4" fmla="*/ 18099 h 253032"/>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0 h 260233"/>
                <a:gd name="connsiteX1" fmla="*/ 339848 w 3968549"/>
                <a:gd name="connsiteY1" fmla="*/ 7228 h 260233"/>
                <a:gd name="connsiteX2" fmla="*/ 1883124 w 3968549"/>
                <a:gd name="connsiteY2" fmla="*/ 260224 h 260233"/>
                <a:gd name="connsiteX3" fmla="*/ 3328816 w 3968549"/>
                <a:gd name="connsiteY3" fmla="*/ 18071 h 260233"/>
                <a:gd name="connsiteX4" fmla="*/ 3968534 w 3968549"/>
                <a:gd name="connsiteY4" fmla="*/ 25300 h 260233"/>
                <a:gd name="connsiteX0" fmla="*/ 117 w 3968555"/>
                <a:gd name="connsiteY0" fmla="*/ 36600 h 297061"/>
                <a:gd name="connsiteX1" fmla="*/ 318169 w 3968555"/>
                <a:gd name="connsiteY1" fmla="*/ 457 h 297061"/>
                <a:gd name="connsiteX2" fmla="*/ 1883130 w 3968555"/>
                <a:gd name="connsiteY2" fmla="*/ 296824 h 297061"/>
                <a:gd name="connsiteX3" fmla="*/ 3328822 w 3968555"/>
                <a:gd name="connsiteY3" fmla="*/ 54671 h 297061"/>
                <a:gd name="connsiteX4" fmla="*/ 3968540 w 3968555"/>
                <a:gd name="connsiteY4" fmla="*/ 61900 h 297061"/>
                <a:gd name="connsiteX0" fmla="*/ 99 w 3968537"/>
                <a:gd name="connsiteY0" fmla="*/ 1865 h 262116"/>
                <a:gd name="connsiteX1" fmla="*/ 383207 w 3968537"/>
                <a:gd name="connsiteY1" fmla="*/ 1864 h 262116"/>
                <a:gd name="connsiteX2" fmla="*/ 1883112 w 3968537"/>
                <a:gd name="connsiteY2" fmla="*/ 262089 h 262116"/>
                <a:gd name="connsiteX3" fmla="*/ 3328804 w 3968537"/>
                <a:gd name="connsiteY3" fmla="*/ 19936 h 262116"/>
                <a:gd name="connsiteX4" fmla="*/ 3968522 w 3968537"/>
                <a:gd name="connsiteY4" fmla="*/ 27165 h 262116"/>
                <a:gd name="connsiteX0" fmla="*/ 99 w 3968537"/>
                <a:gd name="connsiteY0" fmla="*/ 1865 h 262089"/>
                <a:gd name="connsiteX1" fmla="*/ 383207 w 3968537"/>
                <a:gd name="connsiteY1" fmla="*/ 1864 h 262089"/>
                <a:gd name="connsiteX2" fmla="*/ 1883112 w 3968537"/>
                <a:gd name="connsiteY2" fmla="*/ 262089 h 262089"/>
                <a:gd name="connsiteX3" fmla="*/ 3328804 w 3968537"/>
                <a:gd name="connsiteY3" fmla="*/ 19936 h 262089"/>
                <a:gd name="connsiteX4" fmla="*/ 3968522 w 3968537"/>
                <a:gd name="connsiteY4" fmla="*/ 27165 h 262089"/>
                <a:gd name="connsiteX0" fmla="*/ 99 w 3968554"/>
                <a:gd name="connsiteY0" fmla="*/ 1865 h 255739"/>
                <a:gd name="connsiteX1" fmla="*/ 383207 w 3968554"/>
                <a:gd name="connsiteY1" fmla="*/ 1864 h 255739"/>
                <a:gd name="connsiteX2" fmla="*/ 1895812 w 3968554"/>
                <a:gd name="connsiteY2" fmla="*/ 255739 h 255739"/>
                <a:gd name="connsiteX3" fmla="*/ 3328804 w 3968554"/>
                <a:gd name="connsiteY3" fmla="*/ 19936 h 255739"/>
                <a:gd name="connsiteX4" fmla="*/ 3968522 w 3968554"/>
                <a:gd name="connsiteY4" fmla="*/ 27165 h 255739"/>
                <a:gd name="connsiteX0" fmla="*/ 83 w 3968538"/>
                <a:gd name="connsiteY0" fmla="*/ 0 h 253875"/>
                <a:gd name="connsiteX1" fmla="*/ 456216 w 3968538"/>
                <a:gd name="connsiteY1" fmla="*/ 22224 h 253875"/>
                <a:gd name="connsiteX2" fmla="*/ 1895796 w 3968538"/>
                <a:gd name="connsiteY2" fmla="*/ 253874 h 253875"/>
                <a:gd name="connsiteX3" fmla="*/ 3328788 w 3968538"/>
                <a:gd name="connsiteY3" fmla="*/ 18071 h 253875"/>
                <a:gd name="connsiteX4" fmla="*/ 3968506 w 3968538"/>
                <a:gd name="connsiteY4" fmla="*/ 25300 h 253875"/>
                <a:gd name="connsiteX0" fmla="*/ 83 w 3968537"/>
                <a:gd name="connsiteY0" fmla="*/ 0 h 253874"/>
                <a:gd name="connsiteX1" fmla="*/ 456216 w 3968537"/>
                <a:gd name="connsiteY1" fmla="*/ 22224 h 253874"/>
                <a:gd name="connsiteX2" fmla="*/ 1895796 w 3968537"/>
                <a:gd name="connsiteY2" fmla="*/ 253874 h 253874"/>
                <a:gd name="connsiteX3" fmla="*/ 3322438 w 3968537"/>
                <a:gd name="connsiteY3" fmla="*/ 24421 h 253874"/>
                <a:gd name="connsiteX4" fmla="*/ 3968506 w 3968537"/>
                <a:gd name="connsiteY4" fmla="*/ 25300 h 253874"/>
                <a:gd name="connsiteX0" fmla="*/ 83 w 3968506"/>
                <a:gd name="connsiteY0" fmla="*/ 0 h 253874"/>
                <a:gd name="connsiteX1" fmla="*/ 456216 w 3968506"/>
                <a:gd name="connsiteY1" fmla="*/ 22224 h 253874"/>
                <a:gd name="connsiteX2" fmla="*/ 1895796 w 3968506"/>
                <a:gd name="connsiteY2" fmla="*/ 253874 h 253874"/>
                <a:gd name="connsiteX3" fmla="*/ 3322438 w 3968506"/>
                <a:gd name="connsiteY3" fmla="*/ 24421 h 253874"/>
                <a:gd name="connsiteX4" fmla="*/ 3968506 w 3968506"/>
                <a:gd name="connsiteY4" fmla="*/ 25300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680"/>
                <a:gd name="connsiteY0" fmla="*/ 0 h 253874"/>
                <a:gd name="connsiteX1" fmla="*/ 456216 w 3568680"/>
                <a:gd name="connsiteY1" fmla="*/ 22224 h 253874"/>
                <a:gd name="connsiteX2" fmla="*/ 1895796 w 3568680"/>
                <a:gd name="connsiteY2" fmla="*/ 253874 h 253874"/>
                <a:gd name="connsiteX3" fmla="*/ 3322438 w 3568680"/>
                <a:gd name="connsiteY3" fmla="*/ 24421 h 253874"/>
                <a:gd name="connsiteX4" fmla="*/ 3568456 w 3568680"/>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41174"/>
                <a:gd name="connsiteX1" fmla="*/ 456216 w 3568456"/>
                <a:gd name="connsiteY1" fmla="*/ 9524 h 241174"/>
                <a:gd name="connsiteX2" fmla="*/ 1895796 w 3568456"/>
                <a:gd name="connsiteY2" fmla="*/ 241174 h 241174"/>
                <a:gd name="connsiteX3" fmla="*/ 3322438 w 3568456"/>
                <a:gd name="connsiteY3" fmla="*/ 11721 h 241174"/>
                <a:gd name="connsiteX4" fmla="*/ 3568456 w 3568456"/>
                <a:gd name="connsiteY4" fmla="*/ 9425 h 241174"/>
                <a:gd name="connsiteX0" fmla="*/ 131 w 3397054"/>
                <a:gd name="connsiteY0" fmla="*/ 0 h 241174"/>
                <a:gd name="connsiteX1" fmla="*/ 284814 w 3397054"/>
                <a:gd name="connsiteY1" fmla="*/ 9524 h 241174"/>
                <a:gd name="connsiteX2" fmla="*/ 1724394 w 3397054"/>
                <a:gd name="connsiteY2" fmla="*/ 241174 h 241174"/>
                <a:gd name="connsiteX3" fmla="*/ 3151036 w 3397054"/>
                <a:gd name="connsiteY3" fmla="*/ 11721 h 241174"/>
                <a:gd name="connsiteX4" fmla="*/ 3397054 w 3397054"/>
                <a:gd name="connsiteY4" fmla="*/ 9425 h 241174"/>
                <a:gd name="connsiteX0" fmla="*/ 214 w 3279662"/>
                <a:gd name="connsiteY0" fmla="*/ 0 h 237999"/>
                <a:gd name="connsiteX1" fmla="*/ 167422 w 3279662"/>
                <a:gd name="connsiteY1" fmla="*/ 6349 h 237999"/>
                <a:gd name="connsiteX2" fmla="*/ 1607002 w 3279662"/>
                <a:gd name="connsiteY2" fmla="*/ 237999 h 237999"/>
                <a:gd name="connsiteX3" fmla="*/ 3033644 w 3279662"/>
                <a:gd name="connsiteY3" fmla="*/ 8546 h 237999"/>
                <a:gd name="connsiteX4" fmla="*/ 3279662 w 3279662"/>
                <a:gd name="connsiteY4" fmla="*/ 6250 h 237999"/>
                <a:gd name="connsiteX0" fmla="*/ 214 w 3692412"/>
                <a:gd name="connsiteY0" fmla="*/ 7670 h 245669"/>
                <a:gd name="connsiteX1" fmla="*/ 167422 w 3692412"/>
                <a:gd name="connsiteY1" fmla="*/ 14019 h 245669"/>
                <a:gd name="connsiteX2" fmla="*/ 1607002 w 3692412"/>
                <a:gd name="connsiteY2" fmla="*/ 245669 h 245669"/>
                <a:gd name="connsiteX3" fmla="*/ 3033644 w 3692412"/>
                <a:gd name="connsiteY3" fmla="*/ 16216 h 245669"/>
                <a:gd name="connsiteX4" fmla="*/ 3692412 w 3692412"/>
                <a:gd name="connsiteY4" fmla="*/ 13920 h 245669"/>
                <a:gd name="connsiteX0" fmla="*/ 214 w 3692412"/>
                <a:gd name="connsiteY0" fmla="*/ 0 h 237999"/>
                <a:gd name="connsiteX1" fmla="*/ 167422 w 3692412"/>
                <a:gd name="connsiteY1" fmla="*/ 6349 h 237999"/>
                <a:gd name="connsiteX2" fmla="*/ 1607002 w 3692412"/>
                <a:gd name="connsiteY2" fmla="*/ 237999 h 237999"/>
                <a:gd name="connsiteX3" fmla="*/ 3033644 w 3692412"/>
                <a:gd name="connsiteY3" fmla="*/ 8546 h 237999"/>
                <a:gd name="connsiteX4" fmla="*/ 3692412 w 3692412"/>
                <a:gd name="connsiteY4" fmla="*/ 6250 h 237999"/>
                <a:gd name="connsiteX0" fmla="*/ 214 w 3322022"/>
                <a:gd name="connsiteY0" fmla="*/ 1080 h 239079"/>
                <a:gd name="connsiteX1" fmla="*/ 167422 w 3322022"/>
                <a:gd name="connsiteY1" fmla="*/ 7429 h 239079"/>
                <a:gd name="connsiteX2" fmla="*/ 1607002 w 3322022"/>
                <a:gd name="connsiteY2" fmla="*/ 239079 h 239079"/>
                <a:gd name="connsiteX3" fmla="*/ 3033644 w 3322022"/>
                <a:gd name="connsiteY3" fmla="*/ 9626 h 239079"/>
                <a:gd name="connsiteX4" fmla="*/ 3322022 w 3322022"/>
                <a:gd name="connsiteY4" fmla="*/ 0 h 239079"/>
                <a:gd name="connsiteX0" fmla="*/ 214 w 3033644"/>
                <a:gd name="connsiteY0" fmla="*/ 0 h 237999"/>
                <a:gd name="connsiteX1" fmla="*/ 167422 w 3033644"/>
                <a:gd name="connsiteY1" fmla="*/ 6349 h 237999"/>
                <a:gd name="connsiteX2" fmla="*/ 1607002 w 3033644"/>
                <a:gd name="connsiteY2" fmla="*/ 237999 h 237999"/>
                <a:gd name="connsiteX3" fmla="*/ 3033644 w 3033644"/>
                <a:gd name="connsiteY3" fmla="*/ 8546 h 237999"/>
              </a:gdLst>
              <a:ahLst/>
              <a:cxnLst>
                <a:cxn ang="0">
                  <a:pos x="connsiteX0" y="connsiteY0"/>
                </a:cxn>
                <a:cxn ang="0">
                  <a:pos x="connsiteX1" y="connsiteY1"/>
                </a:cxn>
                <a:cxn ang="0">
                  <a:pos x="connsiteX2" y="connsiteY2"/>
                </a:cxn>
                <a:cxn ang="0">
                  <a:pos x="connsiteX3" y="connsiteY3"/>
                </a:cxn>
              </a:cxnLst>
              <a:rect l="l" t="t" r="r" b="b"/>
              <a:pathLst>
                <a:path w="3033644" h="237999">
                  <a:moveTo>
                    <a:pt x="214" y="0"/>
                  </a:moveTo>
                  <a:cubicBezTo>
                    <a:pt x="-7015" y="3012"/>
                    <a:pt x="171639" y="928"/>
                    <a:pt x="167422" y="6349"/>
                  </a:cubicBezTo>
                  <a:cubicBezTo>
                    <a:pt x="170433" y="-2688"/>
                    <a:pt x="1599198" y="237633"/>
                    <a:pt x="1607002" y="237999"/>
                  </a:cubicBezTo>
                  <a:cubicBezTo>
                    <a:pt x="1614806" y="238365"/>
                    <a:pt x="3028976" y="9071"/>
                    <a:pt x="3033644" y="8546"/>
                  </a:cubicBezTo>
                </a:path>
              </a:pathLst>
            </a:cu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29">
              <a:extLst>
                <a:ext uri="{FF2B5EF4-FFF2-40B4-BE49-F238E27FC236}">
                  <a16:creationId xmlns:a16="http://schemas.microsoft.com/office/drawing/2014/main" id="{4F208D2C-8EE0-D7E1-5388-840AABD35DAC}"/>
                </a:ext>
              </a:extLst>
            </p:cNvPr>
            <p:cNvSpPr/>
            <p:nvPr/>
          </p:nvSpPr>
          <p:spPr>
            <a:xfrm>
              <a:off x="7647100" y="5084200"/>
              <a:ext cx="3033644" cy="237999"/>
            </a:xfrm>
            <a:custGeom>
              <a:avLst/>
              <a:gdLst>
                <a:gd name="connsiteX0" fmla="*/ 0 w 3935896"/>
                <a:gd name="connsiteY0" fmla="*/ 41750 h 504571"/>
                <a:gd name="connsiteX1" fmla="*/ 560206 w 3935896"/>
                <a:gd name="connsiteY1" fmla="*/ 45364 h 504571"/>
                <a:gd name="connsiteX2" fmla="*/ 1756516 w 3935896"/>
                <a:gd name="connsiteY2" fmla="*/ 504371 h 504571"/>
                <a:gd name="connsiteX3" fmla="*/ 3303406 w 3935896"/>
                <a:gd name="connsiteY3" fmla="*/ 103192 h 504571"/>
                <a:gd name="connsiteX4" fmla="*/ 3935896 w 3935896"/>
                <a:gd name="connsiteY4" fmla="*/ 81507 h 504571"/>
                <a:gd name="connsiteX0" fmla="*/ 0 w 3935896"/>
                <a:gd name="connsiteY0" fmla="*/ 16465 h 479286"/>
                <a:gd name="connsiteX1" fmla="*/ 560206 w 3935896"/>
                <a:gd name="connsiteY1" fmla="*/ 20079 h 479286"/>
                <a:gd name="connsiteX2" fmla="*/ 1756516 w 3935896"/>
                <a:gd name="connsiteY2" fmla="*/ 479086 h 479286"/>
                <a:gd name="connsiteX3" fmla="*/ 3303406 w 3935896"/>
                <a:gd name="connsiteY3" fmla="*/ 77907 h 479286"/>
                <a:gd name="connsiteX4" fmla="*/ 3935896 w 3935896"/>
                <a:gd name="connsiteY4" fmla="*/ 56222 h 479286"/>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670"/>
                <a:gd name="connsiteX1" fmla="*/ 560206 w 3935896"/>
                <a:gd name="connsiteY1" fmla="*/ 18584 h 477670"/>
                <a:gd name="connsiteX2" fmla="*/ 1756516 w 3935896"/>
                <a:gd name="connsiteY2" fmla="*/ 477591 h 477670"/>
                <a:gd name="connsiteX3" fmla="*/ 3303406 w 3935896"/>
                <a:gd name="connsiteY3" fmla="*/ 76412 h 477670"/>
                <a:gd name="connsiteX4" fmla="*/ 3935896 w 3935896"/>
                <a:gd name="connsiteY4" fmla="*/ 54727 h 477670"/>
                <a:gd name="connsiteX0" fmla="*/ 0 w 3935896"/>
                <a:gd name="connsiteY0" fmla="*/ 14970 h 477656"/>
                <a:gd name="connsiteX1" fmla="*/ 560206 w 3935896"/>
                <a:gd name="connsiteY1" fmla="*/ 18584 h 477656"/>
                <a:gd name="connsiteX2" fmla="*/ 1756516 w 3935896"/>
                <a:gd name="connsiteY2" fmla="*/ 477591 h 477656"/>
                <a:gd name="connsiteX3" fmla="*/ 3303406 w 3935896"/>
                <a:gd name="connsiteY3" fmla="*/ 76412 h 477656"/>
                <a:gd name="connsiteX4" fmla="*/ 3935896 w 3935896"/>
                <a:gd name="connsiteY4" fmla="*/ 54727 h 477656"/>
                <a:gd name="connsiteX0" fmla="*/ 0 w 3935911"/>
                <a:gd name="connsiteY0" fmla="*/ 14970 h 477656"/>
                <a:gd name="connsiteX1" fmla="*/ 560206 w 3935911"/>
                <a:gd name="connsiteY1" fmla="*/ 18584 h 477656"/>
                <a:gd name="connsiteX2" fmla="*/ 1756516 w 3935911"/>
                <a:gd name="connsiteY2" fmla="*/ 477591 h 477656"/>
                <a:gd name="connsiteX3" fmla="*/ 3303406 w 3935911"/>
                <a:gd name="connsiteY3" fmla="*/ 76412 h 477656"/>
                <a:gd name="connsiteX4" fmla="*/ 3935896 w 3935911"/>
                <a:gd name="connsiteY4" fmla="*/ 54727 h 477656"/>
                <a:gd name="connsiteX0" fmla="*/ 68 w 3935979"/>
                <a:gd name="connsiteY0" fmla="*/ 0 h 462686"/>
                <a:gd name="connsiteX1" fmla="*/ 560274 w 3935979"/>
                <a:gd name="connsiteY1" fmla="*/ 3614 h 462686"/>
                <a:gd name="connsiteX2" fmla="*/ 1756584 w 3935979"/>
                <a:gd name="connsiteY2" fmla="*/ 462621 h 462686"/>
                <a:gd name="connsiteX3" fmla="*/ 3303474 w 3935979"/>
                <a:gd name="connsiteY3" fmla="*/ 61442 h 462686"/>
                <a:gd name="connsiteX4" fmla="*/ 3935964 w 3935979"/>
                <a:gd name="connsiteY4" fmla="*/ 39757 h 462686"/>
                <a:gd name="connsiteX0" fmla="*/ 68 w 3935977"/>
                <a:gd name="connsiteY0" fmla="*/ 0 h 581895"/>
                <a:gd name="connsiteX1" fmla="*/ 560274 w 3935977"/>
                <a:gd name="connsiteY1" fmla="*/ 3614 h 581895"/>
                <a:gd name="connsiteX2" fmla="*/ 1756584 w 3935977"/>
                <a:gd name="connsiteY2" fmla="*/ 462621 h 581895"/>
                <a:gd name="connsiteX3" fmla="*/ 3209504 w 3935977"/>
                <a:gd name="connsiteY3" fmla="*/ 581891 h 581895"/>
                <a:gd name="connsiteX4" fmla="*/ 3935964 w 3935977"/>
                <a:gd name="connsiteY4" fmla="*/ 39757 h 581895"/>
                <a:gd name="connsiteX0" fmla="*/ 68 w 3849254"/>
                <a:gd name="connsiteY0" fmla="*/ 0 h 594178"/>
                <a:gd name="connsiteX1" fmla="*/ 560274 w 3849254"/>
                <a:gd name="connsiteY1" fmla="*/ 3614 h 594178"/>
                <a:gd name="connsiteX2" fmla="*/ 1756584 w 3849254"/>
                <a:gd name="connsiteY2" fmla="*/ 462621 h 594178"/>
                <a:gd name="connsiteX3" fmla="*/ 3209504 w 3849254"/>
                <a:gd name="connsiteY3" fmla="*/ 581891 h 594178"/>
                <a:gd name="connsiteX4" fmla="*/ 3849222 w 3849254"/>
                <a:gd name="connsiteY4" fmla="*/ 589120 h 594178"/>
                <a:gd name="connsiteX0" fmla="*/ 140 w 3849326"/>
                <a:gd name="connsiteY0" fmla="*/ 57696 h 900755"/>
                <a:gd name="connsiteX1" fmla="*/ 560346 w 3849326"/>
                <a:gd name="connsiteY1" fmla="*/ 61310 h 900755"/>
                <a:gd name="connsiteX2" fmla="*/ 1763884 w 3849326"/>
                <a:gd name="connsiteY2" fmla="*/ 881740 h 900755"/>
                <a:gd name="connsiteX3" fmla="*/ 3209576 w 3849326"/>
                <a:gd name="connsiteY3" fmla="*/ 639587 h 900755"/>
                <a:gd name="connsiteX4" fmla="*/ 3849294 w 3849326"/>
                <a:gd name="connsiteY4" fmla="*/ 646816 h 900755"/>
                <a:gd name="connsiteX0" fmla="*/ 140 w 3849326"/>
                <a:gd name="connsiteY0" fmla="*/ 57696 h 881741"/>
                <a:gd name="connsiteX1" fmla="*/ 560346 w 3849326"/>
                <a:gd name="connsiteY1" fmla="*/ 61310 h 881741"/>
                <a:gd name="connsiteX2" fmla="*/ 1763884 w 3849326"/>
                <a:gd name="connsiteY2" fmla="*/ 881740 h 881741"/>
                <a:gd name="connsiteX3" fmla="*/ 3209576 w 3849326"/>
                <a:gd name="connsiteY3" fmla="*/ 639587 h 881741"/>
                <a:gd name="connsiteX4" fmla="*/ 3849294 w 3849326"/>
                <a:gd name="connsiteY4" fmla="*/ 646816 h 881741"/>
                <a:gd name="connsiteX0" fmla="*/ 11378 w 3860564"/>
                <a:gd name="connsiteY0" fmla="*/ 0 h 824055"/>
                <a:gd name="connsiteX1" fmla="*/ 231846 w 3860564"/>
                <a:gd name="connsiteY1" fmla="*/ 571048 h 824055"/>
                <a:gd name="connsiteX2" fmla="*/ 1775122 w 3860564"/>
                <a:gd name="connsiteY2" fmla="*/ 824044 h 824055"/>
                <a:gd name="connsiteX3" fmla="*/ 3220814 w 3860564"/>
                <a:gd name="connsiteY3" fmla="*/ 581891 h 824055"/>
                <a:gd name="connsiteX4" fmla="*/ 3860532 w 3860564"/>
                <a:gd name="connsiteY4" fmla="*/ 589120 h 824055"/>
                <a:gd name="connsiteX0" fmla="*/ 893 w 3965734"/>
                <a:gd name="connsiteY0" fmla="*/ 20597 h 269989"/>
                <a:gd name="connsiteX1" fmla="*/ 337016 w 3965734"/>
                <a:gd name="connsiteY1" fmla="*/ 16982 h 269989"/>
                <a:gd name="connsiteX2" fmla="*/ 1880292 w 3965734"/>
                <a:gd name="connsiteY2" fmla="*/ 269978 h 269989"/>
                <a:gd name="connsiteX3" fmla="*/ 3325984 w 3965734"/>
                <a:gd name="connsiteY3" fmla="*/ 27825 h 269989"/>
                <a:gd name="connsiteX4" fmla="*/ 3965702 w 3965734"/>
                <a:gd name="connsiteY4" fmla="*/ 35054 h 269989"/>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38"/>
                <a:gd name="connsiteY0" fmla="*/ 3625 h 253015"/>
                <a:gd name="connsiteX1" fmla="*/ 336237 w 3964938"/>
                <a:gd name="connsiteY1" fmla="*/ 10 h 253015"/>
                <a:gd name="connsiteX2" fmla="*/ 1879513 w 3964938"/>
                <a:gd name="connsiteY2" fmla="*/ 253006 h 253015"/>
                <a:gd name="connsiteX3" fmla="*/ 3325205 w 3964938"/>
                <a:gd name="connsiteY3" fmla="*/ 10853 h 253015"/>
                <a:gd name="connsiteX4" fmla="*/ 3964923 w 3964938"/>
                <a:gd name="connsiteY4" fmla="*/ 18082 h 253015"/>
                <a:gd name="connsiteX0" fmla="*/ 844 w 3969282"/>
                <a:gd name="connsiteY0" fmla="*/ 25841 h 268002"/>
                <a:gd name="connsiteX1" fmla="*/ 340581 w 3969282"/>
                <a:gd name="connsiteY1" fmla="*/ 14997 h 268002"/>
                <a:gd name="connsiteX2" fmla="*/ 1883857 w 3969282"/>
                <a:gd name="connsiteY2" fmla="*/ 267993 h 268002"/>
                <a:gd name="connsiteX3" fmla="*/ 3329549 w 3969282"/>
                <a:gd name="connsiteY3" fmla="*/ 25840 h 268002"/>
                <a:gd name="connsiteX4" fmla="*/ 3969267 w 3969282"/>
                <a:gd name="connsiteY4" fmla="*/ 33069 h 268002"/>
                <a:gd name="connsiteX0" fmla="*/ 111 w 3968549"/>
                <a:gd name="connsiteY0" fmla="*/ 10871 h 253032"/>
                <a:gd name="connsiteX1" fmla="*/ 339848 w 3968549"/>
                <a:gd name="connsiteY1" fmla="*/ 27 h 253032"/>
                <a:gd name="connsiteX2" fmla="*/ 1883124 w 3968549"/>
                <a:gd name="connsiteY2" fmla="*/ 253023 h 253032"/>
                <a:gd name="connsiteX3" fmla="*/ 3328816 w 3968549"/>
                <a:gd name="connsiteY3" fmla="*/ 10870 h 253032"/>
                <a:gd name="connsiteX4" fmla="*/ 3968534 w 3968549"/>
                <a:gd name="connsiteY4" fmla="*/ 18099 h 253032"/>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0 h 260233"/>
                <a:gd name="connsiteX1" fmla="*/ 339848 w 3968549"/>
                <a:gd name="connsiteY1" fmla="*/ 7228 h 260233"/>
                <a:gd name="connsiteX2" fmla="*/ 1883124 w 3968549"/>
                <a:gd name="connsiteY2" fmla="*/ 260224 h 260233"/>
                <a:gd name="connsiteX3" fmla="*/ 3328816 w 3968549"/>
                <a:gd name="connsiteY3" fmla="*/ 18071 h 260233"/>
                <a:gd name="connsiteX4" fmla="*/ 3968534 w 3968549"/>
                <a:gd name="connsiteY4" fmla="*/ 25300 h 260233"/>
                <a:gd name="connsiteX0" fmla="*/ 117 w 3968555"/>
                <a:gd name="connsiteY0" fmla="*/ 36600 h 297061"/>
                <a:gd name="connsiteX1" fmla="*/ 318169 w 3968555"/>
                <a:gd name="connsiteY1" fmla="*/ 457 h 297061"/>
                <a:gd name="connsiteX2" fmla="*/ 1883130 w 3968555"/>
                <a:gd name="connsiteY2" fmla="*/ 296824 h 297061"/>
                <a:gd name="connsiteX3" fmla="*/ 3328822 w 3968555"/>
                <a:gd name="connsiteY3" fmla="*/ 54671 h 297061"/>
                <a:gd name="connsiteX4" fmla="*/ 3968540 w 3968555"/>
                <a:gd name="connsiteY4" fmla="*/ 61900 h 297061"/>
                <a:gd name="connsiteX0" fmla="*/ 99 w 3968537"/>
                <a:gd name="connsiteY0" fmla="*/ 1865 h 262116"/>
                <a:gd name="connsiteX1" fmla="*/ 383207 w 3968537"/>
                <a:gd name="connsiteY1" fmla="*/ 1864 h 262116"/>
                <a:gd name="connsiteX2" fmla="*/ 1883112 w 3968537"/>
                <a:gd name="connsiteY2" fmla="*/ 262089 h 262116"/>
                <a:gd name="connsiteX3" fmla="*/ 3328804 w 3968537"/>
                <a:gd name="connsiteY3" fmla="*/ 19936 h 262116"/>
                <a:gd name="connsiteX4" fmla="*/ 3968522 w 3968537"/>
                <a:gd name="connsiteY4" fmla="*/ 27165 h 262116"/>
                <a:gd name="connsiteX0" fmla="*/ 99 w 3968537"/>
                <a:gd name="connsiteY0" fmla="*/ 1865 h 262089"/>
                <a:gd name="connsiteX1" fmla="*/ 383207 w 3968537"/>
                <a:gd name="connsiteY1" fmla="*/ 1864 h 262089"/>
                <a:gd name="connsiteX2" fmla="*/ 1883112 w 3968537"/>
                <a:gd name="connsiteY2" fmla="*/ 262089 h 262089"/>
                <a:gd name="connsiteX3" fmla="*/ 3328804 w 3968537"/>
                <a:gd name="connsiteY3" fmla="*/ 19936 h 262089"/>
                <a:gd name="connsiteX4" fmla="*/ 3968522 w 3968537"/>
                <a:gd name="connsiteY4" fmla="*/ 27165 h 262089"/>
                <a:gd name="connsiteX0" fmla="*/ 99 w 3968554"/>
                <a:gd name="connsiteY0" fmla="*/ 1865 h 255739"/>
                <a:gd name="connsiteX1" fmla="*/ 383207 w 3968554"/>
                <a:gd name="connsiteY1" fmla="*/ 1864 h 255739"/>
                <a:gd name="connsiteX2" fmla="*/ 1895812 w 3968554"/>
                <a:gd name="connsiteY2" fmla="*/ 255739 h 255739"/>
                <a:gd name="connsiteX3" fmla="*/ 3328804 w 3968554"/>
                <a:gd name="connsiteY3" fmla="*/ 19936 h 255739"/>
                <a:gd name="connsiteX4" fmla="*/ 3968522 w 3968554"/>
                <a:gd name="connsiteY4" fmla="*/ 27165 h 255739"/>
                <a:gd name="connsiteX0" fmla="*/ 83 w 3968538"/>
                <a:gd name="connsiteY0" fmla="*/ 0 h 253875"/>
                <a:gd name="connsiteX1" fmla="*/ 456216 w 3968538"/>
                <a:gd name="connsiteY1" fmla="*/ 22224 h 253875"/>
                <a:gd name="connsiteX2" fmla="*/ 1895796 w 3968538"/>
                <a:gd name="connsiteY2" fmla="*/ 253874 h 253875"/>
                <a:gd name="connsiteX3" fmla="*/ 3328788 w 3968538"/>
                <a:gd name="connsiteY3" fmla="*/ 18071 h 253875"/>
                <a:gd name="connsiteX4" fmla="*/ 3968506 w 3968538"/>
                <a:gd name="connsiteY4" fmla="*/ 25300 h 253875"/>
                <a:gd name="connsiteX0" fmla="*/ 83 w 3968537"/>
                <a:gd name="connsiteY0" fmla="*/ 0 h 253874"/>
                <a:gd name="connsiteX1" fmla="*/ 456216 w 3968537"/>
                <a:gd name="connsiteY1" fmla="*/ 22224 h 253874"/>
                <a:gd name="connsiteX2" fmla="*/ 1895796 w 3968537"/>
                <a:gd name="connsiteY2" fmla="*/ 253874 h 253874"/>
                <a:gd name="connsiteX3" fmla="*/ 3322438 w 3968537"/>
                <a:gd name="connsiteY3" fmla="*/ 24421 h 253874"/>
                <a:gd name="connsiteX4" fmla="*/ 3968506 w 3968537"/>
                <a:gd name="connsiteY4" fmla="*/ 25300 h 253874"/>
                <a:gd name="connsiteX0" fmla="*/ 83 w 3968506"/>
                <a:gd name="connsiteY0" fmla="*/ 0 h 253874"/>
                <a:gd name="connsiteX1" fmla="*/ 456216 w 3968506"/>
                <a:gd name="connsiteY1" fmla="*/ 22224 h 253874"/>
                <a:gd name="connsiteX2" fmla="*/ 1895796 w 3968506"/>
                <a:gd name="connsiteY2" fmla="*/ 253874 h 253874"/>
                <a:gd name="connsiteX3" fmla="*/ 3322438 w 3968506"/>
                <a:gd name="connsiteY3" fmla="*/ 24421 h 253874"/>
                <a:gd name="connsiteX4" fmla="*/ 3968506 w 3968506"/>
                <a:gd name="connsiteY4" fmla="*/ 25300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680"/>
                <a:gd name="connsiteY0" fmla="*/ 0 h 253874"/>
                <a:gd name="connsiteX1" fmla="*/ 456216 w 3568680"/>
                <a:gd name="connsiteY1" fmla="*/ 22224 h 253874"/>
                <a:gd name="connsiteX2" fmla="*/ 1895796 w 3568680"/>
                <a:gd name="connsiteY2" fmla="*/ 253874 h 253874"/>
                <a:gd name="connsiteX3" fmla="*/ 3322438 w 3568680"/>
                <a:gd name="connsiteY3" fmla="*/ 24421 h 253874"/>
                <a:gd name="connsiteX4" fmla="*/ 3568456 w 3568680"/>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41174"/>
                <a:gd name="connsiteX1" fmla="*/ 456216 w 3568456"/>
                <a:gd name="connsiteY1" fmla="*/ 9524 h 241174"/>
                <a:gd name="connsiteX2" fmla="*/ 1895796 w 3568456"/>
                <a:gd name="connsiteY2" fmla="*/ 241174 h 241174"/>
                <a:gd name="connsiteX3" fmla="*/ 3322438 w 3568456"/>
                <a:gd name="connsiteY3" fmla="*/ 11721 h 241174"/>
                <a:gd name="connsiteX4" fmla="*/ 3568456 w 3568456"/>
                <a:gd name="connsiteY4" fmla="*/ 9425 h 241174"/>
                <a:gd name="connsiteX0" fmla="*/ 131 w 3397054"/>
                <a:gd name="connsiteY0" fmla="*/ 0 h 241174"/>
                <a:gd name="connsiteX1" fmla="*/ 284814 w 3397054"/>
                <a:gd name="connsiteY1" fmla="*/ 9524 h 241174"/>
                <a:gd name="connsiteX2" fmla="*/ 1724394 w 3397054"/>
                <a:gd name="connsiteY2" fmla="*/ 241174 h 241174"/>
                <a:gd name="connsiteX3" fmla="*/ 3151036 w 3397054"/>
                <a:gd name="connsiteY3" fmla="*/ 11721 h 241174"/>
                <a:gd name="connsiteX4" fmla="*/ 3397054 w 3397054"/>
                <a:gd name="connsiteY4" fmla="*/ 9425 h 241174"/>
                <a:gd name="connsiteX0" fmla="*/ 214 w 3279662"/>
                <a:gd name="connsiteY0" fmla="*/ 0 h 237999"/>
                <a:gd name="connsiteX1" fmla="*/ 167422 w 3279662"/>
                <a:gd name="connsiteY1" fmla="*/ 6349 h 237999"/>
                <a:gd name="connsiteX2" fmla="*/ 1607002 w 3279662"/>
                <a:gd name="connsiteY2" fmla="*/ 237999 h 237999"/>
                <a:gd name="connsiteX3" fmla="*/ 3033644 w 3279662"/>
                <a:gd name="connsiteY3" fmla="*/ 8546 h 237999"/>
                <a:gd name="connsiteX4" fmla="*/ 3279662 w 3279662"/>
                <a:gd name="connsiteY4" fmla="*/ 6250 h 237999"/>
                <a:gd name="connsiteX0" fmla="*/ 214 w 3692412"/>
                <a:gd name="connsiteY0" fmla="*/ 7670 h 245669"/>
                <a:gd name="connsiteX1" fmla="*/ 167422 w 3692412"/>
                <a:gd name="connsiteY1" fmla="*/ 14019 h 245669"/>
                <a:gd name="connsiteX2" fmla="*/ 1607002 w 3692412"/>
                <a:gd name="connsiteY2" fmla="*/ 245669 h 245669"/>
                <a:gd name="connsiteX3" fmla="*/ 3033644 w 3692412"/>
                <a:gd name="connsiteY3" fmla="*/ 16216 h 245669"/>
                <a:gd name="connsiteX4" fmla="*/ 3692412 w 3692412"/>
                <a:gd name="connsiteY4" fmla="*/ 13920 h 245669"/>
                <a:gd name="connsiteX0" fmla="*/ 214 w 3692412"/>
                <a:gd name="connsiteY0" fmla="*/ 0 h 237999"/>
                <a:gd name="connsiteX1" fmla="*/ 167422 w 3692412"/>
                <a:gd name="connsiteY1" fmla="*/ 6349 h 237999"/>
                <a:gd name="connsiteX2" fmla="*/ 1607002 w 3692412"/>
                <a:gd name="connsiteY2" fmla="*/ 237999 h 237999"/>
                <a:gd name="connsiteX3" fmla="*/ 3033644 w 3692412"/>
                <a:gd name="connsiteY3" fmla="*/ 8546 h 237999"/>
                <a:gd name="connsiteX4" fmla="*/ 3692412 w 3692412"/>
                <a:gd name="connsiteY4" fmla="*/ 6250 h 237999"/>
                <a:gd name="connsiteX0" fmla="*/ 214 w 3033644"/>
                <a:gd name="connsiteY0" fmla="*/ 0 h 237999"/>
                <a:gd name="connsiteX1" fmla="*/ 167422 w 3033644"/>
                <a:gd name="connsiteY1" fmla="*/ 6349 h 237999"/>
                <a:gd name="connsiteX2" fmla="*/ 1607002 w 3033644"/>
                <a:gd name="connsiteY2" fmla="*/ 237999 h 237999"/>
                <a:gd name="connsiteX3" fmla="*/ 3033644 w 3033644"/>
                <a:gd name="connsiteY3" fmla="*/ 8546 h 237999"/>
              </a:gdLst>
              <a:ahLst/>
              <a:cxnLst>
                <a:cxn ang="0">
                  <a:pos x="connsiteX0" y="connsiteY0"/>
                </a:cxn>
                <a:cxn ang="0">
                  <a:pos x="connsiteX1" y="connsiteY1"/>
                </a:cxn>
                <a:cxn ang="0">
                  <a:pos x="connsiteX2" y="connsiteY2"/>
                </a:cxn>
                <a:cxn ang="0">
                  <a:pos x="connsiteX3" y="connsiteY3"/>
                </a:cxn>
              </a:cxnLst>
              <a:rect l="l" t="t" r="r" b="b"/>
              <a:pathLst>
                <a:path w="3033644" h="237999">
                  <a:moveTo>
                    <a:pt x="214" y="0"/>
                  </a:moveTo>
                  <a:cubicBezTo>
                    <a:pt x="-7015" y="3012"/>
                    <a:pt x="171639" y="928"/>
                    <a:pt x="167422" y="6349"/>
                  </a:cubicBezTo>
                  <a:cubicBezTo>
                    <a:pt x="170433" y="-2688"/>
                    <a:pt x="1599198" y="237633"/>
                    <a:pt x="1607002" y="237999"/>
                  </a:cubicBezTo>
                  <a:cubicBezTo>
                    <a:pt x="1614806" y="238365"/>
                    <a:pt x="3028976" y="9071"/>
                    <a:pt x="3033644" y="8546"/>
                  </a:cubicBezTo>
                </a:path>
              </a:pathLst>
            </a:cu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35">
              <a:extLst>
                <a:ext uri="{FF2B5EF4-FFF2-40B4-BE49-F238E27FC236}">
                  <a16:creationId xmlns:a16="http://schemas.microsoft.com/office/drawing/2014/main" id="{4BFA0815-65EF-7E8E-E36C-1CF9233E7D14}"/>
                </a:ext>
              </a:extLst>
            </p:cNvPr>
            <p:cNvSpPr/>
            <p:nvPr/>
          </p:nvSpPr>
          <p:spPr>
            <a:xfrm>
              <a:off x="7678797" y="673107"/>
              <a:ext cx="3016586" cy="4639"/>
            </a:xfrm>
            <a:custGeom>
              <a:avLst/>
              <a:gdLst>
                <a:gd name="connsiteX0" fmla="*/ 0 w 3935896"/>
                <a:gd name="connsiteY0" fmla="*/ 41750 h 504571"/>
                <a:gd name="connsiteX1" fmla="*/ 560206 w 3935896"/>
                <a:gd name="connsiteY1" fmla="*/ 45364 h 504571"/>
                <a:gd name="connsiteX2" fmla="*/ 1756516 w 3935896"/>
                <a:gd name="connsiteY2" fmla="*/ 504371 h 504571"/>
                <a:gd name="connsiteX3" fmla="*/ 3303406 w 3935896"/>
                <a:gd name="connsiteY3" fmla="*/ 103192 h 504571"/>
                <a:gd name="connsiteX4" fmla="*/ 3935896 w 3935896"/>
                <a:gd name="connsiteY4" fmla="*/ 81507 h 504571"/>
                <a:gd name="connsiteX0" fmla="*/ 0 w 3935896"/>
                <a:gd name="connsiteY0" fmla="*/ 16465 h 479286"/>
                <a:gd name="connsiteX1" fmla="*/ 560206 w 3935896"/>
                <a:gd name="connsiteY1" fmla="*/ 20079 h 479286"/>
                <a:gd name="connsiteX2" fmla="*/ 1756516 w 3935896"/>
                <a:gd name="connsiteY2" fmla="*/ 479086 h 479286"/>
                <a:gd name="connsiteX3" fmla="*/ 3303406 w 3935896"/>
                <a:gd name="connsiteY3" fmla="*/ 77907 h 479286"/>
                <a:gd name="connsiteX4" fmla="*/ 3935896 w 3935896"/>
                <a:gd name="connsiteY4" fmla="*/ 56222 h 479286"/>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791"/>
                <a:gd name="connsiteX1" fmla="*/ 560206 w 3935896"/>
                <a:gd name="connsiteY1" fmla="*/ 18584 h 477791"/>
                <a:gd name="connsiteX2" fmla="*/ 1756516 w 3935896"/>
                <a:gd name="connsiteY2" fmla="*/ 477591 h 477791"/>
                <a:gd name="connsiteX3" fmla="*/ 3303406 w 3935896"/>
                <a:gd name="connsiteY3" fmla="*/ 76412 h 477791"/>
                <a:gd name="connsiteX4" fmla="*/ 3935896 w 3935896"/>
                <a:gd name="connsiteY4" fmla="*/ 54727 h 477791"/>
                <a:gd name="connsiteX0" fmla="*/ 0 w 3935896"/>
                <a:gd name="connsiteY0" fmla="*/ 14970 h 477670"/>
                <a:gd name="connsiteX1" fmla="*/ 560206 w 3935896"/>
                <a:gd name="connsiteY1" fmla="*/ 18584 h 477670"/>
                <a:gd name="connsiteX2" fmla="*/ 1756516 w 3935896"/>
                <a:gd name="connsiteY2" fmla="*/ 477591 h 477670"/>
                <a:gd name="connsiteX3" fmla="*/ 3303406 w 3935896"/>
                <a:gd name="connsiteY3" fmla="*/ 76412 h 477670"/>
                <a:gd name="connsiteX4" fmla="*/ 3935896 w 3935896"/>
                <a:gd name="connsiteY4" fmla="*/ 54727 h 477670"/>
                <a:gd name="connsiteX0" fmla="*/ 0 w 3935896"/>
                <a:gd name="connsiteY0" fmla="*/ 14970 h 477656"/>
                <a:gd name="connsiteX1" fmla="*/ 560206 w 3935896"/>
                <a:gd name="connsiteY1" fmla="*/ 18584 h 477656"/>
                <a:gd name="connsiteX2" fmla="*/ 1756516 w 3935896"/>
                <a:gd name="connsiteY2" fmla="*/ 477591 h 477656"/>
                <a:gd name="connsiteX3" fmla="*/ 3303406 w 3935896"/>
                <a:gd name="connsiteY3" fmla="*/ 76412 h 477656"/>
                <a:gd name="connsiteX4" fmla="*/ 3935896 w 3935896"/>
                <a:gd name="connsiteY4" fmla="*/ 54727 h 477656"/>
                <a:gd name="connsiteX0" fmla="*/ 0 w 3935911"/>
                <a:gd name="connsiteY0" fmla="*/ 14970 h 477656"/>
                <a:gd name="connsiteX1" fmla="*/ 560206 w 3935911"/>
                <a:gd name="connsiteY1" fmla="*/ 18584 h 477656"/>
                <a:gd name="connsiteX2" fmla="*/ 1756516 w 3935911"/>
                <a:gd name="connsiteY2" fmla="*/ 477591 h 477656"/>
                <a:gd name="connsiteX3" fmla="*/ 3303406 w 3935911"/>
                <a:gd name="connsiteY3" fmla="*/ 76412 h 477656"/>
                <a:gd name="connsiteX4" fmla="*/ 3935896 w 3935911"/>
                <a:gd name="connsiteY4" fmla="*/ 54727 h 477656"/>
                <a:gd name="connsiteX0" fmla="*/ 68 w 3935979"/>
                <a:gd name="connsiteY0" fmla="*/ 0 h 462686"/>
                <a:gd name="connsiteX1" fmla="*/ 560274 w 3935979"/>
                <a:gd name="connsiteY1" fmla="*/ 3614 h 462686"/>
                <a:gd name="connsiteX2" fmla="*/ 1756584 w 3935979"/>
                <a:gd name="connsiteY2" fmla="*/ 462621 h 462686"/>
                <a:gd name="connsiteX3" fmla="*/ 3303474 w 3935979"/>
                <a:gd name="connsiteY3" fmla="*/ 61442 h 462686"/>
                <a:gd name="connsiteX4" fmla="*/ 3935964 w 3935979"/>
                <a:gd name="connsiteY4" fmla="*/ 39757 h 462686"/>
                <a:gd name="connsiteX0" fmla="*/ 68 w 3935977"/>
                <a:gd name="connsiteY0" fmla="*/ 0 h 581895"/>
                <a:gd name="connsiteX1" fmla="*/ 560274 w 3935977"/>
                <a:gd name="connsiteY1" fmla="*/ 3614 h 581895"/>
                <a:gd name="connsiteX2" fmla="*/ 1756584 w 3935977"/>
                <a:gd name="connsiteY2" fmla="*/ 462621 h 581895"/>
                <a:gd name="connsiteX3" fmla="*/ 3209504 w 3935977"/>
                <a:gd name="connsiteY3" fmla="*/ 581891 h 581895"/>
                <a:gd name="connsiteX4" fmla="*/ 3935964 w 3935977"/>
                <a:gd name="connsiteY4" fmla="*/ 39757 h 581895"/>
                <a:gd name="connsiteX0" fmla="*/ 68 w 3849254"/>
                <a:gd name="connsiteY0" fmla="*/ 0 h 594178"/>
                <a:gd name="connsiteX1" fmla="*/ 560274 w 3849254"/>
                <a:gd name="connsiteY1" fmla="*/ 3614 h 594178"/>
                <a:gd name="connsiteX2" fmla="*/ 1756584 w 3849254"/>
                <a:gd name="connsiteY2" fmla="*/ 462621 h 594178"/>
                <a:gd name="connsiteX3" fmla="*/ 3209504 w 3849254"/>
                <a:gd name="connsiteY3" fmla="*/ 581891 h 594178"/>
                <a:gd name="connsiteX4" fmla="*/ 3849222 w 3849254"/>
                <a:gd name="connsiteY4" fmla="*/ 589120 h 594178"/>
                <a:gd name="connsiteX0" fmla="*/ 140 w 3849326"/>
                <a:gd name="connsiteY0" fmla="*/ 57696 h 900755"/>
                <a:gd name="connsiteX1" fmla="*/ 560346 w 3849326"/>
                <a:gd name="connsiteY1" fmla="*/ 61310 h 900755"/>
                <a:gd name="connsiteX2" fmla="*/ 1763884 w 3849326"/>
                <a:gd name="connsiteY2" fmla="*/ 881740 h 900755"/>
                <a:gd name="connsiteX3" fmla="*/ 3209576 w 3849326"/>
                <a:gd name="connsiteY3" fmla="*/ 639587 h 900755"/>
                <a:gd name="connsiteX4" fmla="*/ 3849294 w 3849326"/>
                <a:gd name="connsiteY4" fmla="*/ 646816 h 900755"/>
                <a:gd name="connsiteX0" fmla="*/ 140 w 3849326"/>
                <a:gd name="connsiteY0" fmla="*/ 57696 h 881741"/>
                <a:gd name="connsiteX1" fmla="*/ 560346 w 3849326"/>
                <a:gd name="connsiteY1" fmla="*/ 61310 h 881741"/>
                <a:gd name="connsiteX2" fmla="*/ 1763884 w 3849326"/>
                <a:gd name="connsiteY2" fmla="*/ 881740 h 881741"/>
                <a:gd name="connsiteX3" fmla="*/ 3209576 w 3849326"/>
                <a:gd name="connsiteY3" fmla="*/ 639587 h 881741"/>
                <a:gd name="connsiteX4" fmla="*/ 3849294 w 3849326"/>
                <a:gd name="connsiteY4" fmla="*/ 646816 h 881741"/>
                <a:gd name="connsiteX0" fmla="*/ 11378 w 3860564"/>
                <a:gd name="connsiteY0" fmla="*/ 0 h 824055"/>
                <a:gd name="connsiteX1" fmla="*/ 231846 w 3860564"/>
                <a:gd name="connsiteY1" fmla="*/ 571048 h 824055"/>
                <a:gd name="connsiteX2" fmla="*/ 1775122 w 3860564"/>
                <a:gd name="connsiteY2" fmla="*/ 824044 h 824055"/>
                <a:gd name="connsiteX3" fmla="*/ 3220814 w 3860564"/>
                <a:gd name="connsiteY3" fmla="*/ 581891 h 824055"/>
                <a:gd name="connsiteX4" fmla="*/ 3860532 w 3860564"/>
                <a:gd name="connsiteY4" fmla="*/ 589120 h 824055"/>
                <a:gd name="connsiteX0" fmla="*/ 893 w 3965734"/>
                <a:gd name="connsiteY0" fmla="*/ 20597 h 269989"/>
                <a:gd name="connsiteX1" fmla="*/ 337016 w 3965734"/>
                <a:gd name="connsiteY1" fmla="*/ 16982 h 269989"/>
                <a:gd name="connsiteX2" fmla="*/ 1880292 w 3965734"/>
                <a:gd name="connsiteY2" fmla="*/ 269978 h 269989"/>
                <a:gd name="connsiteX3" fmla="*/ 3325984 w 3965734"/>
                <a:gd name="connsiteY3" fmla="*/ 27825 h 269989"/>
                <a:gd name="connsiteX4" fmla="*/ 3965702 w 3965734"/>
                <a:gd name="connsiteY4" fmla="*/ 35054 h 269989"/>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55"/>
                <a:gd name="connsiteY0" fmla="*/ 8149 h 257541"/>
                <a:gd name="connsiteX1" fmla="*/ 336237 w 3964955"/>
                <a:gd name="connsiteY1" fmla="*/ 4534 h 257541"/>
                <a:gd name="connsiteX2" fmla="*/ 1879513 w 3964955"/>
                <a:gd name="connsiteY2" fmla="*/ 257530 h 257541"/>
                <a:gd name="connsiteX3" fmla="*/ 3325205 w 3964955"/>
                <a:gd name="connsiteY3" fmla="*/ 15377 h 257541"/>
                <a:gd name="connsiteX4" fmla="*/ 3964923 w 3964955"/>
                <a:gd name="connsiteY4" fmla="*/ 22606 h 257541"/>
                <a:gd name="connsiteX0" fmla="*/ 114 w 3964938"/>
                <a:gd name="connsiteY0" fmla="*/ 3625 h 253015"/>
                <a:gd name="connsiteX1" fmla="*/ 336237 w 3964938"/>
                <a:gd name="connsiteY1" fmla="*/ 10 h 253015"/>
                <a:gd name="connsiteX2" fmla="*/ 1879513 w 3964938"/>
                <a:gd name="connsiteY2" fmla="*/ 253006 h 253015"/>
                <a:gd name="connsiteX3" fmla="*/ 3325205 w 3964938"/>
                <a:gd name="connsiteY3" fmla="*/ 10853 h 253015"/>
                <a:gd name="connsiteX4" fmla="*/ 3964923 w 3964938"/>
                <a:gd name="connsiteY4" fmla="*/ 18082 h 253015"/>
                <a:gd name="connsiteX0" fmla="*/ 844 w 3969282"/>
                <a:gd name="connsiteY0" fmla="*/ 25841 h 268002"/>
                <a:gd name="connsiteX1" fmla="*/ 340581 w 3969282"/>
                <a:gd name="connsiteY1" fmla="*/ 14997 h 268002"/>
                <a:gd name="connsiteX2" fmla="*/ 1883857 w 3969282"/>
                <a:gd name="connsiteY2" fmla="*/ 267993 h 268002"/>
                <a:gd name="connsiteX3" fmla="*/ 3329549 w 3969282"/>
                <a:gd name="connsiteY3" fmla="*/ 25840 h 268002"/>
                <a:gd name="connsiteX4" fmla="*/ 3969267 w 3969282"/>
                <a:gd name="connsiteY4" fmla="*/ 33069 h 268002"/>
                <a:gd name="connsiteX0" fmla="*/ 111 w 3968549"/>
                <a:gd name="connsiteY0" fmla="*/ 10871 h 253032"/>
                <a:gd name="connsiteX1" fmla="*/ 339848 w 3968549"/>
                <a:gd name="connsiteY1" fmla="*/ 27 h 253032"/>
                <a:gd name="connsiteX2" fmla="*/ 1883124 w 3968549"/>
                <a:gd name="connsiteY2" fmla="*/ 253023 h 253032"/>
                <a:gd name="connsiteX3" fmla="*/ 3328816 w 3968549"/>
                <a:gd name="connsiteY3" fmla="*/ 10870 h 253032"/>
                <a:gd name="connsiteX4" fmla="*/ 3968534 w 3968549"/>
                <a:gd name="connsiteY4" fmla="*/ 18099 h 253032"/>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844 w 3969282"/>
                <a:gd name="connsiteY0" fmla="*/ 20596 h 269986"/>
                <a:gd name="connsiteX1" fmla="*/ 340581 w 3969282"/>
                <a:gd name="connsiteY1" fmla="*/ 16981 h 269986"/>
                <a:gd name="connsiteX2" fmla="*/ 1883857 w 3969282"/>
                <a:gd name="connsiteY2" fmla="*/ 269977 h 269986"/>
                <a:gd name="connsiteX3" fmla="*/ 3329549 w 3969282"/>
                <a:gd name="connsiteY3" fmla="*/ 27824 h 269986"/>
                <a:gd name="connsiteX4" fmla="*/ 3969267 w 3969282"/>
                <a:gd name="connsiteY4" fmla="*/ 35053 h 269986"/>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5037 h 254427"/>
                <a:gd name="connsiteX1" fmla="*/ 339848 w 3968549"/>
                <a:gd name="connsiteY1" fmla="*/ 1422 h 254427"/>
                <a:gd name="connsiteX2" fmla="*/ 1883124 w 3968549"/>
                <a:gd name="connsiteY2" fmla="*/ 254418 h 254427"/>
                <a:gd name="connsiteX3" fmla="*/ 3328816 w 3968549"/>
                <a:gd name="connsiteY3" fmla="*/ 12265 h 254427"/>
                <a:gd name="connsiteX4" fmla="*/ 3968534 w 3968549"/>
                <a:gd name="connsiteY4" fmla="*/ 19494 h 254427"/>
                <a:gd name="connsiteX0" fmla="*/ 111 w 3968549"/>
                <a:gd name="connsiteY0" fmla="*/ 0 h 260233"/>
                <a:gd name="connsiteX1" fmla="*/ 339848 w 3968549"/>
                <a:gd name="connsiteY1" fmla="*/ 7228 h 260233"/>
                <a:gd name="connsiteX2" fmla="*/ 1883124 w 3968549"/>
                <a:gd name="connsiteY2" fmla="*/ 260224 h 260233"/>
                <a:gd name="connsiteX3" fmla="*/ 3328816 w 3968549"/>
                <a:gd name="connsiteY3" fmla="*/ 18071 h 260233"/>
                <a:gd name="connsiteX4" fmla="*/ 3968534 w 3968549"/>
                <a:gd name="connsiteY4" fmla="*/ 25300 h 260233"/>
                <a:gd name="connsiteX0" fmla="*/ 117 w 3968555"/>
                <a:gd name="connsiteY0" fmla="*/ 36600 h 297061"/>
                <a:gd name="connsiteX1" fmla="*/ 318169 w 3968555"/>
                <a:gd name="connsiteY1" fmla="*/ 457 h 297061"/>
                <a:gd name="connsiteX2" fmla="*/ 1883130 w 3968555"/>
                <a:gd name="connsiteY2" fmla="*/ 296824 h 297061"/>
                <a:gd name="connsiteX3" fmla="*/ 3328822 w 3968555"/>
                <a:gd name="connsiteY3" fmla="*/ 54671 h 297061"/>
                <a:gd name="connsiteX4" fmla="*/ 3968540 w 3968555"/>
                <a:gd name="connsiteY4" fmla="*/ 61900 h 297061"/>
                <a:gd name="connsiteX0" fmla="*/ 99 w 3968537"/>
                <a:gd name="connsiteY0" fmla="*/ 1865 h 262116"/>
                <a:gd name="connsiteX1" fmla="*/ 383207 w 3968537"/>
                <a:gd name="connsiteY1" fmla="*/ 1864 h 262116"/>
                <a:gd name="connsiteX2" fmla="*/ 1883112 w 3968537"/>
                <a:gd name="connsiteY2" fmla="*/ 262089 h 262116"/>
                <a:gd name="connsiteX3" fmla="*/ 3328804 w 3968537"/>
                <a:gd name="connsiteY3" fmla="*/ 19936 h 262116"/>
                <a:gd name="connsiteX4" fmla="*/ 3968522 w 3968537"/>
                <a:gd name="connsiteY4" fmla="*/ 27165 h 262116"/>
                <a:gd name="connsiteX0" fmla="*/ 99 w 3968537"/>
                <a:gd name="connsiteY0" fmla="*/ 1865 h 262089"/>
                <a:gd name="connsiteX1" fmla="*/ 383207 w 3968537"/>
                <a:gd name="connsiteY1" fmla="*/ 1864 h 262089"/>
                <a:gd name="connsiteX2" fmla="*/ 1883112 w 3968537"/>
                <a:gd name="connsiteY2" fmla="*/ 262089 h 262089"/>
                <a:gd name="connsiteX3" fmla="*/ 3328804 w 3968537"/>
                <a:gd name="connsiteY3" fmla="*/ 19936 h 262089"/>
                <a:gd name="connsiteX4" fmla="*/ 3968522 w 3968537"/>
                <a:gd name="connsiteY4" fmla="*/ 27165 h 262089"/>
                <a:gd name="connsiteX0" fmla="*/ 99 w 3968554"/>
                <a:gd name="connsiteY0" fmla="*/ 1865 h 255739"/>
                <a:gd name="connsiteX1" fmla="*/ 383207 w 3968554"/>
                <a:gd name="connsiteY1" fmla="*/ 1864 h 255739"/>
                <a:gd name="connsiteX2" fmla="*/ 1895812 w 3968554"/>
                <a:gd name="connsiteY2" fmla="*/ 255739 h 255739"/>
                <a:gd name="connsiteX3" fmla="*/ 3328804 w 3968554"/>
                <a:gd name="connsiteY3" fmla="*/ 19936 h 255739"/>
                <a:gd name="connsiteX4" fmla="*/ 3968522 w 3968554"/>
                <a:gd name="connsiteY4" fmla="*/ 27165 h 255739"/>
                <a:gd name="connsiteX0" fmla="*/ 83 w 3968538"/>
                <a:gd name="connsiteY0" fmla="*/ 0 h 253875"/>
                <a:gd name="connsiteX1" fmla="*/ 456216 w 3968538"/>
                <a:gd name="connsiteY1" fmla="*/ 22224 h 253875"/>
                <a:gd name="connsiteX2" fmla="*/ 1895796 w 3968538"/>
                <a:gd name="connsiteY2" fmla="*/ 253874 h 253875"/>
                <a:gd name="connsiteX3" fmla="*/ 3328788 w 3968538"/>
                <a:gd name="connsiteY3" fmla="*/ 18071 h 253875"/>
                <a:gd name="connsiteX4" fmla="*/ 3968506 w 3968538"/>
                <a:gd name="connsiteY4" fmla="*/ 25300 h 253875"/>
                <a:gd name="connsiteX0" fmla="*/ 83 w 3968537"/>
                <a:gd name="connsiteY0" fmla="*/ 0 h 253874"/>
                <a:gd name="connsiteX1" fmla="*/ 456216 w 3968537"/>
                <a:gd name="connsiteY1" fmla="*/ 22224 h 253874"/>
                <a:gd name="connsiteX2" fmla="*/ 1895796 w 3968537"/>
                <a:gd name="connsiteY2" fmla="*/ 253874 h 253874"/>
                <a:gd name="connsiteX3" fmla="*/ 3322438 w 3968537"/>
                <a:gd name="connsiteY3" fmla="*/ 24421 h 253874"/>
                <a:gd name="connsiteX4" fmla="*/ 3968506 w 3968537"/>
                <a:gd name="connsiteY4" fmla="*/ 25300 h 253874"/>
                <a:gd name="connsiteX0" fmla="*/ 83 w 3968506"/>
                <a:gd name="connsiteY0" fmla="*/ 0 h 253874"/>
                <a:gd name="connsiteX1" fmla="*/ 456216 w 3968506"/>
                <a:gd name="connsiteY1" fmla="*/ 22224 h 253874"/>
                <a:gd name="connsiteX2" fmla="*/ 1895796 w 3968506"/>
                <a:gd name="connsiteY2" fmla="*/ 253874 h 253874"/>
                <a:gd name="connsiteX3" fmla="*/ 3322438 w 3968506"/>
                <a:gd name="connsiteY3" fmla="*/ 24421 h 253874"/>
                <a:gd name="connsiteX4" fmla="*/ 3968506 w 3968506"/>
                <a:gd name="connsiteY4" fmla="*/ 25300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680"/>
                <a:gd name="connsiteY0" fmla="*/ 0 h 253874"/>
                <a:gd name="connsiteX1" fmla="*/ 456216 w 3568680"/>
                <a:gd name="connsiteY1" fmla="*/ 22224 h 253874"/>
                <a:gd name="connsiteX2" fmla="*/ 1895796 w 3568680"/>
                <a:gd name="connsiteY2" fmla="*/ 253874 h 253874"/>
                <a:gd name="connsiteX3" fmla="*/ 3322438 w 3568680"/>
                <a:gd name="connsiteY3" fmla="*/ 24421 h 253874"/>
                <a:gd name="connsiteX4" fmla="*/ 3568456 w 3568680"/>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53874"/>
                <a:gd name="connsiteX1" fmla="*/ 456216 w 3568456"/>
                <a:gd name="connsiteY1" fmla="*/ 22224 h 253874"/>
                <a:gd name="connsiteX2" fmla="*/ 1895796 w 3568456"/>
                <a:gd name="connsiteY2" fmla="*/ 253874 h 253874"/>
                <a:gd name="connsiteX3" fmla="*/ 3322438 w 3568456"/>
                <a:gd name="connsiteY3" fmla="*/ 24421 h 253874"/>
                <a:gd name="connsiteX4" fmla="*/ 3568456 w 3568456"/>
                <a:gd name="connsiteY4" fmla="*/ 22125 h 253874"/>
                <a:gd name="connsiteX0" fmla="*/ 83 w 3568456"/>
                <a:gd name="connsiteY0" fmla="*/ 0 h 241174"/>
                <a:gd name="connsiteX1" fmla="*/ 456216 w 3568456"/>
                <a:gd name="connsiteY1" fmla="*/ 9524 h 241174"/>
                <a:gd name="connsiteX2" fmla="*/ 1895796 w 3568456"/>
                <a:gd name="connsiteY2" fmla="*/ 241174 h 241174"/>
                <a:gd name="connsiteX3" fmla="*/ 3322438 w 3568456"/>
                <a:gd name="connsiteY3" fmla="*/ 11721 h 241174"/>
                <a:gd name="connsiteX4" fmla="*/ 3568456 w 3568456"/>
                <a:gd name="connsiteY4" fmla="*/ 9425 h 241174"/>
                <a:gd name="connsiteX0" fmla="*/ 131 w 3397054"/>
                <a:gd name="connsiteY0" fmla="*/ 0 h 241174"/>
                <a:gd name="connsiteX1" fmla="*/ 284814 w 3397054"/>
                <a:gd name="connsiteY1" fmla="*/ 9524 h 241174"/>
                <a:gd name="connsiteX2" fmla="*/ 1724394 w 3397054"/>
                <a:gd name="connsiteY2" fmla="*/ 241174 h 241174"/>
                <a:gd name="connsiteX3" fmla="*/ 3151036 w 3397054"/>
                <a:gd name="connsiteY3" fmla="*/ 11721 h 241174"/>
                <a:gd name="connsiteX4" fmla="*/ 3397054 w 3397054"/>
                <a:gd name="connsiteY4" fmla="*/ 9425 h 241174"/>
                <a:gd name="connsiteX0" fmla="*/ 214 w 3279662"/>
                <a:gd name="connsiteY0" fmla="*/ 0 h 237999"/>
                <a:gd name="connsiteX1" fmla="*/ 167422 w 3279662"/>
                <a:gd name="connsiteY1" fmla="*/ 6349 h 237999"/>
                <a:gd name="connsiteX2" fmla="*/ 1607002 w 3279662"/>
                <a:gd name="connsiteY2" fmla="*/ 237999 h 237999"/>
                <a:gd name="connsiteX3" fmla="*/ 3033644 w 3279662"/>
                <a:gd name="connsiteY3" fmla="*/ 8546 h 237999"/>
                <a:gd name="connsiteX4" fmla="*/ 3279662 w 3279662"/>
                <a:gd name="connsiteY4" fmla="*/ 6250 h 237999"/>
                <a:gd name="connsiteX0" fmla="*/ 214 w 3692412"/>
                <a:gd name="connsiteY0" fmla="*/ 7670 h 245669"/>
                <a:gd name="connsiteX1" fmla="*/ 167422 w 3692412"/>
                <a:gd name="connsiteY1" fmla="*/ 14019 h 245669"/>
                <a:gd name="connsiteX2" fmla="*/ 1607002 w 3692412"/>
                <a:gd name="connsiteY2" fmla="*/ 245669 h 245669"/>
                <a:gd name="connsiteX3" fmla="*/ 3033644 w 3692412"/>
                <a:gd name="connsiteY3" fmla="*/ 16216 h 245669"/>
                <a:gd name="connsiteX4" fmla="*/ 3692412 w 3692412"/>
                <a:gd name="connsiteY4" fmla="*/ 13920 h 245669"/>
                <a:gd name="connsiteX0" fmla="*/ 214 w 3692412"/>
                <a:gd name="connsiteY0" fmla="*/ 0 h 237999"/>
                <a:gd name="connsiteX1" fmla="*/ 167422 w 3692412"/>
                <a:gd name="connsiteY1" fmla="*/ 6349 h 237999"/>
                <a:gd name="connsiteX2" fmla="*/ 1607002 w 3692412"/>
                <a:gd name="connsiteY2" fmla="*/ 237999 h 237999"/>
                <a:gd name="connsiteX3" fmla="*/ 3033644 w 3692412"/>
                <a:gd name="connsiteY3" fmla="*/ 8546 h 237999"/>
                <a:gd name="connsiteX4" fmla="*/ 3692412 w 3692412"/>
                <a:gd name="connsiteY4" fmla="*/ 6250 h 237999"/>
                <a:gd name="connsiteX0" fmla="*/ 214 w 3033644"/>
                <a:gd name="connsiteY0" fmla="*/ 0 h 237999"/>
                <a:gd name="connsiteX1" fmla="*/ 167422 w 3033644"/>
                <a:gd name="connsiteY1" fmla="*/ 6349 h 237999"/>
                <a:gd name="connsiteX2" fmla="*/ 1607002 w 3033644"/>
                <a:gd name="connsiteY2" fmla="*/ 237999 h 237999"/>
                <a:gd name="connsiteX3" fmla="*/ 3033644 w 3033644"/>
                <a:gd name="connsiteY3" fmla="*/ 8546 h 237999"/>
                <a:gd name="connsiteX0" fmla="*/ 113136 w 3146566"/>
                <a:gd name="connsiteY0" fmla="*/ 0 h 8547"/>
                <a:gd name="connsiteX1" fmla="*/ 280344 w 3146566"/>
                <a:gd name="connsiteY1" fmla="*/ 6349 h 8547"/>
                <a:gd name="connsiteX2" fmla="*/ 3146566 w 3146566"/>
                <a:gd name="connsiteY2" fmla="*/ 8546 h 8547"/>
                <a:gd name="connsiteX0" fmla="*/ 485 w 9904"/>
                <a:gd name="connsiteY0" fmla="*/ 0 h 367909"/>
                <a:gd name="connsiteX1" fmla="*/ 795 w 9904"/>
                <a:gd name="connsiteY1" fmla="*/ 341906 h 367909"/>
                <a:gd name="connsiteX2" fmla="*/ 9904 w 9904"/>
                <a:gd name="connsiteY2" fmla="*/ 344477 h 367909"/>
                <a:gd name="connsiteX0" fmla="*/ 0 w 9197"/>
                <a:gd name="connsiteY0" fmla="*/ 0 h 707"/>
                <a:gd name="connsiteX1" fmla="*/ 9197 w 9197"/>
                <a:gd name="connsiteY1" fmla="*/ 70 h 707"/>
                <a:gd name="connsiteX0" fmla="*/ 0 w 10000"/>
                <a:gd name="connsiteY0" fmla="*/ 0 h 4145"/>
                <a:gd name="connsiteX1" fmla="*/ 10000 w 10000"/>
                <a:gd name="connsiteY1" fmla="*/ 990 h 4145"/>
                <a:gd name="connsiteX0" fmla="*/ 0 w 10525"/>
                <a:gd name="connsiteY0" fmla="*/ 0 h 10001"/>
                <a:gd name="connsiteX1" fmla="*/ 10525 w 10525"/>
                <a:gd name="connsiteY1" fmla="*/ 2388 h 10001"/>
                <a:gd name="connsiteX0" fmla="*/ 0 w 10525"/>
                <a:gd name="connsiteY0" fmla="*/ 0 h 10001"/>
                <a:gd name="connsiteX1" fmla="*/ 10525 w 10525"/>
                <a:gd name="connsiteY1" fmla="*/ 2388 h 10001"/>
                <a:gd name="connsiteX0" fmla="*/ 0 w 10525"/>
                <a:gd name="connsiteY0" fmla="*/ 0 h 12203"/>
                <a:gd name="connsiteX1" fmla="*/ 10525 w 10525"/>
                <a:gd name="connsiteY1" fmla="*/ 2388 h 12203"/>
                <a:gd name="connsiteX0" fmla="*/ 0 w 10525"/>
                <a:gd name="connsiteY0" fmla="*/ 0 h 12203"/>
                <a:gd name="connsiteX1" fmla="*/ 10525 w 10525"/>
                <a:gd name="connsiteY1" fmla="*/ 2388 h 12203"/>
                <a:gd name="connsiteX0" fmla="*/ 0 w 10525"/>
                <a:gd name="connsiteY0" fmla="*/ 0 h 12203"/>
                <a:gd name="connsiteX1" fmla="*/ 10525 w 10525"/>
                <a:gd name="connsiteY1" fmla="*/ 2388 h 12203"/>
                <a:gd name="connsiteX0" fmla="*/ 0 w 10525"/>
                <a:gd name="connsiteY0" fmla="*/ 83758 h 86332"/>
                <a:gd name="connsiteX1" fmla="*/ 10525 w 10525"/>
                <a:gd name="connsiteY1" fmla="*/ 86146 h 86332"/>
                <a:gd name="connsiteX0" fmla="*/ 0 w 10525"/>
                <a:gd name="connsiteY0" fmla="*/ 83758 h 86332"/>
                <a:gd name="connsiteX1" fmla="*/ 10525 w 10525"/>
                <a:gd name="connsiteY1" fmla="*/ 86146 h 86332"/>
                <a:gd name="connsiteX0" fmla="*/ 0 w 10525"/>
                <a:gd name="connsiteY0" fmla="*/ 83758 h 86332"/>
                <a:gd name="connsiteX1" fmla="*/ 10525 w 10525"/>
                <a:gd name="connsiteY1" fmla="*/ 86146 h 86332"/>
                <a:gd name="connsiteX0" fmla="*/ 0 w 10525"/>
                <a:gd name="connsiteY0" fmla="*/ 328 h 5035"/>
                <a:gd name="connsiteX1" fmla="*/ 10525 w 10525"/>
                <a:gd name="connsiteY1" fmla="*/ 2716 h 5035"/>
              </a:gdLst>
              <a:ahLst/>
              <a:cxnLst>
                <a:cxn ang="0">
                  <a:pos x="connsiteX0" y="connsiteY0"/>
                </a:cxn>
                <a:cxn ang="0">
                  <a:pos x="connsiteX1" y="connsiteY1"/>
                </a:cxn>
              </a:cxnLst>
              <a:rect l="l" t="t" r="r" b="b"/>
              <a:pathLst>
                <a:path w="10525" h="5035">
                  <a:moveTo>
                    <a:pt x="0" y="328"/>
                  </a:moveTo>
                  <a:cubicBezTo>
                    <a:pt x="1623" y="-2089"/>
                    <a:pt x="7313" y="9888"/>
                    <a:pt x="10525" y="2716"/>
                  </a:cubicBezTo>
                </a:path>
              </a:pathLst>
            </a:cu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Eingebuchteter Richtungspfeil 40">
              <a:extLst>
                <a:ext uri="{FF2B5EF4-FFF2-40B4-BE49-F238E27FC236}">
                  <a16:creationId xmlns:a16="http://schemas.microsoft.com/office/drawing/2014/main" id="{61CE0FF5-F5DE-C333-77CB-4D654100208B}"/>
                </a:ext>
              </a:extLst>
            </p:cNvPr>
            <p:cNvSpPr/>
            <p:nvPr/>
          </p:nvSpPr>
          <p:spPr>
            <a:xfrm rot="5400000">
              <a:off x="8638506" y="5982107"/>
              <a:ext cx="1251691" cy="2880320"/>
            </a:xfrm>
            <a:custGeom>
              <a:avLst/>
              <a:gdLst>
                <a:gd name="connsiteX0" fmla="*/ 0 w 1156117"/>
                <a:gd name="connsiteY0" fmla="*/ 0 h 2880320"/>
                <a:gd name="connsiteX1" fmla="*/ 977462 w 1156117"/>
                <a:gd name="connsiteY1" fmla="*/ 0 h 2880320"/>
                <a:gd name="connsiteX2" fmla="*/ 1156117 w 1156117"/>
                <a:gd name="connsiteY2" fmla="*/ 1440160 h 2880320"/>
                <a:gd name="connsiteX3" fmla="*/ 977462 w 1156117"/>
                <a:gd name="connsiteY3" fmla="*/ 2880320 h 2880320"/>
                <a:gd name="connsiteX4" fmla="*/ 0 w 1156117"/>
                <a:gd name="connsiteY4" fmla="*/ 2880320 h 2880320"/>
                <a:gd name="connsiteX5" fmla="*/ 178655 w 1156117"/>
                <a:gd name="connsiteY5" fmla="*/ 1440160 h 2880320"/>
                <a:gd name="connsiteX6" fmla="*/ 0 w 1156117"/>
                <a:gd name="connsiteY6" fmla="*/ 0 h 2880320"/>
                <a:gd name="connsiteX0" fmla="*/ 0 w 988287"/>
                <a:gd name="connsiteY0" fmla="*/ 0 h 2880320"/>
                <a:gd name="connsiteX1" fmla="*/ 977462 w 988287"/>
                <a:gd name="connsiteY1" fmla="*/ 0 h 2880320"/>
                <a:gd name="connsiteX2" fmla="*/ 988287 w 988287"/>
                <a:gd name="connsiteY2" fmla="*/ 1411224 h 2880320"/>
                <a:gd name="connsiteX3" fmla="*/ 977462 w 988287"/>
                <a:gd name="connsiteY3" fmla="*/ 2880320 h 2880320"/>
                <a:gd name="connsiteX4" fmla="*/ 0 w 988287"/>
                <a:gd name="connsiteY4" fmla="*/ 2880320 h 2880320"/>
                <a:gd name="connsiteX5" fmla="*/ 178655 w 988287"/>
                <a:gd name="connsiteY5" fmla="*/ 1440160 h 2880320"/>
                <a:gd name="connsiteX6" fmla="*/ 0 w 988287"/>
                <a:gd name="connsiteY6" fmla="*/ 0 h 288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287" h="2880320">
                  <a:moveTo>
                    <a:pt x="0" y="0"/>
                  </a:moveTo>
                  <a:lnTo>
                    <a:pt x="977462" y="0"/>
                  </a:lnTo>
                  <a:cubicBezTo>
                    <a:pt x="981070" y="470408"/>
                    <a:pt x="984679" y="940816"/>
                    <a:pt x="988287" y="1411224"/>
                  </a:cubicBezTo>
                  <a:cubicBezTo>
                    <a:pt x="984679" y="1900923"/>
                    <a:pt x="981070" y="2390621"/>
                    <a:pt x="977462" y="2880320"/>
                  </a:cubicBezTo>
                  <a:lnTo>
                    <a:pt x="0" y="2880320"/>
                  </a:lnTo>
                  <a:lnTo>
                    <a:pt x="178655" y="1440160"/>
                  </a:lnTo>
                  <a:lnTo>
                    <a:pt x="0" y="0"/>
                  </a:lnTo>
                  <a:close/>
                </a:path>
              </a:pathLst>
            </a:custGeom>
            <a:solidFill>
              <a:srgbClr val="F2F6F8"/>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1400" b="1" dirty="0">
                  <a:solidFill>
                    <a:srgbClr val="3A5678"/>
                  </a:solidFill>
                  <a:latin typeface="Raleway" panose="020B0503030101060003" pitchFamily="34" charset="77"/>
                </a:rPr>
                <a:t>Listing </a:t>
              </a:r>
              <a:r>
                <a:rPr lang="de-DE" sz="1400" b="1" dirty="0" err="1">
                  <a:solidFill>
                    <a:srgbClr val="3A5678"/>
                  </a:solidFill>
                  <a:latin typeface="Raleway" panose="020B0503030101060003" pitchFamily="34" charset="77"/>
                </a:rPr>
                <a:t>Decision</a:t>
              </a:r>
              <a:r>
                <a:rPr lang="de-DE" sz="1400" b="1" dirty="0">
                  <a:solidFill>
                    <a:srgbClr val="3A5678"/>
                  </a:solidFill>
                  <a:latin typeface="Raleway" panose="020B0503030101060003" pitchFamily="34" charset="77"/>
                </a:rPr>
                <a:t> </a:t>
              </a:r>
              <a:r>
                <a:rPr lang="de-DE" sz="1400" b="1" dirty="0" err="1">
                  <a:solidFill>
                    <a:srgbClr val="3A5678"/>
                  </a:solidFill>
                  <a:latin typeface="Raleway" panose="020B0503030101060003" pitchFamily="34" charset="77"/>
                </a:rPr>
                <a:t>by</a:t>
              </a:r>
              <a:r>
                <a:rPr lang="de-DE" sz="1400" b="1" dirty="0">
                  <a:solidFill>
                    <a:srgbClr val="3A5678"/>
                  </a:solidFill>
                  <a:latin typeface="Raleway" panose="020B0503030101060003" pitchFamily="34" charset="77"/>
                </a:rPr>
                <a:t> ICRG (</a:t>
              </a:r>
              <a:r>
                <a:rPr lang="de-DE" sz="1400" b="1" dirty="0" err="1">
                  <a:solidFill>
                    <a:srgbClr val="3A5678"/>
                  </a:solidFill>
                  <a:latin typeface="Raleway" panose="020B0503030101060003" pitchFamily="34" charset="77"/>
                </a:rPr>
                <a:t>action</a:t>
              </a:r>
              <a:r>
                <a:rPr lang="de-DE" sz="1400" b="1" dirty="0">
                  <a:solidFill>
                    <a:srgbClr val="3A5678"/>
                  </a:solidFill>
                  <a:latin typeface="Raleway" panose="020B0503030101060003" pitchFamily="34" charset="77"/>
                </a:rPr>
                <a:t> plan </a:t>
              </a:r>
              <a:r>
                <a:rPr lang="de-DE" sz="1400" b="1" dirty="0" err="1">
                  <a:solidFill>
                    <a:srgbClr val="3A5678"/>
                  </a:solidFill>
                  <a:latin typeface="Raleway" panose="020B0503030101060003" pitchFamily="34" charset="77"/>
                </a:rPr>
                <a:t>if</a:t>
              </a:r>
              <a:r>
                <a:rPr lang="de-DE" sz="1400" b="1" dirty="0">
                  <a:solidFill>
                    <a:srgbClr val="3A5678"/>
                  </a:solidFill>
                  <a:latin typeface="Raleway" panose="020B0503030101060003" pitchFamily="34" charset="77"/>
                </a:rPr>
                <a:t> </a:t>
              </a:r>
              <a:r>
                <a:rPr lang="de-DE" sz="1400" b="1" dirty="0" err="1">
                  <a:solidFill>
                    <a:srgbClr val="3A5678"/>
                  </a:solidFill>
                  <a:latin typeface="Raleway" panose="020B0503030101060003" pitchFamily="34" charset="77"/>
                </a:rPr>
                <a:t>listing</a:t>
              </a:r>
              <a:r>
                <a:rPr lang="de-DE" sz="1400" b="1" dirty="0">
                  <a:solidFill>
                    <a:srgbClr val="3A5678"/>
                  </a:solidFill>
                  <a:latin typeface="Raleway" panose="020B0503030101060003" pitchFamily="34" charset="77"/>
                </a:rPr>
                <a:t> </a:t>
              </a:r>
              <a:r>
                <a:rPr lang="de-DE" sz="1400" b="1" dirty="0" err="1">
                  <a:solidFill>
                    <a:srgbClr val="3A5678"/>
                  </a:solidFill>
                  <a:latin typeface="Raleway" panose="020B0503030101060003" pitchFamily="34" charset="77"/>
                </a:rPr>
                <a:t>takes</a:t>
              </a:r>
              <a:r>
                <a:rPr lang="de-DE" sz="1400" b="1" dirty="0">
                  <a:solidFill>
                    <a:srgbClr val="3A5678"/>
                  </a:solidFill>
                  <a:latin typeface="Raleway" panose="020B0503030101060003" pitchFamily="34" charset="77"/>
                </a:rPr>
                <a:t> </a:t>
              </a:r>
              <a:r>
                <a:rPr lang="de-DE" sz="1400" b="1" dirty="0" err="1">
                  <a:solidFill>
                    <a:srgbClr val="3A5678"/>
                  </a:solidFill>
                  <a:latin typeface="Raleway" panose="020B0503030101060003" pitchFamily="34" charset="77"/>
                </a:rPr>
                <a:t>place</a:t>
              </a:r>
              <a:r>
                <a:rPr lang="de-DE" sz="1400" b="1" dirty="0">
                  <a:solidFill>
                    <a:srgbClr val="3A5678"/>
                  </a:solidFill>
                  <a:latin typeface="Raleway" panose="020B0503030101060003" pitchFamily="34" charset="77"/>
                </a:rPr>
                <a:t>)</a:t>
              </a:r>
              <a:endParaRPr lang="de-DE" sz="1050" dirty="0">
                <a:solidFill>
                  <a:srgbClr val="83A2C6"/>
                </a:solidFill>
                <a:latin typeface="Raleway" panose="020B0503030101060003" pitchFamily="34" charset="77"/>
              </a:endParaRPr>
            </a:p>
          </p:txBody>
        </p:sp>
      </p:grpSp>
    </p:spTree>
    <p:extLst>
      <p:ext uri="{BB962C8B-B14F-4D97-AF65-F5344CB8AC3E}">
        <p14:creationId xmlns:p14="http://schemas.microsoft.com/office/powerpoint/2010/main" val="177794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normAutofit fontScale="90000"/>
          </a:bodyPr>
          <a:lstStyle/>
          <a:p>
            <a:r>
              <a:rPr lang="en-US" dirty="0"/>
              <a:t>Risk is that at the end of the observation period (which ends in February 2024), FATF determines that …</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dirty="0"/>
              <a:t>© Financial Transparency </a:t>
            </a:r>
            <a:r>
              <a:rPr lang="de-DE" dirty="0" err="1"/>
              <a:t>Advisors</a:t>
            </a:r>
            <a:endParaRPr lang="de-DE" dirty="0"/>
          </a:p>
        </p:txBody>
      </p:sp>
      <p:sp>
        <p:nvSpPr>
          <p:cNvPr id="6" name="AutoShape 6" descr="Exam stress child Vector Art Stock Images | Depositphotos">
            <a:extLst>
              <a:ext uri="{FF2B5EF4-FFF2-40B4-BE49-F238E27FC236}">
                <a16:creationId xmlns:a16="http://schemas.microsoft.com/office/drawing/2014/main" id="{14881171-6EA9-7547-03C8-7916E3CA41A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DE"/>
          </a:p>
        </p:txBody>
      </p:sp>
      <p:pic>
        <p:nvPicPr>
          <p:cNvPr id="4" name="Picture 2" descr="Dealing with customers from High Risk Countries - Indiaforensic">
            <a:extLst>
              <a:ext uri="{FF2B5EF4-FFF2-40B4-BE49-F238E27FC236}">
                <a16:creationId xmlns:a16="http://schemas.microsoft.com/office/drawing/2014/main" id="{9D3FE276-D71D-7EDB-6E92-D1353BD276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0392" y="4684379"/>
            <a:ext cx="2887935" cy="2163164"/>
          </a:xfrm>
          <a:prstGeom prst="rect">
            <a:avLst/>
          </a:prstGeom>
          <a:noFill/>
          <a:extLst>
            <a:ext uri="{909E8E84-426E-40DD-AFC4-6F175D3DCCD1}">
              <a14:hiddenFill xmlns:a14="http://schemas.microsoft.com/office/drawing/2010/main">
                <a:solidFill>
                  <a:srgbClr val="FFFFFF"/>
                </a:solidFill>
              </a14:hiddenFill>
            </a:ext>
          </a:extLst>
        </p:spPr>
      </p:pic>
      <p:sp>
        <p:nvSpPr>
          <p:cNvPr id="5" name="Inhaltsplatzhalter 1">
            <a:extLst>
              <a:ext uri="{FF2B5EF4-FFF2-40B4-BE49-F238E27FC236}">
                <a16:creationId xmlns:a16="http://schemas.microsoft.com/office/drawing/2014/main" id="{6AB4E714-74DE-47C8-525E-C56D36F94635}"/>
              </a:ext>
            </a:extLst>
          </p:cNvPr>
          <p:cNvSpPr txBox="1">
            <a:spLocks/>
          </p:cNvSpPr>
          <p:nvPr/>
        </p:nvSpPr>
        <p:spPr>
          <a:xfrm>
            <a:off x="609600" y="1772816"/>
            <a:ext cx="10972800" cy="4234480"/>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Monaco has </a:t>
            </a:r>
            <a:r>
              <a:rPr lang="en-US" b="1" i="1" dirty="0"/>
              <a:t>not</a:t>
            </a:r>
            <a:r>
              <a:rPr lang="en-US" dirty="0"/>
              <a:t> made progress in addressing all recommended actions in the MONEYVAL report, resulting in Monaco being placed on the FATF’s list of high-risk jurisdiction.  </a:t>
            </a:r>
            <a:r>
              <a:rPr lang="en-US" b="1" dirty="0"/>
              <a:t>This has significant consequences for a country’s economy. Once a country is listed, exiting the list is not easy.</a:t>
            </a:r>
          </a:p>
          <a:p>
            <a:r>
              <a:rPr lang="en-US" dirty="0"/>
              <a:t>What </a:t>
            </a:r>
            <a:r>
              <a:rPr lang="en-US" b="1" u="sng" dirty="0"/>
              <a:t>exactly</a:t>
            </a:r>
            <a:r>
              <a:rPr lang="en-US" dirty="0"/>
              <a:t> does it mean to be put on the high-risk jurisdiction list? </a:t>
            </a:r>
            <a:r>
              <a:rPr lang="en-US" b="1" dirty="0"/>
              <a:t>Listing is a signal to countries, FIs, and DNFBPs across the globe that transactions and business relationships with a customer, financial institution or company in the listed country present a heightened risk of ML / TF.</a:t>
            </a:r>
          </a:p>
          <a:p>
            <a:pPr marL="457200" lvl="1" indent="0">
              <a:buNone/>
            </a:pPr>
            <a:endParaRPr lang="en-US" dirty="0"/>
          </a:p>
        </p:txBody>
      </p:sp>
    </p:spTree>
    <p:extLst>
      <p:ext uri="{BB962C8B-B14F-4D97-AF65-F5344CB8AC3E}">
        <p14:creationId xmlns:p14="http://schemas.microsoft.com/office/powerpoint/2010/main" val="142571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US" dirty="0"/>
              <a:t>Listing Consequences for FIs</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dirty="0"/>
              <a:t>© Financial Transparency </a:t>
            </a:r>
            <a:r>
              <a:rPr lang="de-DE" dirty="0" err="1"/>
              <a:t>Advisors</a:t>
            </a:r>
            <a:endParaRPr lang="de-DE" dirty="0"/>
          </a:p>
        </p:txBody>
      </p:sp>
      <p:sp>
        <p:nvSpPr>
          <p:cNvPr id="6" name="AutoShape 6" descr="Exam stress child Vector Art Stock Images | Depositphotos">
            <a:extLst>
              <a:ext uri="{FF2B5EF4-FFF2-40B4-BE49-F238E27FC236}">
                <a16:creationId xmlns:a16="http://schemas.microsoft.com/office/drawing/2014/main" id="{14881171-6EA9-7547-03C8-7916E3CA41A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DE"/>
          </a:p>
        </p:txBody>
      </p:sp>
      <p:graphicFrame>
        <p:nvGraphicFramePr>
          <p:cNvPr id="7" name="Diagram 6">
            <a:extLst>
              <a:ext uri="{FF2B5EF4-FFF2-40B4-BE49-F238E27FC236}">
                <a16:creationId xmlns:a16="http://schemas.microsoft.com/office/drawing/2014/main" id="{971A98BE-22E1-D6A3-F134-4036E4ED9498}"/>
              </a:ext>
            </a:extLst>
          </p:cNvPr>
          <p:cNvGraphicFramePr/>
          <p:nvPr>
            <p:extLst>
              <p:ext uri="{D42A27DB-BD31-4B8C-83A1-F6EECF244321}">
                <p14:modId xmlns:p14="http://schemas.microsoft.com/office/powerpoint/2010/main" val="4158200832"/>
              </p:ext>
            </p:extLst>
          </p:nvPr>
        </p:nvGraphicFramePr>
        <p:xfrm>
          <a:off x="-96688" y="989282"/>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6747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Findings by the Mutual Evaluation Report in relation to FIs and DNFBPs </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17283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AT" dirty="0"/>
              <a:t>11 FATF Immediate O</a:t>
            </a:r>
            <a:r>
              <a:rPr lang="en-GB" dirty="0"/>
              <a:t>u</a:t>
            </a:r>
            <a:r>
              <a:rPr lang="en-AT" dirty="0"/>
              <a:t>tcomes </a:t>
            </a:r>
            <a:br>
              <a:rPr lang="en-AT" dirty="0"/>
            </a:b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ALL</a:t>
            </a:r>
            <a:r>
              <a:rPr lang="en-US" dirty="0"/>
              <a:t> Immediate Outcomes except for IO2 </a:t>
            </a:r>
            <a:r>
              <a:rPr lang="en-US" b="1" dirty="0"/>
              <a:t>have at least one element that relate to private sector performance</a:t>
            </a:r>
          </a:p>
          <a:p>
            <a:r>
              <a:rPr lang="en-US" b="1" dirty="0"/>
              <a:t>Immediate Outcome 4 </a:t>
            </a:r>
            <a:r>
              <a:rPr lang="en-US" dirty="0"/>
              <a:t>is focused </a:t>
            </a:r>
            <a:r>
              <a:rPr lang="en-US" b="1" dirty="0"/>
              <a:t>EXLUSIVELY on FIs’/DNFBPs’ performance</a:t>
            </a:r>
          </a:p>
          <a:p>
            <a:r>
              <a:rPr lang="en-US" b="1" dirty="0"/>
              <a:t>FATF will expect that by the end of the observation period, Monaco has made positive and tangible progress to address all shortcomings in the mutual evaluation report</a:t>
            </a:r>
          </a:p>
          <a:p>
            <a:endParaRPr lang="en-US" dirty="0"/>
          </a:p>
          <a:p>
            <a:endParaRPr lang="en-US" dirty="0"/>
          </a:p>
          <a:p>
            <a:endParaRPr lang="en-US" dirty="0"/>
          </a:p>
          <a:p>
            <a:r>
              <a:rPr lang="en-US" sz="1600" dirty="0"/>
              <a:t>Note: The subsequent slides only distill the findings in each Immediate Outcome that address the private sector.</a:t>
            </a:r>
          </a:p>
        </p:txBody>
      </p:sp>
      <p:sp>
        <p:nvSpPr>
          <p:cNvPr id="4" name="Rectangle 3">
            <a:extLst>
              <a:ext uri="{FF2B5EF4-FFF2-40B4-BE49-F238E27FC236}">
                <a16:creationId xmlns:a16="http://schemas.microsoft.com/office/drawing/2014/main" id="{DB730CD0-B27A-40CC-391D-6720AD55F2B5}"/>
              </a:ext>
            </a:extLst>
          </p:cNvPr>
          <p:cNvSpPr/>
          <p:nvPr/>
        </p:nvSpPr>
        <p:spPr>
          <a:xfrm>
            <a:off x="2135560" y="4051104"/>
            <a:ext cx="8345834" cy="132556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dirty="0">
                <a:solidFill>
                  <a:srgbClr val="FF0000"/>
                </a:solidFill>
                <a:latin typeface="Raleway" pitchFamily="2" charset="0"/>
              </a:rPr>
              <a:t>Monaco’s Report is available at:</a:t>
            </a:r>
          </a:p>
          <a:p>
            <a:pPr marL="0" indent="0" algn="ctr">
              <a:buNone/>
            </a:pPr>
            <a:endParaRPr lang="en-US" dirty="0">
              <a:solidFill>
                <a:srgbClr val="FF0000"/>
              </a:solidFill>
              <a:latin typeface="Raleway" pitchFamily="2" charset="0"/>
            </a:endParaRPr>
          </a:p>
          <a:p>
            <a:pPr marL="0" indent="0" algn="ctr">
              <a:buNone/>
            </a:pPr>
            <a:r>
              <a:rPr lang="en-US" dirty="0">
                <a:solidFill>
                  <a:srgbClr val="FF0000"/>
                </a:solidFill>
                <a:latin typeface="Raleway" pitchFamily="2" charset="0"/>
              </a:rPr>
              <a:t>https://www.fatf-gafi.org/en/publications/Mutualevaluations/MER-Monaco-2022.html </a:t>
            </a:r>
            <a:endParaRPr lang="en-DE" dirty="0">
              <a:solidFill>
                <a:srgbClr val="FF0000"/>
              </a:solidFill>
              <a:latin typeface="Raleway" pitchFamily="2" charset="0"/>
            </a:endParaRPr>
          </a:p>
        </p:txBody>
      </p:sp>
    </p:spTree>
    <p:extLst>
      <p:ext uri="{BB962C8B-B14F-4D97-AF65-F5344CB8AC3E}">
        <p14:creationId xmlns:p14="http://schemas.microsoft.com/office/powerpoint/2010/main" val="395171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US" dirty="0"/>
              <a:t>Immediate Outcome 1 – Risk Understanding</a:t>
            </a:r>
            <a:br>
              <a:rPr lang="en-US" dirty="0"/>
            </a:b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u="sng" dirty="0"/>
              <a:t>Assesses risk understanding by public and private sectors</a:t>
            </a:r>
          </a:p>
          <a:p>
            <a:pPr marL="0" indent="0" algn="just">
              <a:buNone/>
            </a:pPr>
            <a:endParaRPr lang="en-US" dirty="0"/>
          </a:p>
          <a:p>
            <a:pPr algn="just"/>
            <a:r>
              <a:rPr lang="en-US" sz="1600" dirty="0">
                <a:latin typeface="Raleway" pitchFamily="2" charset="77"/>
              </a:rPr>
              <a:t>FIs and DNFBPs were involved in the NRA 2 process. The NRA 2 was published in December 2021 on the SICCFIN website, and the results have been shared with most of the private sector. </a:t>
            </a:r>
            <a:r>
              <a:rPr lang="en-US" sz="1600" b="1" dirty="0">
                <a:latin typeface="Raleway" pitchFamily="2" charset="77"/>
              </a:rPr>
              <a:t>Regulated entities maintained that they are aware of the risks identified in NRA 2; however, they have not yet incorporated them into their internal documents.</a:t>
            </a:r>
            <a:endParaRPr lang="en-AT" sz="1600" b="1" dirty="0">
              <a:latin typeface="Raleway" pitchFamily="2" charset="77"/>
            </a:endParaRPr>
          </a:p>
        </p:txBody>
      </p:sp>
    </p:spTree>
    <p:extLst>
      <p:ext uri="{BB962C8B-B14F-4D97-AF65-F5344CB8AC3E}">
        <p14:creationId xmlns:p14="http://schemas.microsoft.com/office/powerpoint/2010/main" val="2466859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US" dirty="0"/>
              <a:t>Immediate Outcome 4 – Preventive Measures</a:t>
            </a:r>
            <a:br>
              <a:rPr lang="en-US" dirty="0"/>
            </a:b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u="sng" dirty="0"/>
              <a:t>Assesses private sector compliance</a:t>
            </a:r>
          </a:p>
          <a:p>
            <a:pPr algn="just"/>
            <a:r>
              <a:rPr lang="en-US" sz="1600" dirty="0">
                <a:latin typeface="Raleway" pitchFamily="2" charset="77"/>
              </a:rPr>
              <a:t>Banks and asset management companies have a moderate understanding of ML/TF risks […] </a:t>
            </a:r>
            <a:r>
              <a:rPr lang="en-US" sz="1600" b="1" dirty="0">
                <a:latin typeface="Raleway" pitchFamily="2" charset="77"/>
              </a:rPr>
              <a:t>but had not yet drawn any relevant conclusions in terms of analyzing their own risks. […] Other FIs, mainly insurance brokers and </a:t>
            </a:r>
            <a:r>
              <a:rPr lang="en-US" sz="1600" b="1" dirty="0" err="1">
                <a:latin typeface="Raleway" pitchFamily="2" charset="77"/>
              </a:rPr>
              <a:t>bureaux</a:t>
            </a:r>
            <a:r>
              <a:rPr lang="en-US" sz="1600" b="1" dirty="0">
                <a:latin typeface="Raleway" pitchFamily="2" charset="77"/>
              </a:rPr>
              <a:t> de change, have a moderate understanding of risk. </a:t>
            </a:r>
          </a:p>
          <a:p>
            <a:pPr algn="just"/>
            <a:r>
              <a:rPr lang="en-US" sz="1600" dirty="0">
                <a:latin typeface="Raleway" pitchFamily="2" charset="77"/>
              </a:rPr>
              <a:t>As regards identifying BOs, </a:t>
            </a:r>
            <a:r>
              <a:rPr lang="en-US" sz="1600" b="1" dirty="0">
                <a:latin typeface="Raleway" pitchFamily="2" charset="77"/>
              </a:rPr>
              <a:t>most FIs interviewed simply apply the regulatory threshold (cf. c.10.10) of 25% of capital or voting rights.</a:t>
            </a:r>
            <a:r>
              <a:rPr lang="en-US" sz="1600" dirty="0">
                <a:latin typeface="Raleway" pitchFamily="2" charset="77"/>
              </a:rPr>
              <a:t> Some institutions did, however, confirm that they went further than the apparent control of capital and voting rights in an effort to identify natural persons who exercise other forms of control or ultimate decision-making power over the legal person.</a:t>
            </a:r>
          </a:p>
        </p:txBody>
      </p:sp>
    </p:spTree>
    <p:extLst>
      <p:ext uri="{BB962C8B-B14F-4D97-AF65-F5344CB8AC3E}">
        <p14:creationId xmlns:p14="http://schemas.microsoft.com/office/powerpoint/2010/main" val="18100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C7AA857-D945-8834-F632-789F7EFD91DA}"/>
              </a:ext>
            </a:extLst>
          </p:cNvPr>
          <p:cNvSpPr>
            <a:spLocks noGrp="1"/>
          </p:cNvSpPr>
          <p:nvPr>
            <p:ph type="title"/>
          </p:nvPr>
        </p:nvSpPr>
        <p:spPr/>
        <p:txBody>
          <a:bodyPr/>
          <a:lstStyle/>
          <a:p>
            <a:r>
              <a:rPr lang="en-US" dirty="0"/>
              <a:t>Agenda</a:t>
            </a:r>
            <a:endParaRPr lang="en-DE" dirty="0"/>
          </a:p>
        </p:txBody>
      </p:sp>
      <p:sp>
        <p:nvSpPr>
          <p:cNvPr id="5" name="Footer Placeholder 4">
            <a:extLst>
              <a:ext uri="{FF2B5EF4-FFF2-40B4-BE49-F238E27FC236}">
                <a16:creationId xmlns:a16="http://schemas.microsoft.com/office/drawing/2014/main" id="{0E758B36-4E8A-BCA5-9075-EC4A12F556BC}"/>
              </a:ext>
            </a:extLst>
          </p:cNvPr>
          <p:cNvSpPr>
            <a:spLocks noGrp="1"/>
          </p:cNvSpPr>
          <p:nvPr>
            <p:ph type="ftr" sz="quarter" idx="10"/>
          </p:nvPr>
        </p:nvSpPr>
        <p:spPr/>
        <p:txBody>
          <a:bodyPr/>
          <a:lstStyle/>
          <a:p>
            <a:r>
              <a:rPr lang="de-DE"/>
              <a:t>© Financial Transparency Advisors</a:t>
            </a:r>
            <a:endParaRPr lang="de-DE" dirty="0"/>
          </a:p>
        </p:txBody>
      </p:sp>
      <p:graphicFrame>
        <p:nvGraphicFramePr>
          <p:cNvPr id="8" name="Table 6">
            <a:extLst>
              <a:ext uri="{FF2B5EF4-FFF2-40B4-BE49-F238E27FC236}">
                <a16:creationId xmlns:a16="http://schemas.microsoft.com/office/drawing/2014/main" id="{53AE7A02-F0BC-DF51-8C28-B0EC8C8C658E}"/>
              </a:ext>
            </a:extLst>
          </p:cNvPr>
          <p:cNvGraphicFramePr>
            <a:graphicFrameLocks noGrp="1"/>
          </p:cNvGraphicFramePr>
          <p:nvPr>
            <p:extLst>
              <p:ext uri="{D42A27DB-BD31-4B8C-83A1-F6EECF244321}">
                <p14:modId xmlns:p14="http://schemas.microsoft.com/office/powerpoint/2010/main" val="2105234083"/>
              </p:ext>
            </p:extLst>
          </p:nvPr>
        </p:nvGraphicFramePr>
        <p:xfrm>
          <a:off x="2001078" y="1957593"/>
          <a:ext cx="8189844" cy="2522412"/>
        </p:xfrm>
        <a:graphic>
          <a:graphicData uri="http://schemas.openxmlformats.org/drawingml/2006/table">
            <a:tbl>
              <a:tblPr bandRow="1">
                <a:tableStyleId>{5C22544A-7EE6-4342-B048-85BDC9FD1C3A}</a:tableStyleId>
              </a:tblPr>
              <a:tblGrid>
                <a:gridCol w="1745462">
                  <a:extLst>
                    <a:ext uri="{9D8B030D-6E8A-4147-A177-3AD203B41FA5}">
                      <a16:colId xmlns:a16="http://schemas.microsoft.com/office/drawing/2014/main" val="942205902"/>
                    </a:ext>
                  </a:extLst>
                </a:gridCol>
                <a:gridCol w="6444382">
                  <a:extLst>
                    <a:ext uri="{9D8B030D-6E8A-4147-A177-3AD203B41FA5}">
                      <a16:colId xmlns:a16="http://schemas.microsoft.com/office/drawing/2014/main" val="303966939"/>
                    </a:ext>
                  </a:extLst>
                </a:gridCol>
              </a:tblGrid>
              <a:tr h="420402">
                <a:tc>
                  <a:txBody>
                    <a:bodyPr/>
                    <a:lstStyle/>
                    <a:p>
                      <a:pPr marL="45720" algn="l">
                        <a:spcBef>
                          <a:spcPts val="600"/>
                        </a:spcBef>
                        <a:spcAft>
                          <a:spcPts val="200"/>
                        </a:spcAft>
                      </a:pPr>
                      <a:r>
                        <a:rPr lang="en-US" sz="1400" dirty="0">
                          <a:effectLst/>
                          <a:latin typeface="Raleway" pitchFamily="2" charset="0"/>
                        </a:rPr>
                        <a:t>10:00 – 10:10</a:t>
                      </a:r>
                      <a:endParaRPr lang="en-IE" sz="1400"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rgbClr val="F7F8FB"/>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dirty="0">
                          <a:solidFill>
                            <a:schemeClr val="dk1"/>
                          </a:solidFill>
                          <a:effectLst/>
                          <a:latin typeface="Raleway" pitchFamily="2" charset="0"/>
                          <a:ea typeface="+mn-ea"/>
                          <a:cs typeface="+mn-cs"/>
                        </a:rPr>
                        <a:t>Welcome and Opening</a:t>
                      </a:r>
                      <a:endParaRPr kumimoji="0" lang="en-IE" sz="1400" kern="1200" dirty="0">
                        <a:solidFill>
                          <a:schemeClr val="dk1"/>
                        </a:solidFill>
                        <a:effectLst/>
                        <a:latin typeface="Raleway" pitchFamily="2" charset="0"/>
                        <a:ea typeface="+mn-ea"/>
                        <a:cs typeface="+mn-cs"/>
                      </a:endParaRPr>
                    </a:p>
                  </a:txBody>
                  <a:tcPr marL="68580" marR="68580" marT="0" marB="0" anchor="ctr">
                    <a:solidFill>
                      <a:srgbClr val="F7F8FB"/>
                    </a:solidFill>
                  </a:tcPr>
                </a:tc>
                <a:extLst>
                  <a:ext uri="{0D108BD9-81ED-4DB2-BD59-A6C34878D82A}">
                    <a16:rowId xmlns:a16="http://schemas.microsoft.com/office/drawing/2014/main" val="346378961"/>
                  </a:ext>
                </a:extLst>
              </a:tr>
              <a:tr h="420402">
                <a:tc>
                  <a:txBody>
                    <a:bodyPr/>
                    <a:lstStyle/>
                    <a:p>
                      <a:pPr marL="45720" algn="l">
                        <a:spcBef>
                          <a:spcPts val="600"/>
                        </a:spcBef>
                        <a:spcAft>
                          <a:spcPts val="200"/>
                        </a:spcAft>
                      </a:pPr>
                      <a:r>
                        <a:rPr lang="en-US" sz="1400" dirty="0">
                          <a:effectLst/>
                          <a:latin typeface="Raleway" pitchFamily="2" charset="0"/>
                        </a:rPr>
                        <a:t>10:10 – 10:25 </a:t>
                      </a:r>
                      <a:endParaRPr lang="en-IE" sz="1400"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chemeClr val="accent1">
                        <a:tint val="4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dirty="0">
                          <a:solidFill>
                            <a:schemeClr val="dk1"/>
                          </a:solidFill>
                          <a:effectLst/>
                          <a:latin typeface="Raleway" pitchFamily="2" charset="0"/>
                          <a:ea typeface="+mn-ea"/>
                          <a:cs typeface="+mn-cs"/>
                        </a:rPr>
                        <a:t>The FATF Assessment Process</a:t>
                      </a:r>
                      <a:endParaRPr kumimoji="0" lang="en-IE" sz="1400" kern="1200" dirty="0">
                        <a:solidFill>
                          <a:schemeClr val="dk1"/>
                        </a:solidFill>
                        <a:effectLst/>
                        <a:latin typeface="Raleway" pitchFamily="2" charset="0"/>
                        <a:ea typeface="+mn-ea"/>
                        <a:cs typeface="+mn-cs"/>
                      </a:endParaRPr>
                    </a:p>
                  </a:txBody>
                  <a:tcPr marL="68580" marR="68580" marT="0" marB="0" anchor="ctr">
                    <a:solidFill>
                      <a:schemeClr val="accent1">
                        <a:tint val="40000"/>
                        <a:alpha val="36000"/>
                      </a:schemeClr>
                    </a:solidFill>
                  </a:tcPr>
                </a:tc>
                <a:extLst>
                  <a:ext uri="{0D108BD9-81ED-4DB2-BD59-A6C34878D82A}">
                    <a16:rowId xmlns:a16="http://schemas.microsoft.com/office/drawing/2014/main" val="3101487926"/>
                  </a:ext>
                </a:extLst>
              </a:tr>
              <a:tr h="420402">
                <a:tc>
                  <a:txBody>
                    <a:bodyPr/>
                    <a:lstStyle/>
                    <a:p>
                      <a:pPr marL="45720" algn="l">
                        <a:spcBef>
                          <a:spcPts val="600"/>
                        </a:spcBef>
                        <a:spcAft>
                          <a:spcPts val="200"/>
                        </a:spcAft>
                      </a:pPr>
                      <a:r>
                        <a:rPr lang="en-US" sz="1400" dirty="0">
                          <a:effectLst/>
                          <a:latin typeface="Raleway" pitchFamily="2" charset="0"/>
                        </a:rPr>
                        <a:t>10:25 – 10:35</a:t>
                      </a:r>
                      <a:endParaRPr lang="en-IE" sz="1400"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chemeClr val="accent1">
                        <a:tint val="2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dirty="0">
                          <a:solidFill>
                            <a:schemeClr val="dk1"/>
                          </a:solidFill>
                          <a:effectLst/>
                          <a:latin typeface="Raleway" pitchFamily="2" charset="0"/>
                          <a:ea typeface="+mn-ea"/>
                          <a:cs typeface="+mn-cs"/>
                        </a:rPr>
                        <a:t>What comes next for Monaco?</a:t>
                      </a:r>
                      <a:endParaRPr kumimoji="0" lang="en-IE" sz="1400" kern="1200" dirty="0">
                        <a:solidFill>
                          <a:schemeClr val="dk1"/>
                        </a:solidFill>
                        <a:effectLst/>
                        <a:latin typeface="Raleway" pitchFamily="2" charset="0"/>
                        <a:ea typeface="+mn-ea"/>
                        <a:cs typeface="+mn-cs"/>
                      </a:endParaRPr>
                    </a:p>
                  </a:txBody>
                  <a:tcPr marL="68580" marR="68580" marT="0" marB="0" anchor="ctr">
                    <a:solidFill>
                      <a:schemeClr val="accent1">
                        <a:tint val="20000"/>
                        <a:alpha val="36000"/>
                      </a:schemeClr>
                    </a:solidFill>
                  </a:tcPr>
                </a:tc>
                <a:extLst>
                  <a:ext uri="{0D108BD9-81ED-4DB2-BD59-A6C34878D82A}">
                    <a16:rowId xmlns:a16="http://schemas.microsoft.com/office/drawing/2014/main" val="3089660749"/>
                  </a:ext>
                </a:extLst>
              </a:tr>
              <a:tr h="420402">
                <a:tc>
                  <a:txBody>
                    <a:bodyPr/>
                    <a:lstStyle/>
                    <a:p>
                      <a:pPr marL="45720" algn="l">
                        <a:spcBef>
                          <a:spcPts val="600"/>
                        </a:spcBef>
                        <a:spcAft>
                          <a:spcPts val="200"/>
                        </a:spcAft>
                      </a:pPr>
                      <a:r>
                        <a:rPr lang="en-US" sz="1400" dirty="0">
                          <a:effectLst/>
                          <a:latin typeface="Raleway" pitchFamily="2" charset="0"/>
                        </a:rPr>
                        <a:t>10:35 – 10:45</a:t>
                      </a:r>
                      <a:endParaRPr lang="en-IE" sz="1400" dirty="0">
                        <a:effectLst/>
                        <a:latin typeface="Raleway" pitchFamily="2" charset="0"/>
                        <a:ea typeface="Times New Roman" panose="02020603050405020304" pitchFamily="18" charset="0"/>
                        <a:cs typeface="Times New Roman" panose="02020603050405020304" pitchFamily="18" charset="0"/>
                      </a:endParaRPr>
                    </a:p>
                  </a:txBody>
                  <a:tcPr marL="68580" marR="68580" marT="0" marB="0" anchor="ctr">
                    <a:solidFill>
                      <a:schemeClr val="accent1">
                        <a:tint val="4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dirty="0">
                          <a:solidFill>
                            <a:schemeClr val="dk1"/>
                          </a:solidFill>
                          <a:effectLst/>
                          <a:latin typeface="Raleway" pitchFamily="2" charset="0"/>
                          <a:ea typeface="+mn-ea"/>
                          <a:cs typeface="+mn-cs"/>
                        </a:rPr>
                        <a:t>Findings by the Mutual Evaluation Report in relation to FIs and DNFBPs </a:t>
                      </a:r>
                      <a:endParaRPr kumimoji="0" lang="de-AT" sz="1400" kern="1200" dirty="0">
                        <a:solidFill>
                          <a:schemeClr val="dk1"/>
                        </a:solidFill>
                        <a:effectLst/>
                        <a:highlight>
                          <a:srgbClr val="FFFF00"/>
                        </a:highlight>
                        <a:latin typeface="Raleway" pitchFamily="2" charset="0"/>
                        <a:ea typeface="+mn-ea"/>
                        <a:cs typeface="+mn-cs"/>
                      </a:endParaRPr>
                    </a:p>
                  </a:txBody>
                  <a:tcPr marL="68580" marR="68580" marT="0" marB="0" anchor="ctr">
                    <a:solidFill>
                      <a:schemeClr val="accent1">
                        <a:tint val="40000"/>
                        <a:alpha val="40000"/>
                      </a:schemeClr>
                    </a:solidFill>
                  </a:tcPr>
                </a:tc>
                <a:extLst>
                  <a:ext uri="{0D108BD9-81ED-4DB2-BD59-A6C34878D82A}">
                    <a16:rowId xmlns:a16="http://schemas.microsoft.com/office/drawing/2014/main" val="2964355284"/>
                  </a:ext>
                </a:extLst>
              </a:tr>
              <a:tr h="420402">
                <a:tc>
                  <a:txBody>
                    <a:bodyPr/>
                    <a:lstStyle/>
                    <a:p>
                      <a:pPr marL="45720" algn="l" rtl="0" eaLnBrk="1" latinLnBrk="0" hangingPunct="1">
                        <a:spcBef>
                          <a:spcPts val="600"/>
                        </a:spcBef>
                        <a:spcAft>
                          <a:spcPts val="200"/>
                        </a:spcAft>
                      </a:pPr>
                      <a:r>
                        <a:rPr kumimoji="0" lang="en-IE" sz="1400" kern="1200" dirty="0">
                          <a:solidFill>
                            <a:schemeClr val="dk1"/>
                          </a:solidFill>
                          <a:effectLst/>
                          <a:latin typeface="Raleway" pitchFamily="2" charset="0"/>
                          <a:ea typeface="+mn-ea"/>
                          <a:cs typeface="+mn-cs"/>
                        </a:rPr>
                        <a:t>10:45 – 10:55</a:t>
                      </a:r>
                    </a:p>
                  </a:txBody>
                  <a:tcPr marL="68580" marR="68580" marT="0" marB="0" anchor="ctr">
                    <a:solidFill>
                      <a:schemeClr val="accent1">
                        <a:tint val="20000"/>
                        <a:alpha val="36000"/>
                      </a:schemeClr>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kumimoji="0" lang="en-US" sz="1400" kern="1200" noProof="0" dirty="0">
                          <a:solidFill>
                            <a:schemeClr val="dk1"/>
                          </a:solidFill>
                          <a:effectLst/>
                          <a:latin typeface="Raleway" pitchFamily="2" charset="0"/>
                          <a:ea typeface="+mn-ea"/>
                          <a:cs typeface="+mn-cs"/>
                        </a:rPr>
                        <a:t>What Can Financial Institutions do to support?</a:t>
                      </a:r>
                      <a:endParaRPr kumimoji="0" lang="en-IE" sz="1400" kern="1200" noProof="0" dirty="0">
                        <a:solidFill>
                          <a:schemeClr val="dk1"/>
                        </a:solidFill>
                        <a:effectLst/>
                        <a:latin typeface="Raleway" pitchFamily="2" charset="0"/>
                        <a:ea typeface="+mn-ea"/>
                        <a:cs typeface="+mn-cs"/>
                      </a:endParaRPr>
                    </a:p>
                  </a:txBody>
                  <a:tcPr marL="68580" marR="68580" marT="0" marB="0" anchor="ctr">
                    <a:solidFill>
                      <a:schemeClr val="accent1">
                        <a:tint val="20000"/>
                        <a:alpha val="36000"/>
                      </a:schemeClr>
                    </a:solidFill>
                  </a:tcPr>
                </a:tc>
                <a:extLst>
                  <a:ext uri="{0D108BD9-81ED-4DB2-BD59-A6C34878D82A}">
                    <a16:rowId xmlns:a16="http://schemas.microsoft.com/office/drawing/2014/main" val="1077514152"/>
                  </a:ext>
                </a:extLst>
              </a:tr>
              <a:tr h="420402">
                <a:tc>
                  <a:txBody>
                    <a:bodyPr/>
                    <a:lstStyle/>
                    <a:p>
                      <a:pPr marL="45720" algn="l" defTabSz="914400" rtl="0" eaLnBrk="1" latinLnBrk="0" hangingPunct="1">
                        <a:spcBef>
                          <a:spcPts val="600"/>
                        </a:spcBef>
                        <a:spcAft>
                          <a:spcPts val="200"/>
                        </a:spcAft>
                      </a:pPr>
                      <a:r>
                        <a:rPr lang="en-IE" sz="1400" kern="1200" dirty="0">
                          <a:solidFill>
                            <a:schemeClr val="dk1"/>
                          </a:solidFill>
                          <a:effectLst/>
                          <a:latin typeface="Raleway" pitchFamily="2" charset="0"/>
                          <a:ea typeface="+mn-ea"/>
                          <a:cs typeface="+mn-cs"/>
                        </a:rPr>
                        <a:t>10:55 – 11:00</a:t>
                      </a:r>
                    </a:p>
                  </a:txBody>
                  <a:tcPr marL="68580" marR="68580" marT="0" marB="0" anchor="ctr">
                    <a:solidFill>
                      <a:srgbClr val="ECEEF7"/>
                    </a:solidFill>
                  </a:tcPr>
                </a:tc>
                <a:tc>
                  <a:txBody>
                    <a:bodyPr/>
                    <a:lstStyle/>
                    <a:p>
                      <a:pPr marL="45720" marR="0" lvl="0" indent="0" algn="l" defTabSz="914400" rtl="0" eaLnBrk="1" fontAlgn="auto" latinLnBrk="0" hangingPunct="1">
                        <a:lnSpc>
                          <a:spcPct val="100000"/>
                        </a:lnSpc>
                        <a:spcBef>
                          <a:spcPts val="600"/>
                        </a:spcBef>
                        <a:spcAft>
                          <a:spcPts val="200"/>
                        </a:spcAft>
                        <a:buClrTx/>
                        <a:buSzTx/>
                        <a:buFontTx/>
                        <a:buNone/>
                        <a:tabLst/>
                        <a:defRPr/>
                      </a:pPr>
                      <a:r>
                        <a:rPr lang="en-IE" sz="1400" kern="1200" noProof="0" dirty="0">
                          <a:solidFill>
                            <a:schemeClr val="dk1"/>
                          </a:solidFill>
                          <a:effectLst/>
                          <a:latin typeface="Raleway" pitchFamily="2" charset="0"/>
                          <a:ea typeface="+mn-ea"/>
                          <a:cs typeface="+mn-cs"/>
                        </a:rPr>
                        <a:t>Conclusion</a:t>
                      </a:r>
                    </a:p>
                  </a:txBody>
                  <a:tcPr marL="68580" marR="68580" marT="0" marB="0" anchor="ctr">
                    <a:solidFill>
                      <a:srgbClr val="ECEEF7"/>
                    </a:solidFill>
                  </a:tcPr>
                </a:tc>
                <a:extLst>
                  <a:ext uri="{0D108BD9-81ED-4DB2-BD59-A6C34878D82A}">
                    <a16:rowId xmlns:a16="http://schemas.microsoft.com/office/drawing/2014/main" val="2622666486"/>
                  </a:ext>
                </a:extLst>
              </a:tr>
            </a:tbl>
          </a:graphicData>
        </a:graphic>
      </p:graphicFrame>
    </p:spTree>
    <p:extLst>
      <p:ext uri="{BB962C8B-B14F-4D97-AF65-F5344CB8AC3E}">
        <p14:creationId xmlns:p14="http://schemas.microsoft.com/office/powerpoint/2010/main" val="2665070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normAutofit/>
          </a:bodyPr>
          <a:lstStyle/>
          <a:p>
            <a:r>
              <a:rPr lang="en-US" dirty="0"/>
              <a:t>Immediate Outcome 4 – Preventive Measures </a:t>
            </a:r>
            <a:br>
              <a:rPr lang="en-US" dirty="0"/>
            </a:br>
            <a:r>
              <a:rPr lang="en-US" dirty="0"/>
              <a:t>(cont’d)</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5116019"/>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600" dirty="0"/>
              <a:t>The mitigation measures put in place and the due diligence conducted by FIs seem to be effective to some extent, both for customers at increased risk and for standard customers. It should be noted, however, that there are </a:t>
            </a:r>
            <a:r>
              <a:rPr lang="en-US" sz="1600" b="1" dirty="0"/>
              <a:t>limitations when it comes to updating internal risk analyses and procedures and dealing with PEPs</a:t>
            </a:r>
            <a:r>
              <a:rPr lang="en-US" sz="1600" dirty="0"/>
              <a:t> (cf. R.12). </a:t>
            </a:r>
          </a:p>
          <a:p>
            <a:pPr algn="just"/>
            <a:r>
              <a:rPr lang="en-US" sz="1600" dirty="0"/>
              <a:t>As regards TFS, those FIs and DNFBPs which have them use automated tools while other, smaller DNFBPs consult the national list of freezing measures, with varying degrees of frequency. There is </a:t>
            </a:r>
            <a:r>
              <a:rPr lang="en-US" sz="1600" b="1" dirty="0"/>
              <a:t>nothing to indicate</a:t>
            </a:r>
            <a:r>
              <a:rPr lang="en-US" sz="1600" dirty="0"/>
              <a:t>, therefore, that, in the context of these manual checks, </a:t>
            </a:r>
            <a:r>
              <a:rPr lang="en-US" sz="1600" b="1" dirty="0"/>
              <a:t>measures to freeze funds and other economic resources are implemented within not more than 24 hours after listing by the UN </a:t>
            </a:r>
            <a:r>
              <a:rPr lang="en-US" sz="1600" dirty="0"/>
              <a:t>sanctions committee, as recommended by the FATF.</a:t>
            </a:r>
          </a:p>
        </p:txBody>
      </p:sp>
    </p:spTree>
    <p:extLst>
      <p:ext uri="{BB962C8B-B14F-4D97-AF65-F5344CB8AC3E}">
        <p14:creationId xmlns:p14="http://schemas.microsoft.com/office/powerpoint/2010/main" val="2041488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normAutofit/>
          </a:bodyPr>
          <a:lstStyle/>
          <a:p>
            <a:r>
              <a:rPr lang="en-US" dirty="0"/>
              <a:t>Immediate Outcome 4 – Preventive Measures </a:t>
            </a:r>
            <a:br>
              <a:rPr lang="en-US" dirty="0"/>
            </a:br>
            <a:r>
              <a:rPr lang="en-US" dirty="0"/>
              <a:t>(cont’d)</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400" dirty="0"/>
              <a:t>The </a:t>
            </a:r>
            <a:r>
              <a:rPr lang="en-US" sz="1400" b="1" dirty="0"/>
              <a:t>number of STRs originating from the banking sector can be considered fairly satisfactory, although the large number of so-called “covering” STRs and excessively long transmission times raise questions about their quality</a:t>
            </a:r>
            <a:r>
              <a:rPr lang="en-US" sz="1400" dirty="0"/>
              <a:t>. The number of STRs submitted by casinos and jewelers remains limited, even though these two sectors account for the bulk of DNFBPs' customers.</a:t>
            </a:r>
          </a:p>
          <a:p>
            <a:pPr algn="just"/>
            <a:r>
              <a:rPr lang="en-US" sz="1400" dirty="0"/>
              <a:t>Also suggest to </a:t>
            </a:r>
            <a:r>
              <a:rPr lang="en-US" sz="1400" b="1" dirty="0"/>
              <a:t>review Immediate Outcome 3 related to supervision</a:t>
            </a:r>
            <a:r>
              <a:rPr lang="en-US" sz="1400" dirty="0"/>
              <a:t>. Mostly addresses SICCFIN and the Bar Association and their work BUT has a cascading effect for FIs/DNFBPs. Example, SICCFIN was criticized that “</a:t>
            </a:r>
            <a:r>
              <a:rPr lang="en-US" sz="1400" i="1" dirty="0"/>
              <a:t>FIs and DNFBPs under SICCFIN’s supervision are sanctioned by the Prime Minister, who is not required to impose sanctions proposed by CERC and who can ultimately decide not to impose any. The sanction process is lengthy as sanctions are imposed two to five years after the date of the on-site inspection. Furthermore, they are not proportionate to the severity of the breach or size or revenue, and neither effective nor dissuasive.</a:t>
            </a:r>
            <a:r>
              <a:rPr lang="en-US" sz="1400" dirty="0"/>
              <a:t>”</a:t>
            </a:r>
          </a:p>
        </p:txBody>
      </p:sp>
    </p:spTree>
    <p:extLst>
      <p:ext uri="{BB962C8B-B14F-4D97-AF65-F5344CB8AC3E}">
        <p14:creationId xmlns:p14="http://schemas.microsoft.com/office/powerpoint/2010/main" val="3076938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normAutofit fontScale="90000"/>
          </a:bodyPr>
          <a:lstStyle/>
          <a:p>
            <a:r>
              <a:rPr lang="en-US" dirty="0"/>
              <a:t>Immediate Outcome 5 – Transparency of Legal Entities and Arrangements</a:t>
            </a:r>
            <a:br>
              <a:rPr lang="en-US" dirty="0"/>
            </a:b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u="sng" dirty="0"/>
              <a:t>Assesses the quality of beneficial ownership information available of Monegasque Legal Entities and Legal Arrangements with a domestic link</a:t>
            </a:r>
          </a:p>
          <a:p>
            <a:pPr algn="just"/>
            <a:endParaRPr lang="en-US" sz="1600" dirty="0">
              <a:latin typeface="Raleway" pitchFamily="2" charset="77"/>
            </a:endParaRPr>
          </a:p>
          <a:p>
            <a:pPr algn="just"/>
            <a:r>
              <a:rPr lang="en-US" sz="1600" dirty="0">
                <a:latin typeface="Raleway" pitchFamily="2" charset="77"/>
              </a:rPr>
              <a:t>The authorities make use of the BO information available to FIs and DNFBPs. To do this, they must firstly identify the FIs and DNFBPs in a business relationship with the legal person or trust concerned. </a:t>
            </a:r>
            <a:r>
              <a:rPr lang="en-US" sz="1600" b="1" dirty="0">
                <a:latin typeface="Raleway" pitchFamily="2" charset="77"/>
              </a:rPr>
              <a:t>The private sector, including FIs, displays moderate effectiveness in terms of identifying BO. It is possible that some FIs and DNFBPs may not have information about some beneficial owners of clients of theirs which are legal persons. Timely access for the authorities to accurate and current beneficial ownership information by this means is not guaranteed.</a:t>
            </a:r>
          </a:p>
        </p:txBody>
      </p:sp>
    </p:spTree>
    <p:extLst>
      <p:ext uri="{BB962C8B-B14F-4D97-AF65-F5344CB8AC3E}">
        <p14:creationId xmlns:p14="http://schemas.microsoft.com/office/powerpoint/2010/main" val="1875641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normAutofit/>
          </a:bodyPr>
          <a:lstStyle/>
          <a:p>
            <a:r>
              <a:rPr lang="en-US" dirty="0"/>
              <a:t>Immediate Outcome 6 – Financial Intelligence</a:t>
            </a:r>
            <a:br>
              <a:rPr lang="en-US" dirty="0"/>
            </a:b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u="sng" dirty="0"/>
              <a:t>Assesses the quality of financial intelligence generated its effective use</a:t>
            </a:r>
          </a:p>
          <a:p>
            <a:pPr algn="just"/>
            <a:endParaRPr lang="en-US" sz="1600" dirty="0">
              <a:latin typeface="Raleway" pitchFamily="2" charset="77"/>
            </a:endParaRPr>
          </a:p>
          <a:p>
            <a:pPr algn="just"/>
            <a:r>
              <a:rPr lang="en-US" sz="1600" dirty="0">
                <a:latin typeface="Raleway" pitchFamily="2" charset="77"/>
              </a:rPr>
              <a:t>The investigating authorities have mostly an indirect access to financial intelligence and other relevant information. </a:t>
            </a:r>
            <a:r>
              <a:rPr lang="en-US" sz="1600" b="1" dirty="0">
                <a:latin typeface="Raleway" pitchFamily="2" charset="77"/>
              </a:rPr>
              <a:t>Delays are noted when receiving information from the private sector. </a:t>
            </a:r>
            <a:r>
              <a:rPr lang="en-US" sz="1600" dirty="0">
                <a:latin typeface="Raleway" pitchFamily="2" charset="77"/>
              </a:rPr>
              <a:t>SICCFIN is a key source of financial intelligence; however, the authorities do not seem to consult it to the full extent in the course of their investigations.</a:t>
            </a:r>
          </a:p>
          <a:p>
            <a:pPr algn="just"/>
            <a:r>
              <a:rPr lang="en-US" sz="1600" dirty="0">
                <a:latin typeface="Raleway" pitchFamily="2" charset="77"/>
              </a:rPr>
              <a:t>Suspicious transaction reports (STRs) mainly come from the financial sector, particularly from banks. </a:t>
            </a:r>
            <a:r>
              <a:rPr lang="en-US" sz="1600" b="1" dirty="0">
                <a:latin typeface="Raleway" pitchFamily="2" charset="77"/>
              </a:rPr>
              <a:t>The contribution from professionals in risk sectors is still limited. The authorities report that the quality of the STRs has improved, particularly those from banks, casinos and chartered accountants; however, some difficulties remain, particularly in the non-financial sector.</a:t>
            </a:r>
          </a:p>
        </p:txBody>
      </p:sp>
    </p:spTree>
    <p:extLst>
      <p:ext uri="{BB962C8B-B14F-4D97-AF65-F5344CB8AC3E}">
        <p14:creationId xmlns:p14="http://schemas.microsoft.com/office/powerpoint/2010/main" val="3209248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normAutofit fontScale="90000"/>
          </a:bodyPr>
          <a:lstStyle/>
          <a:p>
            <a:r>
              <a:rPr lang="en-US" dirty="0"/>
              <a:t>Immediate Outcome 10 &amp; 11 – Targeted Financial Sanctions for Terrorism Financing, Iran and North Korea</a:t>
            </a:r>
            <a:br>
              <a:rPr lang="en-US" dirty="0"/>
            </a:b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u="sng" dirty="0"/>
              <a:t>Assesses the effective implementation of targeted financial sanctions under certain</a:t>
            </a:r>
            <a:br>
              <a:rPr lang="en-US" u="sng" dirty="0"/>
            </a:br>
            <a:r>
              <a:rPr lang="en-US" u="sng" dirty="0"/>
              <a:t>UN Sanctions Frameworks </a:t>
            </a:r>
          </a:p>
          <a:p>
            <a:pPr algn="just"/>
            <a:endParaRPr lang="en-US" sz="1600" dirty="0">
              <a:latin typeface="Raleway" pitchFamily="2" charset="77"/>
            </a:endParaRPr>
          </a:p>
          <a:p>
            <a:pPr algn="just"/>
            <a:r>
              <a:rPr lang="en-US" sz="1600" dirty="0">
                <a:latin typeface="Raleway" pitchFamily="2" charset="77"/>
              </a:rPr>
              <a:t>The level of understanding of TF-related TFS obligations by the private sector appears to be adequate, despite the </a:t>
            </a:r>
            <a:r>
              <a:rPr lang="en-US" sz="1600" b="1" dirty="0">
                <a:latin typeface="Raleway" pitchFamily="2" charset="77"/>
              </a:rPr>
              <a:t>lack of specific guidance and training from the supervisory authorities.</a:t>
            </a:r>
          </a:p>
          <a:p>
            <a:pPr algn="just"/>
            <a:r>
              <a:rPr lang="en-US" sz="1600" dirty="0">
                <a:latin typeface="Raleway" pitchFamily="2" charset="77"/>
              </a:rPr>
              <a:t>Implementation of the TF-related TFS varies across different sectors. </a:t>
            </a:r>
            <a:r>
              <a:rPr lang="en-US" sz="1600" b="1" dirty="0">
                <a:latin typeface="Raleway" pitchFamily="2" charset="77"/>
              </a:rPr>
              <a:t>While larger FIs have automated tools enabling designations to be identified quickly, smaller FIs and the majority of DNFBPs perform semi-automatic or manual checks and have encountered some difficulties that may impact the frequency and scope of the screening.</a:t>
            </a:r>
            <a:r>
              <a:rPr lang="en-US" sz="1600" dirty="0">
                <a:latin typeface="Raleway" pitchFamily="2" charset="77"/>
              </a:rPr>
              <a:t> The mechanism for communicating lists of designations via the Government of Monaco website does not include sending notifications to regulated professionals. </a:t>
            </a:r>
          </a:p>
        </p:txBody>
      </p:sp>
    </p:spTree>
    <p:extLst>
      <p:ext uri="{BB962C8B-B14F-4D97-AF65-F5344CB8AC3E}">
        <p14:creationId xmlns:p14="http://schemas.microsoft.com/office/powerpoint/2010/main" val="809245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What Can Financial Institutions do to support?</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033002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DCF2CD-A163-8181-1AF1-38549D441A65}"/>
              </a:ext>
            </a:extLst>
          </p:cNvPr>
          <p:cNvSpPr>
            <a:spLocks noGrp="1"/>
          </p:cNvSpPr>
          <p:nvPr>
            <p:ph type="title"/>
          </p:nvPr>
        </p:nvSpPr>
        <p:spPr/>
        <p:txBody>
          <a:bodyPr/>
          <a:lstStyle/>
          <a:p>
            <a:r>
              <a:rPr lang="en-US" dirty="0"/>
              <a:t>The Role of FIs in the FATF Process</a:t>
            </a:r>
            <a:endParaRPr lang="en-GB" dirty="0"/>
          </a:p>
        </p:txBody>
      </p:sp>
      <p:sp>
        <p:nvSpPr>
          <p:cNvPr id="4" name="Inhaltsplatzhalter 1">
            <a:extLst>
              <a:ext uri="{FF2B5EF4-FFF2-40B4-BE49-F238E27FC236}">
                <a16:creationId xmlns:a16="http://schemas.microsoft.com/office/drawing/2014/main" id="{524267F7-508F-4E98-EB49-E1D5BC9B5C39}"/>
              </a:ext>
            </a:extLst>
          </p:cNvPr>
          <p:cNvSpPr txBox="1">
            <a:spLocks/>
          </p:cNvSpPr>
          <p:nvPr/>
        </p:nvSpPr>
        <p:spPr>
          <a:xfrm>
            <a:off x="609600" y="1124745"/>
            <a:ext cx="10972800" cy="5400600"/>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US" dirty="0">
              <a:highlight>
                <a:srgbClr val="FFFF00"/>
              </a:highlight>
            </a:endParaRPr>
          </a:p>
          <a:p>
            <a:pPr marL="457200" lvl="1" indent="0">
              <a:buNone/>
            </a:pPr>
            <a:endParaRPr lang="en-US" dirty="0">
              <a:highlight>
                <a:srgbClr val="FFFF00"/>
              </a:highlight>
            </a:endParaRPr>
          </a:p>
          <a:p>
            <a:pPr marL="800100" lvl="1" indent="-342900">
              <a:buFont typeface="+mj-lt"/>
              <a:buAutoNum type="arabicPeriod"/>
            </a:pPr>
            <a:r>
              <a:rPr lang="en-US" sz="1800" b="1" dirty="0"/>
              <a:t>Collaborate with public authorities </a:t>
            </a:r>
            <a:r>
              <a:rPr lang="en-US" sz="1800" dirty="0"/>
              <a:t>to address identified deficiencies</a:t>
            </a:r>
          </a:p>
          <a:p>
            <a:pPr marL="800100" lvl="1" indent="-342900">
              <a:buFont typeface="+mj-lt"/>
              <a:buAutoNum type="arabicPeriod"/>
            </a:pPr>
            <a:endParaRPr lang="en-US" sz="1800" b="1" dirty="0"/>
          </a:p>
          <a:p>
            <a:pPr marL="800100" lvl="1" indent="-342900">
              <a:buFont typeface="+mj-lt"/>
              <a:buAutoNum type="arabicPeriod"/>
            </a:pPr>
            <a:r>
              <a:rPr lang="en-US" sz="1800" b="1" dirty="0"/>
              <a:t>Support rather than oppose suggested reforms</a:t>
            </a:r>
            <a:r>
              <a:rPr lang="en-US" sz="1800" dirty="0"/>
              <a:t>, such as a tightening of supervisory oversight or regulatory obligations</a:t>
            </a:r>
          </a:p>
          <a:p>
            <a:pPr marL="800100" lvl="1" indent="-342900">
              <a:buFont typeface="+mj-lt"/>
              <a:buAutoNum type="arabicPeriod"/>
            </a:pPr>
            <a:endParaRPr lang="en-US" sz="1800" dirty="0"/>
          </a:p>
          <a:p>
            <a:pPr marL="800100" lvl="1" indent="-342900">
              <a:buFont typeface="+mj-lt"/>
              <a:buAutoNum type="arabicPeriod"/>
            </a:pPr>
            <a:r>
              <a:rPr lang="en-US" sz="1800" dirty="0"/>
              <a:t>Recognize stringent </a:t>
            </a:r>
            <a:r>
              <a:rPr lang="en-US" sz="1800" b="1" dirty="0"/>
              <a:t>enforcement on all levels as the protective value </a:t>
            </a:r>
            <a:r>
              <a:rPr lang="en-US" sz="1800" dirty="0"/>
              <a:t>that it provides for Monaco in its standing as reputable financial center.</a:t>
            </a:r>
          </a:p>
          <a:p>
            <a:pPr marL="800100" lvl="1" indent="-342900">
              <a:buFont typeface="+mj-lt"/>
              <a:buAutoNum type="arabicPeriod"/>
            </a:pPr>
            <a:endParaRPr lang="en-US" sz="1800" dirty="0"/>
          </a:p>
          <a:p>
            <a:pPr marL="800100" lvl="1" indent="-342900">
              <a:buFont typeface="+mj-lt"/>
              <a:buAutoNum type="arabicPeriod"/>
            </a:pPr>
            <a:r>
              <a:rPr lang="en-US" sz="1800" b="1" dirty="0"/>
              <a:t>Embrace the cultural shift </a:t>
            </a:r>
            <a:r>
              <a:rPr lang="en-US" sz="1800" dirty="0"/>
              <a:t>that will need to take place and take place quickly for Monaco to avoid inclusion on the high-risk jurisdiction list..</a:t>
            </a:r>
          </a:p>
        </p:txBody>
      </p:sp>
    </p:spTree>
    <p:extLst>
      <p:ext uri="{BB962C8B-B14F-4D97-AF65-F5344CB8AC3E}">
        <p14:creationId xmlns:p14="http://schemas.microsoft.com/office/powerpoint/2010/main" val="1330908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4FD46-0970-9357-E883-3CCDA0BB0792}"/>
              </a:ext>
            </a:extLst>
          </p:cNvPr>
          <p:cNvSpPr>
            <a:spLocks noGrp="1"/>
          </p:cNvSpPr>
          <p:nvPr>
            <p:ph sz="half" idx="1"/>
          </p:nvPr>
        </p:nvSpPr>
        <p:spPr>
          <a:xfrm>
            <a:off x="335360" y="1268760"/>
            <a:ext cx="10801598" cy="4392488"/>
          </a:xfrm>
        </p:spPr>
        <p:txBody>
          <a:bodyPr>
            <a:normAutofit/>
          </a:bodyPr>
          <a:lstStyle/>
          <a:p>
            <a:r>
              <a:rPr lang="en-US" sz="2000" dirty="0"/>
              <a:t>Provide data and information through STRIX</a:t>
            </a:r>
          </a:p>
          <a:p>
            <a:r>
              <a:rPr lang="en-US" sz="2000" dirty="0"/>
              <a:t>Conduct your internal business risk assessments (separately from client risk categorizations)</a:t>
            </a:r>
          </a:p>
          <a:p>
            <a:r>
              <a:rPr lang="en-US" sz="2000" dirty="0"/>
              <a:t>Review the updated risk assessments that will be communicated from the public sector, and implement them in entity’s policies and procedures</a:t>
            </a:r>
          </a:p>
          <a:p>
            <a:r>
              <a:rPr lang="en-US" sz="2000" dirty="0"/>
              <a:t>Align your internal policies and procedures with the findings of your internal business risk assessments and the updated risk assessments by the public sector</a:t>
            </a:r>
          </a:p>
        </p:txBody>
      </p:sp>
      <p:sp>
        <p:nvSpPr>
          <p:cNvPr id="5" name="Footer Placeholder 4">
            <a:extLst>
              <a:ext uri="{FF2B5EF4-FFF2-40B4-BE49-F238E27FC236}">
                <a16:creationId xmlns:a16="http://schemas.microsoft.com/office/drawing/2014/main" id="{41D3C700-B4AA-EED1-B687-4B28FCD22D80}"/>
              </a:ext>
            </a:extLst>
          </p:cNvPr>
          <p:cNvSpPr>
            <a:spLocks noGrp="1"/>
          </p:cNvSpPr>
          <p:nvPr>
            <p:ph type="ftr" sz="quarter" idx="10"/>
          </p:nvPr>
        </p:nvSpPr>
        <p:spPr/>
        <p:txBody>
          <a:bodyPr/>
          <a:lstStyle/>
          <a:p>
            <a:r>
              <a:rPr lang="de-DE"/>
              <a:t>© Financial Transparency Advisors</a:t>
            </a:r>
            <a:endParaRPr lang="de-DE" dirty="0"/>
          </a:p>
        </p:txBody>
      </p:sp>
      <p:sp>
        <p:nvSpPr>
          <p:cNvPr id="4" name="Title 2">
            <a:extLst>
              <a:ext uri="{FF2B5EF4-FFF2-40B4-BE49-F238E27FC236}">
                <a16:creationId xmlns:a16="http://schemas.microsoft.com/office/drawing/2014/main" id="{8DBAB68D-74AA-7F3B-984E-59B688DC93F5}"/>
              </a:ext>
            </a:extLst>
          </p:cNvPr>
          <p:cNvSpPr>
            <a:spLocks noGrp="1"/>
          </p:cNvSpPr>
          <p:nvPr>
            <p:ph type="title"/>
          </p:nvPr>
        </p:nvSpPr>
        <p:spPr>
          <a:xfrm>
            <a:off x="335360" y="332657"/>
            <a:ext cx="11450465" cy="936104"/>
          </a:xfrm>
        </p:spPr>
        <p:txBody>
          <a:bodyPr/>
          <a:lstStyle/>
          <a:p>
            <a:r>
              <a:rPr lang="en-US" dirty="0"/>
              <a:t>More Concretely… </a:t>
            </a:r>
            <a:endParaRPr lang="en-GB" dirty="0"/>
          </a:p>
        </p:txBody>
      </p:sp>
    </p:spTree>
    <p:extLst>
      <p:ext uri="{BB962C8B-B14F-4D97-AF65-F5344CB8AC3E}">
        <p14:creationId xmlns:p14="http://schemas.microsoft.com/office/powerpoint/2010/main" val="60106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4FD46-0970-9357-E883-3CCDA0BB0792}"/>
              </a:ext>
            </a:extLst>
          </p:cNvPr>
          <p:cNvSpPr>
            <a:spLocks noGrp="1"/>
          </p:cNvSpPr>
          <p:nvPr>
            <p:ph sz="half" idx="1"/>
          </p:nvPr>
        </p:nvSpPr>
        <p:spPr>
          <a:xfrm>
            <a:off x="335360" y="1268760"/>
            <a:ext cx="10801598" cy="4392488"/>
          </a:xfrm>
        </p:spPr>
        <p:txBody>
          <a:bodyPr>
            <a:normAutofit/>
          </a:bodyPr>
          <a:lstStyle/>
          <a:p>
            <a:r>
              <a:rPr lang="en-US" sz="2000" dirty="0"/>
              <a:t>Work with SICCFIN to improve quality of STRs</a:t>
            </a:r>
          </a:p>
          <a:p>
            <a:r>
              <a:rPr lang="en-US" sz="2000" dirty="0"/>
              <a:t>Provide data and information to law enforcement authorities more promptly</a:t>
            </a:r>
          </a:p>
          <a:p>
            <a:r>
              <a:rPr lang="en-US" sz="2000" dirty="0"/>
              <a:t>Cooperate with SICCFIN in relation to its supervisory powers</a:t>
            </a:r>
          </a:p>
          <a:p>
            <a:r>
              <a:rPr lang="en-US" sz="2000" dirty="0"/>
              <a:t>Respond to all information requests from SICCFIN (STRIX or otherwise) – low response rates to various returns were identified as a deficiency in the Mutual Evaluation Report</a:t>
            </a:r>
          </a:p>
          <a:p>
            <a:r>
              <a:rPr lang="en-US" sz="2000" b="1" dirty="0"/>
              <a:t>Participate in FTA’s awareness-raising campaign as they will cover all areas that were identified as weaknesses under Immediate Outcome 4. </a:t>
            </a:r>
          </a:p>
          <a:p>
            <a:endParaRPr lang="en-US" sz="2000" dirty="0"/>
          </a:p>
        </p:txBody>
      </p:sp>
      <p:sp>
        <p:nvSpPr>
          <p:cNvPr id="5" name="Footer Placeholder 4">
            <a:extLst>
              <a:ext uri="{FF2B5EF4-FFF2-40B4-BE49-F238E27FC236}">
                <a16:creationId xmlns:a16="http://schemas.microsoft.com/office/drawing/2014/main" id="{41D3C700-B4AA-EED1-B687-4B28FCD22D80}"/>
              </a:ext>
            </a:extLst>
          </p:cNvPr>
          <p:cNvSpPr>
            <a:spLocks noGrp="1"/>
          </p:cNvSpPr>
          <p:nvPr>
            <p:ph type="ftr" sz="quarter" idx="10"/>
          </p:nvPr>
        </p:nvSpPr>
        <p:spPr/>
        <p:txBody>
          <a:bodyPr/>
          <a:lstStyle/>
          <a:p>
            <a:r>
              <a:rPr lang="de-DE"/>
              <a:t>© Financial Transparency Advisors</a:t>
            </a:r>
            <a:endParaRPr lang="de-DE" dirty="0"/>
          </a:p>
        </p:txBody>
      </p:sp>
      <p:sp>
        <p:nvSpPr>
          <p:cNvPr id="4" name="Title 2">
            <a:extLst>
              <a:ext uri="{FF2B5EF4-FFF2-40B4-BE49-F238E27FC236}">
                <a16:creationId xmlns:a16="http://schemas.microsoft.com/office/drawing/2014/main" id="{8DBAB68D-74AA-7F3B-984E-59B688DC93F5}"/>
              </a:ext>
            </a:extLst>
          </p:cNvPr>
          <p:cNvSpPr>
            <a:spLocks noGrp="1"/>
          </p:cNvSpPr>
          <p:nvPr>
            <p:ph type="title"/>
          </p:nvPr>
        </p:nvSpPr>
        <p:spPr>
          <a:xfrm>
            <a:off x="335360" y="332656"/>
            <a:ext cx="11450465" cy="1325563"/>
          </a:xfrm>
        </p:spPr>
        <p:txBody>
          <a:bodyPr/>
          <a:lstStyle/>
          <a:p>
            <a:r>
              <a:rPr lang="en-US" dirty="0"/>
              <a:t>More Concretely… </a:t>
            </a:r>
            <a:endParaRPr lang="en-GB" dirty="0"/>
          </a:p>
        </p:txBody>
      </p:sp>
    </p:spTree>
    <p:extLst>
      <p:ext uri="{BB962C8B-B14F-4D97-AF65-F5344CB8AC3E}">
        <p14:creationId xmlns:p14="http://schemas.microsoft.com/office/powerpoint/2010/main" val="32820397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4FD46-0970-9357-E883-3CCDA0BB0792}"/>
              </a:ext>
            </a:extLst>
          </p:cNvPr>
          <p:cNvSpPr>
            <a:spLocks noGrp="1"/>
          </p:cNvSpPr>
          <p:nvPr>
            <p:ph sz="half" idx="1"/>
          </p:nvPr>
        </p:nvSpPr>
        <p:spPr>
          <a:xfrm>
            <a:off x="335360" y="1268760"/>
            <a:ext cx="10801598" cy="4392488"/>
          </a:xfrm>
        </p:spPr>
        <p:txBody>
          <a:bodyPr>
            <a:normAutofit/>
          </a:bodyPr>
          <a:lstStyle/>
          <a:p>
            <a:r>
              <a:rPr lang="en-US" dirty="0"/>
              <a:t>First, addresses a large number of concrete Recommended Actions in the MONEYVAL report and thus will help Monaco demonstrate that these were addressed by February 2024</a:t>
            </a:r>
          </a:p>
          <a:p>
            <a:r>
              <a:rPr lang="en-US" dirty="0"/>
              <a:t>Keeps private sector abreast of all the work that is being done by the public sector</a:t>
            </a:r>
          </a:p>
          <a:p>
            <a:r>
              <a:rPr lang="en-US" dirty="0"/>
              <a:t>Informs private sector of any conclusions on existing or evolving risks, as well as regulatory expectations and developments, which the private sector is expected to use to align their internal compliance framework. </a:t>
            </a:r>
            <a:r>
              <a:rPr lang="en-US" b="1" i="1" u="sng" dirty="0"/>
              <a:t>THIS IS REGULATORY EXPECTATION.</a:t>
            </a:r>
          </a:p>
          <a:p>
            <a:r>
              <a:rPr lang="en-US" dirty="0"/>
              <a:t>Serve as one more avenue to provide guidance, in addition to written documents, supervisory visits, and in-person events</a:t>
            </a:r>
          </a:p>
        </p:txBody>
      </p:sp>
      <p:sp>
        <p:nvSpPr>
          <p:cNvPr id="5" name="Footer Placeholder 4">
            <a:extLst>
              <a:ext uri="{FF2B5EF4-FFF2-40B4-BE49-F238E27FC236}">
                <a16:creationId xmlns:a16="http://schemas.microsoft.com/office/drawing/2014/main" id="{41D3C700-B4AA-EED1-B687-4B28FCD22D80}"/>
              </a:ext>
            </a:extLst>
          </p:cNvPr>
          <p:cNvSpPr>
            <a:spLocks noGrp="1"/>
          </p:cNvSpPr>
          <p:nvPr>
            <p:ph type="ftr" sz="quarter" idx="10"/>
          </p:nvPr>
        </p:nvSpPr>
        <p:spPr/>
        <p:txBody>
          <a:bodyPr/>
          <a:lstStyle/>
          <a:p>
            <a:r>
              <a:rPr lang="de-DE"/>
              <a:t>© Financial Transparency Advisors</a:t>
            </a:r>
            <a:endParaRPr lang="de-DE" dirty="0"/>
          </a:p>
        </p:txBody>
      </p:sp>
      <p:sp>
        <p:nvSpPr>
          <p:cNvPr id="4" name="Title 2">
            <a:extLst>
              <a:ext uri="{FF2B5EF4-FFF2-40B4-BE49-F238E27FC236}">
                <a16:creationId xmlns:a16="http://schemas.microsoft.com/office/drawing/2014/main" id="{8DBAB68D-74AA-7F3B-984E-59B688DC93F5}"/>
              </a:ext>
            </a:extLst>
          </p:cNvPr>
          <p:cNvSpPr>
            <a:spLocks noGrp="1"/>
          </p:cNvSpPr>
          <p:nvPr>
            <p:ph type="title"/>
          </p:nvPr>
        </p:nvSpPr>
        <p:spPr>
          <a:xfrm>
            <a:off x="335360" y="332657"/>
            <a:ext cx="11450465" cy="936104"/>
          </a:xfrm>
        </p:spPr>
        <p:txBody>
          <a:bodyPr/>
          <a:lstStyle/>
          <a:p>
            <a:r>
              <a:rPr lang="en-US" dirty="0"/>
              <a:t>The Outreach Campaign – </a:t>
            </a:r>
            <a:r>
              <a:rPr lang="en-US" b="1" dirty="0"/>
              <a:t>AML TUESDAYS</a:t>
            </a:r>
            <a:endParaRPr lang="en-GB" b="1" dirty="0"/>
          </a:p>
        </p:txBody>
      </p:sp>
      <p:sp>
        <p:nvSpPr>
          <p:cNvPr id="2" name="Rectangle 1">
            <a:extLst>
              <a:ext uri="{FF2B5EF4-FFF2-40B4-BE49-F238E27FC236}">
                <a16:creationId xmlns:a16="http://schemas.microsoft.com/office/drawing/2014/main" id="{E9E3DAD1-92EE-664F-7E1F-74E1592B6668}"/>
              </a:ext>
            </a:extLst>
          </p:cNvPr>
          <p:cNvSpPr/>
          <p:nvPr/>
        </p:nvSpPr>
        <p:spPr>
          <a:xfrm>
            <a:off x="1887675" y="5315115"/>
            <a:ext cx="8345834" cy="69226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dirty="0">
                <a:solidFill>
                  <a:srgbClr val="FF0000"/>
                </a:solidFill>
                <a:latin typeface="Raleway" pitchFamily="2" charset="0"/>
              </a:rPr>
              <a:t>FOR ALL THESE REASONS, YOUR REGULAR ATTENDANCE IS REQUIRED.</a:t>
            </a:r>
          </a:p>
        </p:txBody>
      </p:sp>
    </p:spTree>
    <p:extLst>
      <p:ext uri="{BB962C8B-B14F-4D97-AF65-F5344CB8AC3E}">
        <p14:creationId xmlns:p14="http://schemas.microsoft.com/office/powerpoint/2010/main" val="546568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About Financial Transparency Advisors (FTA)</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1604971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1D96AE6-EDDB-6874-C899-B10D0397BF48}"/>
              </a:ext>
            </a:extLst>
          </p:cNvPr>
          <p:cNvSpPr>
            <a:spLocks noGrp="1"/>
          </p:cNvSpPr>
          <p:nvPr>
            <p:ph type="body" sz="quarter" idx="13"/>
          </p:nvPr>
        </p:nvSpPr>
        <p:spPr>
          <a:xfrm>
            <a:off x="6814054" y="5445224"/>
            <a:ext cx="4419600" cy="792088"/>
          </a:xfrm>
        </p:spPr>
        <p:txBody>
          <a:bodyPr/>
          <a:lstStyle/>
          <a:p>
            <a:r>
              <a:rPr lang="en-US" dirty="0"/>
              <a:t>Today’s Host: Jan Bellenghi</a:t>
            </a:r>
          </a:p>
          <a:p>
            <a:r>
              <a:rPr lang="en-US" dirty="0"/>
              <a:t>Today’s Presenter: Gabriele Dunker</a:t>
            </a:r>
          </a:p>
        </p:txBody>
      </p:sp>
      <p:sp>
        <p:nvSpPr>
          <p:cNvPr id="9" name="Title 3">
            <a:extLst>
              <a:ext uri="{FF2B5EF4-FFF2-40B4-BE49-F238E27FC236}">
                <a16:creationId xmlns:a16="http://schemas.microsoft.com/office/drawing/2014/main" id="{1E8D6851-6CD0-3049-C262-D044CF91121B}"/>
              </a:ext>
            </a:extLst>
          </p:cNvPr>
          <p:cNvSpPr txBox="1">
            <a:spLocks/>
          </p:cNvSpPr>
          <p:nvPr/>
        </p:nvSpPr>
        <p:spPr>
          <a:xfrm>
            <a:off x="6805224" y="620688"/>
            <a:ext cx="4566802" cy="4536504"/>
          </a:xfrm>
          <a:prstGeom prst="rect">
            <a:avLst/>
          </a:prstGeom>
          <a:ln>
            <a:solidFill>
              <a:schemeClr val="tx1"/>
            </a:solidFill>
            <a:prstDash val="dashDot"/>
          </a:ln>
        </p:spPr>
        <p:txBody>
          <a:bodyPr vert="horz" lIns="144000" tIns="144000" rIns="144000" bIns="0" rtlCol="0" anchor="ctr" anchorCtr="0">
            <a:normAutofit/>
          </a:bodyPr>
          <a:lstStyle>
            <a:lvl1pPr algn="ctr"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a:lstStyle>
          <a:p>
            <a:r>
              <a:rPr lang="en-US" sz="2800" b="1" u="sng" dirty="0"/>
              <a:t>Next Session: </a:t>
            </a:r>
          </a:p>
          <a:p>
            <a:pPr>
              <a:lnSpc>
                <a:spcPct val="150000"/>
              </a:lnSpc>
            </a:pPr>
            <a:r>
              <a:rPr lang="en-US" sz="2800" dirty="0"/>
              <a:t>21.02.2023</a:t>
            </a:r>
          </a:p>
          <a:p>
            <a:pPr>
              <a:lnSpc>
                <a:spcPct val="110000"/>
              </a:lnSpc>
            </a:pPr>
            <a:endParaRPr lang="en-US" sz="2800" b="1" u="sng" dirty="0"/>
          </a:p>
          <a:p>
            <a:pPr>
              <a:lnSpc>
                <a:spcPct val="110000"/>
              </a:lnSpc>
            </a:pPr>
            <a:r>
              <a:rPr lang="en-US" sz="2800" b="1" u="sng" dirty="0"/>
              <a:t>Topic:</a:t>
            </a:r>
            <a:br>
              <a:rPr lang="en-US" sz="2800" dirty="0"/>
            </a:br>
            <a:r>
              <a:rPr lang="en-US" sz="2800" dirty="0"/>
              <a:t>NRA 2 Process </a:t>
            </a:r>
            <a:r>
              <a:rPr lang="en-US" sz="2800"/>
              <a:t>and Findings</a:t>
            </a:r>
            <a:endParaRPr lang="en-DE" sz="2800" dirty="0"/>
          </a:p>
        </p:txBody>
      </p:sp>
      <p:sp>
        <p:nvSpPr>
          <p:cNvPr id="2" name="Title 3">
            <a:extLst>
              <a:ext uri="{FF2B5EF4-FFF2-40B4-BE49-F238E27FC236}">
                <a16:creationId xmlns:a16="http://schemas.microsoft.com/office/drawing/2014/main" id="{1EB1FDC5-48C6-3618-AA34-D0EB20DAE9B3}"/>
              </a:ext>
            </a:extLst>
          </p:cNvPr>
          <p:cNvSpPr txBox="1">
            <a:spLocks/>
          </p:cNvSpPr>
          <p:nvPr/>
        </p:nvSpPr>
        <p:spPr>
          <a:xfrm>
            <a:off x="819974" y="2348880"/>
            <a:ext cx="4566802" cy="2448272"/>
          </a:xfrm>
          <a:prstGeom prst="rect">
            <a:avLst/>
          </a:prstGeom>
          <a:ln>
            <a:solidFill>
              <a:schemeClr val="tx1"/>
            </a:solidFill>
            <a:prstDash val="dashDot"/>
          </a:ln>
        </p:spPr>
        <p:txBody>
          <a:bodyPr vert="horz" lIns="144000" tIns="144000" rIns="144000" bIns="0" rtlCol="0" anchor="ctr" anchorCtr="0">
            <a:normAutofit/>
          </a:bodyPr>
          <a:lstStyle>
            <a:lvl1pPr algn="ctr" defTabSz="914400" rtl="0" eaLnBrk="1" latinLnBrk="0" hangingPunct="1">
              <a:lnSpc>
                <a:spcPct val="90000"/>
              </a:lnSpc>
              <a:spcBef>
                <a:spcPct val="0"/>
              </a:spcBef>
              <a:buNone/>
              <a:defRPr sz="3200" kern="1200" spc="200" baseline="0">
                <a:solidFill>
                  <a:srgbClr val="074589"/>
                </a:solidFill>
                <a:latin typeface="Raleway" panose="020B0503030101060003" pitchFamily="34" charset="77"/>
                <a:ea typeface="+mj-ea"/>
                <a:cs typeface="+mj-cs"/>
              </a:defRPr>
            </a:lvl1pPr>
          </a:lstStyle>
          <a:p>
            <a:r>
              <a:rPr lang="en-US" i="1" dirty="0"/>
              <a:t>Thank you for your time</a:t>
            </a:r>
            <a:endParaRPr lang="en-DE" i="1" dirty="0"/>
          </a:p>
        </p:txBody>
      </p:sp>
    </p:spTree>
    <p:extLst>
      <p:ext uri="{BB962C8B-B14F-4D97-AF65-F5344CB8AC3E}">
        <p14:creationId xmlns:p14="http://schemas.microsoft.com/office/powerpoint/2010/main" val="1005699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US" dirty="0"/>
              <a:t>Financial Transparency Advisors</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Vienna-based consultancy firm. </a:t>
            </a:r>
          </a:p>
          <a:p>
            <a:r>
              <a:rPr lang="en-US" dirty="0"/>
              <a:t>Specialized on Combating Money Laundering/Financing of Terrorism/Proliferation Financing and FATF Process. </a:t>
            </a:r>
          </a:p>
          <a:p>
            <a:r>
              <a:rPr lang="en-US" dirty="0"/>
              <a:t>Provide services exclusively to Public Sector and offer cutting-edge, tailor-made solutions to governments and national authorities. </a:t>
            </a:r>
          </a:p>
          <a:p>
            <a:r>
              <a:rPr lang="en-US" dirty="0"/>
              <a:t>Operate Globally.</a:t>
            </a:r>
          </a:p>
          <a:p>
            <a:endParaRPr lang="en-US" dirty="0"/>
          </a:p>
        </p:txBody>
      </p:sp>
    </p:spTree>
    <p:extLst>
      <p:ext uri="{BB962C8B-B14F-4D97-AF65-F5344CB8AC3E}">
        <p14:creationId xmlns:p14="http://schemas.microsoft.com/office/powerpoint/2010/main" val="430742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AT" dirty="0"/>
              <a:t>FTA Partners and Experts</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We used to be assessors.</a:t>
            </a:r>
          </a:p>
          <a:p>
            <a:r>
              <a:rPr lang="en-GB" dirty="0"/>
              <a:t>Partners and network experts are all from within international organizations, we participated directly in FATF processes. </a:t>
            </a:r>
          </a:p>
          <a:p>
            <a:r>
              <a:rPr lang="en-US" dirty="0"/>
              <a:t>Our agile team of experts comprises lawyers, law enforcement professionals, financial and non-financial supervisors, and forensic accountants, all have</a:t>
            </a:r>
            <a:r>
              <a:rPr lang="en-GB" dirty="0"/>
              <a:t> operational background.</a:t>
            </a:r>
          </a:p>
          <a:p>
            <a:r>
              <a:rPr lang="en-US" b="1" dirty="0"/>
              <a:t>We go beyond advising. We are hands on.</a:t>
            </a:r>
          </a:p>
          <a:p>
            <a:r>
              <a:rPr lang="en-US" dirty="0"/>
              <a:t>We float or sink with our clients. We are seeking true partnerships.</a:t>
            </a:r>
            <a:r>
              <a:rPr lang="en-AT" dirty="0"/>
              <a:t> </a:t>
            </a:r>
            <a:endParaRPr lang="en-GB" dirty="0"/>
          </a:p>
        </p:txBody>
      </p:sp>
    </p:spTree>
    <p:extLst>
      <p:ext uri="{BB962C8B-B14F-4D97-AF65-F5344CB8AC3E}">
        <p14:creationId xmlns:p14="http://schemas.microsoft.com/office/powerpoint/2010/main" val="1953264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619E-7AD8-B502-9307-8FAE5322244F}"/>
              </a:ext>
            </a:extLst>
          </p:cNvPr>
          <p:cNvSpPr>
            <a:spLocks noGrp="1"/>
          </p:cNvSpPr>
          <p:nvPr>
            <p:ph type="title"/>
          </p:nvPr>
        </p:nvSpPr>
        <p:spPr>
          <a:xfrm>
            <a:off x="335161" y="2766218"/>
            <a:ext cx="11521678" cy="1325563"/>
          </a:xfrm>
        </p:spPr>
        <p:txBody>
          <a:bodyPr/>
          <a:lstStyle/>
          <a:p>
            <a:r>
              <a:rPr lang="en-US" dirty="0"/>
              <a:t>The FATF Assessment Process</a:t>
            </a:r>
          </a:p>
        </p:txBody>
      </p:sp>
      <p:sp>
        <p:nvSpPr>
          <p:cNvPr id="3" name="Footer Placeholder 2">
            <a:extLst>
              <a:ext uri="{FF2B5EF4-FFF2-40B4-BE49-F238E27FC236}">
                <a16:creationId xmlns:a16="http://schemas.microsoft.com/office/drawing/2014/main" id="{DEFAC906-3681-F686-18B4-24B089B846AE}"/>
              </a:ext>
            </a:extLst>
          </p:cNvPr>
          <p:cNvSpPr>
            <a:spLocks noGrp="1"/>
          </p:cNvSpPr>
          <p:nvPr>
            <p:ph type="ftr" sz="quarter" idx="10"/>
          </p:nvPr>
        </p:nvSpPr>
        <p:spPr/>
        <p:txBody>
          <a:bodyPr/>
          <a:lstStyle/>
          <a:p>
            <a:r>
              <a:rPr lang="de-DE"/>
              <a:t>© Financial Transparency Advisors</a:t>
            </a:r>
            <a:endParaRPr lang="de-DE" dirty="0"/>
          </a:p>
        </p:txBody>
      </p:sp>
    </p:spTree>
    <p:extLst>
      <p:ext uri="{BB962C8B-B14F-4D97-AF65-F5344CB8AC3E}">
        <p14:creationId xmlns:p14="http://schemas.microsoft.com/office/powerpoint/2010/main" val="214435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US" dirty="0"/>
              <a:t>What is the FATF?</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a:t>© Financial Transparency 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International standard-setter on AML/CFT</a:t>
            </a:r>
          </a:p>
          <a:p>
            <a:r>
              <a:rPr lang="en-US" dirty="0"/>
              <a:t>Defines requirements that countries must implement and eventually determine the obligations of the private sector </a:t>
            </a:r>
          </a:p>
          <a:p>
            <a:r>
              <a:rPr lang="en-US" dirty="0"/>
              <a:t>Assesses compliance with standards and implementation</a:t>
            </a:r>
          </a:p>
          <a:p>
            <a:r>
              <a:rPr lang="en-US" dirty="0"/>
              <a:t>AML/CFT is always a collaborative effort between public authorities and private sector</a:t>
            </a:r>
          </a:p>
          <a:p>
            <a:r>
              <a:rPr lang="en-US" dirty="0"/>
              <a:t>Outcome assessment is vital both for reputation of Monaco but also for operational stability of the financial and non-financial sectors. </a:t>
            </a:r>
          </a:p>
          <a:p>
            <a:endParaRPr lang="en-US" dirty="0"/>
          </a:p>
        </p:txBody>
      </p:sp>
      <p:pic>
        <p:nvPicPr>
          <p:cNvPr id="1026" name="Picture 2">
            <a:extLst>
              <a:ext uri="{FF2B5EF4-FFF2-40B4-BE49-F238E27FC236}">
                <a16:creationId xmlns:a16="http://schemas.microsoft.com/office/drawing/2014/main" id="{ACB6C2C0-BFB8-431D-06BF-968A2A9BA1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9438" y="4631410"/>
            <a:ext cx="980109" cy="1750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612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217C-D427-DBB8-9DA2-3671FC85C15C}"/>
              </a:ext>
            </a:extLst>
          </p:cNvPr>
          <p:cNvSpPr>
            <a:spLocks noGrp="1"/>
          </p:cNvSpPr>
          <p:nvPr>
            <p:ph type="title"/>
          </p:nvPr>
        </p:nvSpPr>
        <p:spPr/>
        <p:txBody>
          <a:bodyPr/>
          <a:lstStyle/>
          <a:p>
            <a:r>
              <a:rPr lang="en-US" dirty="0"/>
              <a:t>What is a Mutual Evaluation?</a:t>
            </a:r>
            <a:endParaRPr lang="en-DE" dirty="0"/>
          </a:p>
        </p:txBody>
      </p:sp>
      <p:sp>
        <p:nvSpPr>
          <p:cNvPr id="3" name="Footer Placeholder 2">
            <a:extLst>
              <a:ext uri="{FF2B5EF4-FFF2-40B4-BE49-F238E27FC236}">
                <a16:creationId xmlns:a16="http://schemas.microsoft.com/office/drawing/2014/main" id="{F0087B28-01AC-CD01-7E74-170B42665002}"/>
              </a:ext>
            </a:extLst>
          </p:cNvPr>
          <p:cNvSpPr>
            <a:spLocks noGrp="1"/>
          </p:cNvSpPr>
          <p:nvPr>
            <p:ph type="ftr" sz="quarter" idx="10"/>
          </p:nvPr>
        </p:nvSpPr>
        <p:spPr/>
        <p:txBody>
          <a:bodyPr/>
          <a:lstStyle/>
          <a:p>
            <a:r>
              <a:rPr lang="de-DE" dirty="0"/>
              <a:t>© Financial Transparency </a:t>
            </a:r>
            <a:r>
              <a:rPr lang="de-DE" dirty="0" err="1"/>
              <a:t>Advisors</a:t>
            </a:r>
            <a:endParaRPr lang="de-DE" dirty="0"/>
          </a:p>
        </p:txBody>
      </p:sp>
      <p:sp>
        <p:nvSpPr>
          <p:cNvPr id="8" name="Inhaltsplatzhalter 1">
            <a:extLst>
              <a:ext uri="{FF2B5EF4-FFF2-40B4-BE49-F238E27FC236}">
                <a16:creationId xmlns:a16="http://schemas.microsoft.com/office/drawing/2014/main" id="{A7CAFD8A-4102-A7B5-EE94-748651642DEC}"/>
              </a:ext>
            </a:extLst>
          </p:cNvPr>
          <p:cNvSpPr txBox="1">
            <a:spLocks/>
          </p:cNvSpPr>
          <p:nvPr/>
        </p:nvSpPr>
        <p:spPr>
          <a:xfrm>
            <a:off x="609600" y="1481333"/>
            <a:ext cx="10972800" cy="4525963"/>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Closest analogue could be to an exam for a whole country</a:t>
            </a:r>
          </a:p>
          <a:p>
            <a:r>
              <a:rPr lang="en-US" dirty="0"/>
              <a:t>Process that assesses country’s AML / CFT systems</a:t>
            </a:r>
          </a:p>
          <a:p>
            <a:r>
              <a:rPr lang="en-US" dirty="0"/>
              <a:t>Focus of assessment:</a:t>
            </a:r>
          </a:p>
          <a:p>
            <a:pPr lvl="1"/>
            <a:endParaRPr lang="en-US" dirty="0"/>
          </a:p>
          <a:p>
            <a:pPr lvl="1"/>
            <a:r>
              <a:rPr lang="en-US" b="1" dirty="0"/>
              <a:t>Technical Compliance </a:t>
            </a:r>
            <a:r>
              <a:rPr lang="en-US" dirty="0"/>
              <a:t>– 40 FATF Recommendations</a:t>
            </a:r>
          </a:p>
          <a:p>
            <a:pPr marL="457200" lvl="1" indent="0">
              <a:buNone/>
            </a:pPr>
            <a:r>
              <a:rPr lang="en-US" dirty="0"/>
              <a:t>	- are the necessary laws, mechanisms, and processes in place to combat ML / TF? </a:t>
            </a:r>
          </a:p>
          <a:p>
            <a:pPr lvl="1"/>
            <a:r>
              <a:rPr lang="en-US" b="1" dirty="0"/>
              <a:t>Effectiveness</a:t>
            </a:r>
            <a:r>
              <a:rPr lang="en-US" dirty="0"/>
              <a:t> – 11 Immediate Outcomes</a:t>
            </a:r>
          </a:p>
          <a:p>
            <a:pPr marL="457200" lvl="1" indent="0">
              <a:buNone/>
            </a:pPr>
            <a:r>
              <a:rPr lang="en-US" dirty="0"/>
              <a:t>	- does the AML / CFT system actually work and does it generate tangible outcomes? </a:t>
            </a:r>
          </a:p>
        </p:txBody>
      </p:sp>
      <p:sp>
        <p:nvSpPr>
          <p:cNvPr id="6" name="AutoShape 6" descr="Exam stress child Vector Art Stock Images | Depositphotos">
            <a:extLst>
              <a:ext uri="{FF2B5EF4-FFF2-40B4-BE49-F238E27FC236}">
                <a16:creationId xmlns:a16="http://schemas.microsoft.com/office/drawing/2014/main" id="{14881171-6EA9-7547-03C8-7916E3CA41A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DE"/>
          </a:p>
        </p:txBody>
      </p:sp>
      <p:pic>
        <p:nvPicPr>
          <p:cNvPr id="9" name="Picture 8">
            <a:extLst>
              <a:ext uri="{FF2B5EF4-FFF2-40B4-BE49-F238E27FC236}">
                <a16:creationId xmlns:a16="http://schemas.microsoft.com/office/drawing/2014/main" id="{CA3663D9-1D51-A201-8B5B-BC2D28169027}"/>
              </a:ext>
            </a:extLst>
          </p:cNvPr>
          <p:cNvPicPr>
            <a:picLocks noChangeAspect="1"/>
          </p:cNvPicPr>
          <p:nvPr/>
        </p:nvPicPr>
        <p:blipFill>
          <a:blip r:embed="rId3"/>
          <a:stretch>
            <a:fillRect/>
          </a:stretch>
        </p:blipFill>
        <p:spPr>
          <a:xfrm>
            <a:off x="8506544" y="4781551"/>
            <a:ext cx="3075856" cy="1743793"/>
          </a:xfrm>
          <a:prstGeom prst="rect">
            <a:avLst/>
          </a:prstGeom>
        </p:spPr>
      </p:pic>
    </p:spTree>
    <p:extLst>
      <p:ext uri="{BB962C8B-B14F-4D97-AF65-F5344CB8AC3E}">
        <p14:creationId xmlns:p14="http://schemas.microsoft.com/office/powerpoint/2010/main" val="563820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05801-DEAC-0D49-935E-AB055FE4DDC4}"/>
              </a:ext>
            </a:extLst>
          </p:cNvPr>
          <p:cNvSpPr>
            <a:spLocks noGrp="1"/>
          </p:cNvSpPr>
          <p:nvPr>
            <p:ph type="title"/>
          </p:nvPr>
        </p:nvSpPr>
        <p:spPr/>
        <p:txBody>
          <a:bodyPr/>
          <a:lstStyle/>
          <a:p>
            <a:r>
              <a:rPr lang="en-US" dirty="0"/>
              <a:t>What is a Mutual Evaluation? (cont’d)</a:t>
            </a:r>
            <a:endParaRPr lang="en-DE" dirty="0"/>
          </a:p>
        </p:txBody>
      </p:sp>
      <p:sp>
        <p:nvSpPr>
          <p:cNvPr id="3" name="Footer Placeholder 2">
            <a:extLst>
              <a:ext uri="{FF2B5EF4-FFF2-40B4-BE49-F238E27FC236}">
                <a16:creationId xmlns:a16="http://schemas.microsoft.com/office/drawing/2014/main" id="{72545E34-31E7-AAF1-F924-5E7CC3EDF913}"/>
              </a:ext>
            </a:extLst>
          </p:cNvPr>
          <p:cNvSpPr>
            <a:spLocks noGrp="1"/>
          </p:cNvSpPr>
          <p:nvPr>
            <p:ph type="ftr" sz="quarter" idx="10"/>
          </p:nvPr>
        </p:nvSpPr>
        <p:spPr/>
        <p:txBody>
          <a:bodyPr/>
          <a:lstStyle/>
          <a:p>
            <a:r>
              <a:rPr lang="de-DE" dirty="0"/>
              <a:t>© Financial Transparency </a:t>
            </a:r>
            <a:r>
              <a:rPr lang="de-DE" dirty="0" err="1"/>
              <a:t>Advisors</a:t>
            </a:r>
            <a:endParaRPr lang="de-DE" dirty="0"/>
          </a:p>
        </p:txBody>
      </p:sp>
      <p:sp>
        <p:nvSpPr>
          <p:cNvPr id="4" name="Inhaltsplatzhalter 1">
            <a:extLst>
              <a:ext uri="{FF2B5EF4-FFF2-40B4-BE49-F238E27FC236}">
                <a16:creationId xmlns:a16="http://schemas.microsoft.com/office/drawing/2014/main" id="{82E8E906-D43D-D396-618A-3B4D5562F88B}"/>
              </a:ext>
            </a:extLst>
          </p:cNvPr>
          <p:cNvSpPr txBox="1">
            <a:spLocks/>
          </p:cNvSpPr>
          <p:nvPr/>
        </p:nvSpPr>
        <p:spPr>
          <a:xfrm>
            <a:off x="609600" y="1196753"/>
            <a:ext cx="10972800" cy="4810544"/>
          </a:xfrm>
          <a:prstGeom prst="rect">
            <a:avLst/>
          </a:prstGeom>
        </p:spPr>
        <p:txBody>
          <a:bodyPr/>
          <a:lstStyle>
            <a:lvl1pPr marL="228600" indent="-228600" algn="l" defTabSz="914400" rtl="0" eaLnBrk="1" latinLnBrk="0" hangingPunct="1">
              <a:lnSpc>
                <a:spcPct val="150000"/>
              </a:lnSpc>
              <a:spcBef>
                <a:spcPts val="1000"/>
              </a:spcBef>
              <a:buFont typeface="Arial" panose="020B0604020202020204" pitchFamily="34" charset="0"/>
              <a:buChar char="•"/>
              <a:defRPr sz="1800" kern="1200" spc="50" baseline="0">
                <a:solidFill>
                  <a:schemeClr val="tx1"/>
                </a:solidFill>
                <a:latin typeface="Raleway" panose="020B0503030101060003" pitchFamily="34"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spc="50" baseline="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spc="50" baseline="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spc="50" baseline="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Evaluated countries obtain ratings on both technical compliance and effectiveness. Those ratings are:</a:t>
            </a:r>
          </a:p>
        </p:txBody>
      </p:sp>
      <p:graphicFrame>
        <p:nvGraphicFramePr>
          <p:cNvPr id="5" name="Diagram 4">
            <a:extLst>
              <a:ext uri="{FF2B5EF4-FFF2-40B4-BE49-F238E27FC236}">
                <a16:creationId xmlns:a16="http://schemas.microsoft.com/office/drawing/2014/main" id="{3A91F560-E6CC-E669-7F8E-CE4829CFF7AB}"/>
              </a:ext>
            </a:extLst>
          </p:cNvPr>
          <p:cNvGraphicFramePr/>
          <p:nvPr>
            <p:extLst>
              <p:ext uri="{D42A27DB-BD31-4B8C-83A1-F6EECF244321}">
                <p14:modId xmlns:p14="http://schemas.microsoft.com/office/powerpoint/2010/main" val="3700720183"/>
              </p:ext>
            </p:extLst>
          </p:nvPr>
        </p:nvGraphicFramePr>
        <p:xfrm>
          <a:off x="1271464" y="2964893"/>
          <a:ext cx="4320480" cy="30424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00811849-4DD5-3254-BD32-AD8F991E9998}"/>
              </a:ext>
            </a:extLst>
          </p:cNvPr>
          <p:cNvGraphicFramePr/>
          <p:nvPr>
            <p:extLst>
              <p:ext uri="{D42A27DB-BD31-4B8C-83A1-F6EECF244321}">
                <p14:modId xmlns:p14="http://schemas.microsoft.com/office/powerpoint/2010/main" val="2699310671"/>
              </p:ext>
            </p:extLst>
          </p:nvPr>
        </p:nvGraphicFramePr>
        <p:xfrm>
          <a:off x="5951984" y="2957925"/>
          <a:ext cx="4752528" cy="304240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TextBox 8">
            <a:extLst>
              <a:ext uri="{FF2B5EF4-FFF2-40B4-BE49-F238E27FC236}">
                <a16:creationId xmlns:a16="http://schemas.microsoft.com/office/drawing/2014/main" id="{F71D445F-7859-3FB6-ADF2-B13C9E6E1FE8}"/>
              </a:ext>
            </a:extLst>
          </p:cNvPr>
          <p:cNvSpPr txBox="1"/>
          <p:nvPr/>
        </p:nvSpPr>
        <p:spPr>
          <a:xfrm>
            <a:off x="2148340" y="2411596"/>
            <a:ext cx="2566728" cy="369332"/>
          </a:xfrm>
          <a:prstGeom prst="rect">
            <a:avLst/>
          </a:prstGeom>
          <a:solidFill>
            <a:schemeClr val="accent5">
              <a:lumMod val="40000"/>
              <a:lumOff val="60000"/>
            </a:schemeClr>
          </a:solidFill>
          <a:ln w="38100">
            <a:solidFill>
              <a:srgbClr val="C00000"/>
            </a:solidFill>
          </a:ln>
        </p:spPr>
        <p:txBody>
          <a:bodyPr wrap="none" rtlCol="0">
            <a:spAutoFit/>
          </a:bodyPr>
          <a:lstStyle/>
          <a:p>
            <a:r>
              <a:rPr lang="en-US" dirty="0">
                <a:latin typeface="Raleway" pitchFamily="2" charset="0"/>
              </a:rPr>
              <a:t>Technical Compliance</a:t>
            </a:r>
            <a:endParaRPr lang="en-DE" dirty="0">
              <a:latin typeface="Raleway" pitchFamily="2" charset="0"/>
            </a:endParaRPr>
          </a:p>
        </p:txBody>
      </p:sp>
      <p:sp>
        <p:nvSpPr>
          <p:cNvPr id="10" name="TextBox 9">
            <a:extLst>
              <a:ext uri="{FF2B5EF4-FFF2-40B4-BE49-F238E27FC236}">
                <a16:creationId xmlns:a16="http://schemas.microsoft.com/office/drawing/2014/main" id="{83F02A4E-EE15-3A39-2EAA-34C2A148124A}"/>
              </a:ext>
            </a:extLst>
          </p:cNvPr>
          <p:cNvSpPr txBox="1"/>
          <p:nvPr/>
        </p:nvSpPr>
        <p:spPr>
          <a:xfrm>
            <a:off x="7516166" y="2411596"/>
            <a:ext cx="1624163" cy="369332"/>
          </a:xfrm>
          <a:prstGeom prst="rect">
            <a:avLst/>
          </a:prstGeom>
          <a:solidFill>
            <a:schemeClr val="accent5">
              <a:lumMod val="40000"/>
              <a:lumOff val="60000"/>
            </a:schemeClr>
          </a:solidFill>
          <a:ln w="38100">
            <a:solidFill>
              <a:srgbClr val="C00000"/>
            </a:solidFill>
          </a:ln>
        </p:spPr>
        <p:txBody>
          <a:bodyPr wrap="none" rtlCol="0">
            <a:spAutoFit/>
          </a:bodyPr>
          <a:lstStyle/>
          <a:p>
            <a:r>
              <a:rPr lang="en-US" dirty="0">
                <a:latin typeface="Raleway" pitchFamily="2" charset="0"/>
              </a:rPr>
              <a:t>Effectiveness</a:t>
            </a:r>
            <a:endParaRPr lang="en-DE" dirty="0">
              <a:latin typeface="Raleway" pitchFamily="2" charset="0"/>
            </a:endParaRPr>
          </a:p>
        </p:txBody>
      </p:sp>
      <p:sp>
        <p:nvSpPr>
          <p:cNvPr id="11" name="Rectangle 10">
            <a:extLst>
              <a:ext uri="{FF2B5EF4-FFF2-40B4-BE49-F238E27FC236}">
                <a16:creationId xmlns:a16="http://schemas.microsoft.com/office/drawing/2014/main" id="{7FB8F388-D6D0-C72B-16DF-66F6BA9E8FF5}"/>
              </a:ext>
            </a:extLst>
          </p:cNvPr>
          <p:cNvSpPr/>
          <p:nvPr/>
        </p:nvSpPr>
        <p:spPr>
          <a:xfrm>
            <a:off x="2135560" y="2852936"/>
            <a:ext cx="7272808" cy="1584176"/>
          </a:xfrm>
          <a:prstGeom prst="rect">
            <a:avLst/>
          </a:prstGeom>
          <a:noFill/>
          <a:ln w="3810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2" name="TextBox 11">
            <a:extLst>
              <a:ext uri="{FF2B5EF4-FFF2-40B4-BE49-F238E27FC236}">
                <a16:creationId xmlns:a16="http://schemas.microsoft.com/office/drawing/2014/main" id="{0556EB09-B5E0-2741-EDB3-427B9F9CFEE2}"/>
              </a:ext>
            </a:extLst>
          </p:cNvPr>
          <p:cNvSpPr txBox="1"/>
          <p:nvPr/>
        </p:nvSpPr>
        <p:spPr>
          <a:xfrm>
            <a:off x="5024486" y="3433993"/>
            <a:ext cx="1854995" cy="369332"/>
          </a:xfrm>
          <a:prstGeom prst="rect">
            <a:avLst/>
          </a:prstGeom>
          <a:noFill/>
        </p:spPr>
        <p:txBody>
          <a:bodyPr wrap="none" rtlCol="0">
            <a:spAutoFit/>
          </a:bodyPr>
          <a:lstStyle/>
          <a:p>
            <a:r>
              <a:rPr lang="en-US" dirty="0">
                <a:latin typeface="Raleway" pitchFamily="2" charset="0"/>
              </a:rPr>
              <a:t>“Failing Grades”</a:t>
            </a:r>
            <a:endParaRPr lang="en-DE" dirty="0">
              <a:latin typeface="Raleway" pitchFamily="2" charset="0"/>
            </a:endParaRPr>
          </a:p>
        </p:txBody>
      </p:sp>
    </p:spTree>
    <p:extLst>
      <p:ext uri="{BB962C8B-B14F-4D97-AF65-F5344CB8AC3E}">
        <p14:creationId xmlns:p14="http://schemas.microsoft.com/office/powerpoint/2010/main" val="3520456604"/>
      </p:ext>
    </p:extLst>
  </p:cSld>
  <p:clrMapOvr>
    <a:masterClrMapping/>
  </p:clrMapOvr>
</p:sld>
</file>

<file path=ppt/theme/theme1.xml><?xml version="1.0" encoding="utf-8"?>
<a:theme xmlns:a="http://schemas.openxmlformats.org/drawingml/2006/main" name="Cov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s dar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tent-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2598</Words>
  <Application>Microsoft Office PowerPoint</Application>
  <PresentationFormat>Widescreen</PresentationFormat>
  <Paragraphs>254</Paragraphs>
  <Slides>30</Slides>
  <Notes>21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30</vt:i4>
      </vt:variant>
    </vt:vector>
  </HeadingPairs>
  <TitlesOfParts>
    <vt:vector size="40" baseType="lpstr">
      <vt:lpstr>Arial</vt:lpstr>
      <vt:lpstr>Calibri</vt:lpstr>
      <vt:lpstr>Courier New</vt:lpstr>
      <vt:lpstr>Raleway</vt:lpstr>
      <vt:lpstr>Raleway Light</vt:lpstr>
      <vt:lpstr>Raleway Medium</vt:lpstr>
      <vt:lpstr>Cover</vt:lpstr>
      <vt:lpstr>Titles</vt:lpstr>
      <vt:lpstr>Titles dark</vt:lpstr>
      <vt:lpstr>Content-Slides</vt:lpstr>
      <vt:lpstr>AML Tuesday’s Session #1 on:</vt:lpstr>
      <vt:lpstr>Agenda</vt:lpstr>
      <vt:lpstr>About Financial Transparency Advisors (FTA)</vt:lpstr>
      <vt:lpstr>Financial Transparency Advisors</vt:lpstr>
      <vt:lpstr>FTA Partners and Experts</vt:lpstr>
      <vt:lpstr>The FATF Assessment Process</vt:lpstr>
      <vt:lpstr>What is the FATF?</vt:lpstr>
      <vt:lpstr>What is a Mutual Evaluation?</vt:lpstr>
      <vt:lpstr>What is a Mutual Evaluation? (cont’d)</vt:lpstr>
      <vt:lpstr>What is a Mutual Evaluation? (cont’d)</vt:lpstr>
      <vt:lpstr>Outcome of Mutual Evaluation for Monaco (Effectiveness ratings*) </vt:lpstr>
      <vt:lpstr>What comes next for Monaco?</vt:lpstr>
      <vt:lpstr>Observation Period</vt:lpstr>
      <vt:lpstr>Risk is that at the end of the observation period (which ends in February 2024), FATF determines that …</vt:lpstr>
      <vt:lpstr>Listing Consequences for FIs</vt:lpstr>
      <vt:lpstr>Findings by the Mutual Evaluation Report in relation to FIs and DNFBPs </vt:lpstr>
      <vt:lpstr>11 FATF Immediate Outcomes  </vt:lpstr>
      <vt:lpstr>Immediate Outcome 1 – Risk Understanding </vt:lpstr>
      <vt:lpstr>Immediate Outcome 4 – Preventive Measures </vt:lpstr>
      <vt:lpstr>Immediate Outcome 4 – Preventive Measures  (cont’d)</vt:lpstr>
      <vt:lpstr>Immediate Outcome 4 – Preventive Measures  (cont’d)</vt:lpstr>
      <vt:lpstr>Immediate Outcome 5 – Transparency of Legal Entities and Arrangements </vt:lpstr>
      <vt:lpstr>Immediate Outcome 6 – Financial Intelligence </vt:lpstr>
      <vt:lpstr>Immediate Outcome 10 &amp; 11 – Targeted Financial Sanctions for Terrorism Financing, Iran and North Korea </vt:lpstr>
      <vt:lpstr>What Can Financial Institutions do to support?</vt:lpstr>
      <vt:lpstr>The Role of FIs in the FATF Process</vt:lpstr>
      <vt:lpstr>More Concretely… </vt:lpstr>
      <vt:lpstr>More Concretely… </vt:lpstr>
      <vt:lpstr>The Outreach Campaign – AML TUESDAYS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Philipp Zach</dc:creator>
  <cp:lastModifiedBy>FTA</cp:lastModifiedBy>
  <cp:revision>119</cp:revision>
  <dcterms:created xsi:type="dcterms:W3CDTF">2022-08-25T07:39:51Z</dcterms:created>
  <dcterms:modified xsi:type="dcterms:W3CDTF">2023-02-14T07:37:30Z</dcterms:modified>
</cp:coreProperties>
</file>