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80" r:id="rId2"/>
    <p:sldMasterId id="2147483672" r:id="rId3"/>
    <p:sldMasterId id="2147483660" r:id="rId4"/>
  </p:sldMasterIdLst>
  <p:notesMasterIdLst>
    <p:notesMasterId r:id="rId31"/>
  </p:notesMasterIdLst>
  <p:sldIdLst>
    <p:sldId id="278" r:id="rId5"/>
    <p:sldId id="4110" r:id="rId6"/>
    <p:sldId id="279" r:id="rId7"/>
    <p:sldId id="287" r:id="rId8"/>
    <p:sldId id="4072" r:id="rId9"/>
    <p:sldId id="4091" r:id="rId10"/>
    <p:sldId id="3981" r:id="rId11"/>
    <p:sldId id="4079" r:id="rId12"/>
    <p:sldId id="4092" r:id="rId13"/>
    <p:sldId id="4093" r:id="rId14"/>
    <p:sldId id="4094" r:id="rId15"/>
    <p:sldId id="4095" r:id="rId16"/>
    <p:sldId id="4096" r:id="rId17"/>
    <p:sldId id="4098" r:id="rId18"/>
    <p:sldId id="4099" r:id="rId19"/>
    <p:sldId id="4100" r:id="rId20"/>
    <p:sldId id="4101" r:id="rId21"/>
    <p:sldId id="4102" r:id="rId22"/>
    <p:sldId id="4104" r:id="rId23"/>
    <p:sldId id="4103" r:id="rId24"/>
    <p:sldId id="4105" r:id="rId25"/>
    <p:sldId id="4106" r:id="rId26"/>
    <p:sldId id="4107" r:id="rId27"/>
    <p:sldId id="4108" r:id="rId28"/>
    <p:sldId id="4109" r:id="rId29"/>
    <p:sldId id="324"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0F7"/>
    <a:srgbClr val="B6B6B7"/>
    <a:srgbClr val="FFFFFF"/>
    <a:srgbClr val="ECEEF7"/>
    <a:srgbClr val="F7F8FB"/>
    <a:srgbClr val="074589"/>
    <a:srgbClr val="83A2C6"/>
    <a:srgbClr val="3A5678"/>
    <a:srgbClr val="F2F6F8"/>
    <a:srgbClr val="2B2B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87634" autoAdjust="0"/>
  </p:normalViewPr>
  <p:slideViewPr>
    <p:cSldViewPr snapToObjects="1">
      <p:cViewPr varScale="1">
        <p:scale>
          <a:sx n="98" d="100"/>
          <a:sy n="98" d="100"/>
        </p:scale>
        <p:origin x="15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FFBA3-7BEC-4C01-83D4-94342A542685}"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AT"/>
        </a:p>
      </dgm:t>
    </dgm:pt>
    <dgm:pt modelId="{25C14374-9C0B-45C8-96D4-1DF3FE5FA62B}">
      <dgm:prSet/>
      <dgm:spPr/>
      <dgm:t>
        <a:bodyPr/>
        <a:lstStyle/>
        <a:p>
          <a:r>
            <a:rPr lang="en-US" baseline="0" dirty="0">
              <a:latin typeface="Raleway" pitchFamily="2" charset="0"/>
            </a:rPr>
            <a:t>Example of measures to take</a:t>
          </a:r>
          <a:endParaRPr lang="en-AT" dirty="0">
            <a:latin typeface="Raleway" pitchFamily="2" charset="0"/>
          </a:endParaRPr>
        </a:p>
      </dgm:t>
    </dgm:pt>
    <dgm:pt modelId="{74299E1C-247E-443B-8224-59C10EAF855B}" type="parTrans" cxnId="{9B80A3A4-2D29-4463-BAD9-88FFBE0C3D15}">
      <dgm:prSet/>
      <dgm:spPr/>
      <dgm:t>
        <a:bodyPr/>
        <a:lstStyle/>
        <a:p>
          <a:endParaRPr lang="en-AT">
            <a:latin typeface="Raleway" pitchFamily="2" charset="0"/>
          </a:endParaRPr>
        </a:p>
      </dgm:t>
    </dgm:pt>
    <dgm:pt modelId="{255CD1EE-D8C4-4C84-8DE2-E5AA41B3AE15}" type="sibTrans" cxnId="{9B80A3A4-2D29-4463-BAD9-88FFBE0C3D15}">
      <dgm:prSet/>
      <dgm:spPr/>
      <dgm:t>
        <a:bodyPr/>
        <a:lstStyle/>
        <a:p>
          <a:endParaRPr lang="en-AT">
            <a:latin typeface="Raleway" pitchFamily="2" charset="0"/>
          </a:endParaRPr>
        </a:p>
      </dgm:t>
    </dgm:pt>
    <dgm:pt modelId="{082D2A9F-F8FE-4769-A9CB-24C5E1B1F052}">
      <dgm:prSet/>
      <dgm:spPr/>
      <dgm:t>
        <a:bodyPr/>
        <a:lstStyle/>
        <a:p>
          <a:pPr algn="just">
            <a:buFont typeface="Wingdings" panose="05000000000000000000" pitchFamily="2" charset="2"/>
            <a:buChar char="ü"/>
          </a:pPr>
          <a:r>
            <a:rPr lang="en-US" baseline="0" dirty="0">
              <a:latin typeface="Raleway" pitchFamily="2" charset="0"/>
            </a:rPr>
            <a:t>Increased scrutiny and higher standards of verification and documentation from reliable and independent sources </a:t>
          </a:r>
          <a:endParaRPr lang="en-AT" dirty="0">
            <a:latin typeface="Raleway" pitchFamily="2" charset="0"/>
          </a:endParaRPr>
        </a:p>
      </dgm:t>
    </dgm:pt>
    <dgm:pt modelId="{9603EC5F-AD5A-4D17-8A86-29C9B9DE52EA}" type="parTrans" cxnId="{F9ED89EB-EDF2-4200-9DAD-41855B9F99EF}">
      <dgm:prSet/>
      <dgm:spPr/>
      <dgm:t>
        <a:bodyPr/>
        <a:lstStyle/>
        <a:p>
          <a:endParaRPr lang="en-AT">
            <a:latin typeface="Raleway" pitchFamily="2" charset="0"/>
          </a:endParaRPr>
        </a:p>
      </dgm:t>
    </dgm:pt>
    <dgm:pt modelId="{6CDBB68B-539C-40D6-B769-89B327F2E0B9}" type="sibTrans" cxnId="{F9ED89EB-EDF2-4200-9DAD-41855B9F99EF}">
      <dgm:prSet/>
      <dgm:spPr/>
      <dgm:t>
        <a:bodyPr/>
        <a:lstStyle/>
        <a:p>
          <a:endParaRPr lang="en-AT">
            <a:latin typeface="Raleway" pitchFamily="2" charset="0"/>
          </a:endParaRPr>
        </a:p>
      </dgm:t>
    </dgm:pt>
    <dgm:pt modelId="{56A8EA49-A330-4694-A4B2-F15D9E302BBE}">
      <dgm:prSet/>
      <dgm:spPr/>
      <dgm:t>
        <a:bodyPr/>
        <a:lstStyle/>
        <a:p>
          <a:pPr algn="just">
            <a:buFont typeface="Wingdings" panose="05000000000000000000" pitchFamily="2" charset="2"/>
            <a:buChar char="ü"/>
          </a:pPr>
          <a:r>
            <a:rPr lang="en-US" baseline="0" dirty="0">
              <a:latin typeface="Raleway" pitchFamily="2" charset="0"/>
            </a:rPr>
            <a:t>More detailed inquiry and Evaluation of Customer </a:t>
          </a:r>
          <a:endParaRPr lang="en-AT" dirty="0">
            <a:latin typeface="Raleway" pitchFamily="2" charset="0"/>
          </a:endParaRPr>
        </a:p>
      </dgm:t>
    </dgm:pt>
    <dgm:pt modelId="{B63C0477-E78D-4984-A5E9-7DC2B92DFDE8}" type="parTrans" cxnId="{89CFBFBD-72F3-4BF2-876F-6CE6D5FE9FA0}">
      <dgm:prSet/>
      <dgm:spPr/>
      <dgm:t>
        <a:bodyPr/>
        <a:lstStyle/>
        <a:p>
          <a:endParaRPr lang="en-AT">
            <a:latin typeface="Raleway" pitchFamily="2" charset="0"/>
          </a:endParaRPr>
        </a:p>
      </dgm:t>
    </dgm:pt>
    <dgm:pt modelId="{7D6C99B2-E43B-4FBF-8E9F-6930F73207BE}" type="sibTrans" cxnId="{89CFBFBD-72F3-4BF2-876F-6CE6D5FE9FA0}">
      <dgm:prSet/>
      <dgm:spPr/>
      <dgm:t>
        <a:bodyPr/>
        <a:lstStyle/>
        <a:p>
          <a:endParaRPr lang="en-AT">
            <a:latin typeface="Raleway" pitchFamily="2" charset="0"/>
          </a:endParaRPr>
        </a:p>
      </dgm:t>
    </dgm:pt>
    <dgm:pt modelId="{A18D6998-40A1-4AAA-A117-4173F347EC0A}">
      <dgm:prSet/>
      <dgm:spPr/>
      <dgm:t>
        <a:bodyPr/>
        <a:lstStyle/>
        <a:p>
          <a:pPr algn="just">
            <a:buFont typeface="Wingdings" panose="05000000000000000000" pitchFamily="2" charset="2"/>
            <a:buChar char="ü"/>
          </a:pPr>
          <a:r>
            <a:rPr lang="en-US" baseline="0" dirty="0">
              <a:latin typeface="Raleway" pitchFamily="2" charset="0"/>
            </a:rPr>
            <a:t>Increased investigation to ascertain whether the customers or related persons are foreign PEPs</a:t>
          </a:r>
          <a:endParaRPr lang="en-AT" dirty="0">
            <a:latin typeface="Raleway" pitchFamily="2" charset="0"/>
          </a:endParaRPr>
        </a:p>
      </dgm:t>
    </dgm:pt>
    <dgm:pt modelId="{DEDDBDE0-980D-4F7F-ABBA-B6AE0E166766}" type="parTrans" cxnId="{4ECFC8B4-F0CF-424A-8B09-2EF2D789B1CD}">
      <dgm:prSet/>
      <dgm:spPr/>
      <dgm:t>
        <a:bodyPr/>
        <a:lstStyle/>
        <a:p>
          <a:endParaRPr lang="en-AT">
            <a:latin typeface="Raleway" pitchFamily="2" charset="0"/>
          </a:endParaRPr>
        </a:p>
      </dgm:t>
    </dgm:pt>
    <dgm:pt modelId="{AFD5F1F1-B9B4-4DFC-B11E-00597449D964}" type="sibTrans" cxnId="{4ECFC8B4-F0CF-424A-8B09-2EF2D789B1CD}">
      <dgm:prSet/>
      <dgm:spPr/>
      <dgm:t>
        <a:bodyPr/>
        <a:lstStyle/>
        <a:p>
          <a:endParaRPr lang="en-AT">
            <a:latin typeface="Raleway" pitchFamily="2" charset="0"/>
          </a:endParaRPr>
        </a:p>
      </dgm:t>
    </dgm:pt>
    <dgm:pt modelId="{67BF2754-99C4-4C70-A23E-EF2827D996BD}">
      <dgm:prSet/>
      <dgm:spPr/>
      <dgm:t>
        <a:bodyPr/>
        <a:lstStyle/>
        <a:p>
          <a:pPr algn="just">
            <a:buFont typeface="Wingdings" panose="05000000000000000000" pitchFamily="2" charset="2"/>
            <a:buChar char="ü"/>
          </a:pPr>
          <a:r>
            <a:rPr lang="en-US" baseline="0" dirty="0">
              <a:latin typeface="Raleway" pitchFamily="2" charset="0"/>
            </a:rPr>
            <a:t>Increased supervision of the Business Relationship</a:t>
          </a:r>
        </a:p>
      </dgm:t>
    </dgm:pt>
    <dgm:pt modelId="{2593769D-03A6-4E60-8B8F-EDE607838EC4}" type="parTrans" cxnId="{31D36C61-0060-4B50-A956-6754221449AB}">
      <dgm:prSet/>
      <dgm:spPr/>
      <dgm:t>
        <a:bodyPr/>
        <a:lstStyle/>
        <a:p>
          <a:endParaRPr lang="en-AT">
            <a:latin typeface="Raleway" pitchFamily="2" charset="0"/>
          </a:endParaRPr>
        </a:p>
      </dgm:t>
    </dgm:pt>
    <dgm:pt modelId="{B9A02D49-84F3-4C10-B196-18E2307408FF}" type="sibTrans" cxnId="{31D36C61-0060-4B50-A956-6754221449AB}">
      <dgm:prSet/>
      <dgm:spPr/>
      <dgm:t>
        <a:bodyPr/>
        <a:lstStyle/>
        <a:p>
          <a:endParaRPr lang="en-AT">
            <a:latin typeface="Raleway" pitchFamily="2" charset="0"/>
          </a:endParaRPr>
        </a:p>
      </dgm:t>
    </dgm:pt>
    <dgm:pt modelId="{2811C2E8-F1D6-43EA-A192-EFFBD79035C3}" type="pres">
      <dgm:prSet presAssocID="{332FFBA3-7BEC-4C01-83D4-94342A542685}" presName="vert0" presStyleCnt="0">
        <dgm:presLayoutVars>
          <dgm:dir/>
          <dgm:animOne val="branch"/>
          <dgm:animLvl val="lvl"/>
        </dgm:presLayoutVars>
      </dgm:prSet>
      <dgm:spPr/>
    </dgm:pt>
    <dgm:pt modelId="{EC57BFEF-68A0-4EF9-8ED8-66382DBDDEC7}" type="pres">
      <dgm:prSet presAssocID="{25C14374-9C0B-45C8-96D4-1DF3FE5FA62B}" presName="thickLine" presStyleLbl="alignNode1" presStyleIdx="0" presStyleCnt="1"/>
      <dgm:spPr/>
    </dgm:pt>
    <dgm:pt modelId="{2F45F1E5-44B0-4432-B855-DA190E8B3A87}" type="pres">
      <dgm:prSet presAssocID="{25C14374-9C0B-45C8-96D4-1DF3FE5FA62B}" presName="horz1" presStyleCnt="0"/>
      <dgm:spPr/>
    </dgm:pt>
    <dgm:pt modelId="{76A1B5E4-C450-4E23-96D3-FB78D2BD33A9}" type="pres">
      <dgm:prSet presAssocID="{25C14374-9C0B-45C8-96D4-1DF3FE5FA62B}" presName="tx1" presStyleLbl="revTx" presStyleIdx="0" presStyleCnt="5"/>
      <dgm:spPr/>
    </dgm:pt>
    <dgm:pt modelId="{D236916C-B494-49C1-9FA9-8C54BED522C4}" type="pres">
      <dgm:prSet presAssocID="{25C14374-9C0B-45C8-96D4-1DF3FE5FA62B}" presName="vert1" presStyleCnt="0"/>
      <dgm:spPr/>
    </dgm:pt>
    <dgm:pt modelId="{7C2C8CAF-FF90-4FC1-98FC-F8D7AC2CF2F3}" type="pres">
      <dgm:prSet presAssocID="{082D2A9F-F8FE-4769-A9CB-24C5E1B1F052}" presName="vertSpace2a" presStyleCnt="0"/>
      <dgm:spPr/>
    </dgm:pt>
    <dgm:pt modelId="{4CFA1A55-B47F-479D-9059-C921EC4BEA60}" type="pres">
      <dgm:prSet presAssocID="{082D2A9F-F8FE-4769-A9CB-24C5E1B1F052}" presName="horz2" presStyleCnt="0"/>
      <dgm:spPr/>
    </dgm:pt>
    <dgm:pt modelId="{1239FE2A-9D02-43A0-9D26-F0BD3CBD6271}" type="pres">
      <dgm:prSet presAssocID="{082D2A9F-F8FE-4769-A9CB-24C5E1B1F052}" presName="horzSpace2" presStyleCnt="0"/>
      <dgm:spPr/>
    </dgm:pt>
    <dgm:pt modelId="{C51CF647-DFFD-4C37-84CE-03D44E1C7348}" type="pres">
      <dgm:prSet presAssocID="{082D2A9F-F8FE-4769-A9CB-24C5E1B1F052}" presName="tx2" presStyleLbl="revTx" presStyleIdx="1" presStyleCnt="5"/>
      <dgm:spPr/>
    </dgm:pt>
    <dgm:pt modelId="{681A33BB-6B37-4BAB-B099-65DE47CBB939}" type="pres">
      <dgm:prSet presAssocID="{082D2A9F-F8FE-4769-A9CB-24C5E1B1F052}" presName="vert2" presStyleCnt="0"/>
      <dgm:spPr/>
    </dgm:pt>
    <dgm:pt modelId="{A6B9C144-82B3-4911-B25F-12F67F47BCC0}" type="pres">
      <dgm:prSet presAssocID="{082D2A9F-F8FE-4769-A9CB-24C5E1B1F052}" presName="thinLine2b" presStyleLbl="callout" presStyleIdx="0" presStyleCnt="4"/>
      <dgm:spPr/>
    </dgm:pt>
    <dgm:pt modelId="{79FB4516-719D-48B1-819D-2B1D6603ED5A}" type="pres">
      <dgm:prSet presAssocID="{082D2A9F-F8FE-4769-A9CB-24C5E1B1F052}" presName="vertSpace2b" presStyleCnt="0"/>
      <dgm:spPr/>
    </dgm:pt>
    <dgm:pt modelId="{7F67942C-9699-4CEF-A0D9-0505F06291AB}" type="pres">
      <dgm:prSet presAssocID="{56A8EA49-A330-4694-A4B2-F15D9E302BBE}" presName="horz2" presStyleCnt="0"/>
      <dgm:spPr/>
    </dgm:pt>
    <dgm:pt modelId="{A64236EA-EA6C-4D3A-AABE-E81D465F8053}" type="pres">
      <dgm:prSet presAssocID="{56A8EA49-A330-4694-A4B2-F15D9E302BBE}" presName="horzSpace2" presStyleCnt="0"/>
      <dgm:spPr/>
    </dgm:pt>
    <dgm:pt modelId="{CE2CE2C2-2B5B-41AA-A4DB-E2DD0948EFC0}" type="pres">
      <dgm:prSet presAssocID="{56A8EA49-A330-4694-A4B2-F15D9E302BBE}" presName="tx2" presStyleLbl="revTx" presStyleIdx="2" presStyleCnt="5"/>
      <dgm:spPr/>
    </dgm:pt>
    <dgm:pt modelId="{E2BAFD36-1B11-4481-839B-19C59B01EAE3}" type="pres">
      <dgm:prSet presAssocID="{56A8EA49-A330-4694-A4B2-F15D9E302BBE}" presName="vert2" presStyleCnt="0"/>
      <dgm:spPr/>
    </dgm:pt>
    <dgm:pt modelId="{B181EE06-0F05-4719-95B2-CD74857A66DC}" type="pres">
      <dgm:prSet presAssocID="{56A8EA49-A330-4694-A4B2-F15D9E302BBE}" presName="thinLine2b" presStyleLbl="callout" presStyleIdx="1" presStyleCnt="4"/>
      <dgm:spPr/>
    </dgm:pt>
    <dgm:pt modelId="{C0DEFCBD-C558-4F8E-A4B0-81FF3590C750}" type="pres">
      <dgm:prSet presAssocID="{56A8EA49-A330-4694-A4B2-F15D9E302BBE}" presName="vertSpace2b" presStyleCnt="0"/>
      <dgm:spPr/>
    </dgm:pt>
    <dgm:pt modelId="{3DA4760D-8732-42FE-ADCE-8FD54470B370}" type="pres">
      <dgm:prSet presAssocID="{A18D6998-40A1-4AAA-A117-4173F347EC0A}" presName="horz2" presStyleCnt="0"/>
      <dgm:spPr/>
    </dgm:pt>
    <dgm:pt modelId="{B9A98678-182C-49AD-A9ED-87E920EC9782}" type="pres">
      <dgm:prSet presAssocID="{A18D6998-40A1-4AAA-A117-4173F347EC0A}" presName="horzSpace2" presStyleCnt="0"/>
      <dgm:spPr/>
    </dgm:pt>
    <dgm:pt modelId="{4ED8AB60-CA8B-4B37-8ADD-D794EA6478A3}" type="pres">
      <dgm:prSet presAssocID="{A18D6998-40A1-4AAA-A117-4173F347EC0A}" presName="tx2" presStyleLbl="revTx" presStyleIdx="3" presStyleCnt="5"/>
      <dgm:spPr/>
    </dgm:pt>
    <dgm:pt modelId="{4D264E7C-1A4A-422F-8864-71FF4716FAAD}" type="pres">
      <dgm:prSet presAssocID="{A18D6998-40A1-4AAA-A117-4173F347EC0A}" presName="vert2" presStyleCnt="0"/>
      <dgm:spPr/>
    </dgm:pt>
    <dgm:pt modelId="{ED1CE048-BBAE-46C4-A83E-2EBAE431CF79}" type="pres">
      <dgm:prSet presAssocID="{A18D6998-40A1-4AAA-A117-4173F347EC0A}" presName="thinLine2b" presStyleLbl="callout" presStyleIdx="2" presStyleCnt="4"/>
      <dgm:spPr/>
    </dgm:pt>
    <dgm:pt modelId="{860BC51F-D491-4694-B06D-6F1E9E67DE1E}" type="pres">
      <dgm:prSet presAssocID="{A18D6998-40A1-4AAA-A117-4173F347EC0A}" presName="vertSpace2b" presStyleCnt="0"/>
      <dgm:spPr/>
    </dgm:pt>
    <dgm:pt modelId="{DFC17E4B-B687-4E46-83A7-9FEA9DBEB8F3}" type="pres">
      <dgm:prSet presAssocID="{67BF2754-99C4-4C70-A23E-EF2827D996BD}" presName="horz2" presStyleCnt="0"/>
      <dgm:spPr/>
    </dgm:pt>
    <dgm:pt modelId="{09D97111-9B78-43AF-8E67-6BFFF48C116B}" type="pres">
      <dgm:prSet presAssocID="{67BF2754-99C4-4C70-A23E-EF2827D996BD}" presName="horzSpace2" presStyleCnt="0"/>
      <dgm:spPr/>
    </dgm:pt>
    <dgm:pt modelId="{B47ED01F-2D1A-407D-9C29-000047A1E111}" type="pres">
      <dgm:prSet presAssocID="{67BF2754-99C4-4C70-A23E-EF2827D996BD}" presName="tx2" presStyleLbl="revTx" presStyleIdx="4" presStyleCnt="5"/>
      <dgm:spPr/>
    </dgm:pt>
    <dgm:pt modelId="{AA76074E-F849-4D27-97D3-8DA6A0B558FA}" type="pres">
      <dgm:prSet presAssocID="{67BF2754-99C4-4C70-A23E-EF2827D996BD}" presName="vert2" presStyleCnt="0"/>
      <dgm:spPr/>
    </dgm:pt>
    <dgm:pt modelId="{45EBCE32-50A2-4997-AFEB-64DDBB558654}" type="pres">
      <dgm:prSet presAssocID="{67BF2754-99C4-4C70-A23E-EF2827D996BD}" presName="thinLine2b" presStyleLbl="callout" presStyleIdx="3" presStyleCnt="4"/>
      <dgm:spPr/>
    </dgm:pt>
    <dgm:pt modelId="{58586A70-CC78-48E6-BE1E-9D07F866C6B8}" type="pres">
      <dgm:prSet presAssocID="{67BF2754-99C4-4C70-A23E-EF2827D996BD}" presName="vertSpace2b" presStyleCnt="0"/>
      <dgm:spPr/>
    </dgm:pt>
  </dgm:ptLst>
  <dgm:cxnLst>
    <dgm:cxn modelId="{B0FFB52D-20EA-4F02-93EE-DDD46BCB41CE}" type="presOf" srcId="{67BF2754-99C4-4C70-A23E-EF2827D996BD}" destId="{B47ED01F-2D1A-407D-9C29-000047A1E111}" srcOrd="0" destOrd="0" presId="urn:microsoft.com/office/officeart/2008/layout/LinedList"/>
    <dgm:cxn modelId="{C1764D32-5A4E-48D0-BCC0-65EC741DD976}" type="presOf" srcId="{082D2A9F-F8FE-4769-A9CB-24C5E1B1F052}" destId="{C51CF647-DFFD-4C37-84CE-03D44E1C7348}" srcOrd="0" destOrd="0" presId="urn:microsoft.com/office/officeart/2008/layout/LinedList"/>
    <dgm:cxn modelId="{31D36C61-0060-4B50-A956-6754221449AB}" srcId="{25C14374-9C0B-45C8-96D4-1DF3FE5FA62B}" destId="{67BF2754-99C4-4C70-A23E-EF2827D996BD}" srcOrd="3" destOrd="0" parTransId="{2593769D-03A6-4E60-8B8F-EDE607838EC4}" sibTransId="{B9A02D49-84F3-4C10-B196-18E2307408FF}"/>
    <dgm:cxn modelId="{EFC56664-F23E-4F92-A6ED-9837F5531D74}" type="presOf" srcId="{332FFBA3-7BEC-4C01-83D4-94342A542685}" destId="{2811C2E8-F1D6-43EA-A192-EFFBD79035C3}" srcOrd="0" destOrd="0" presId="urn:microsoft.com/office/officeart/2008/layout/LinedList"/>
    <dgm:cxn modelId="{D0482C6D-8B57-4AE2-BA26-DEEF285120B7}" type="presOf" srcId="{A18D6998-40A1-4AAA-A117-4173F347EC0A}" destId="{4ED8AB60-CA8B-4B37-8ADD-D794EA6478A3}" srcOrd="0" destOrd="0" presId="urn:microsoft.com/office/officeart/2008/layout/LinedList"/>
    <dgm:cxn modelId="{76E6D36F-D643-4EAA-8B2A-C44C3466027E}" type="presOf" srcId="{25C14374-9C0B-45C8-96D4-1DF3FE5FA62B}" destId="{76A1B5E4-C450-4E23-96D3-FB78D2BD33A9}" srcOrd="0" destOrd="0" presId="urn:microsoft.com/office/officeart/2008/layout/LinedList"/>
    <dgm:cxn modelId="{FA304CA3-A8D6-46CC-8591-6958CBEB60DB}" type="presOf" srcId="{56A8EA49-A330-4694-A4B2-F15D9E302BBE}" destId="{CE2CE2C2-2B5B-41AA-A4DB-E2DD0948EFC0}" srcOrd="0" destOrd="0" presId="urn:microsoft.com/office/officeart/2008/layout/LinedList"/>
    <dgm:cxn modelId="{9B80A3A4-2D29-4463-BAD9-88FFBE0C3D15}" srcId="{332FFBA3-7BEC-4C01-83D4-94342A542685}" destId="{25C14374-9C0B-45C8-96D4-1DF3FE5FA62B}" srcOrd="0" destOrd="0" parTransId="{74299E1C-247E-443B-8224-59C10EAF855B}" sibTransId="{255CD1EE-D8C4-4C84-8DE2-E5AA41B3AE15}"/>
    <dgm:cxn modelId="{4ECFC8B4-F0CF-424A-8B09-2EF2D789B1CD}" srcId="{25C14374-9C0B-45C8-96D4-1DF3FE5FA62B}" destId="{A18D6998-40A1-4AAA-A117-4173F347EC0A}" srcOrd="2" destOrd="0" parTransId="{DEDDBDE0-980D-4F7F-ABBA-B6AE0E166766}" sibTransId="{AFD5F1F1-B9B4-4DFC-B11E-00597449D964}"/>
    <dgm:cxn modelId="{89CFBFBD-72F3-4BF2-876F-6CE6D5FE9FA0}" srcId="{25C14374-9C0B-45C8-96D4-1DF3FE5FA62B}" destId="{56A8EA49-A330-4694-A4B2-F15D9E302BBE}" srcOrd="1" destOrd="0" parTransId="{B63C0477-E78D-4984-A5E9-7DC2B92DFDE8}" sibTransId="{7D6C99B2-E43B-4FBF-8E9F-6930F73207BE}"/>
    <dgm:cxn modelId="{F9ED89EB-EDF2-4200-9DAD-41855B9F99EF}" srcId="{25C14374-9C0B-45C8-96D4-1DF3FE5FA62B}" destId="{082D2A9F-F8FE-4769-A9CB-24C5E1B1F052}" srcOrd="0" destOrd="0" parTransId="{9603EC5F-AD5A-4D17-8A86-29C9B9DE52EA}" sibTransId="{6CDBB68B-539C-40D6-B769-89B327F2E0B9}"/>
    <dgm:cxn modelId="{47F8622E-0683-446B-8C9E-63472F9DF74E}" type="presParOf" srcId="{2811C2E8-F1D6-43EA-A192-EFFBD79035C3}" destId="{EC57BFEF-68A0-4EF9-8ED8-66382DBDDEC7}" srcOrd="0" destOrd="0" presId="urn:microsoft.com/office/officeart/2008/layout/LinedList"/>
    <dgm:cxn modelId="{FCC57E0B-1777-4B0A-B758-31FFDE00BFC6}" type="presParOf" srcId="{2811C2E8-F1D6-43EA-A192-EFFBD79035C3}" destId="{2F45F1E5-44B0-4432-B855-DA190E8B3A87}" srcOrd="1" destOrd="0" presId="urn:microsoft.com/office/officeart/2008/layout/LinedList"/>
    <dgm:cxn modelId="{B217D643-2AAB-4B91-83A8-BD2064CA51A2}" type="presParOf" srcId="{2F45F1E5-44B0-4432-B855-DA190E8B3A87}" destId="{76A1B5E4-C450-4E23-96D3-FB78D2BD33A9}" srcOrd="0" destOrd="0" presId="urn:microsoft.com/office/officeart/2008/layout/LinedList"/>
    <dgm:cxn modelId="{683057F3-32DC-45C3-81CE-12BD67702DC1}" type="presParOf" srcId="{2F45F1E5-44B0-4432-B855-DA190E8B3A87}" destId="{D236916C-B494-49C1-9FA9-8C54BED522C4}" srcOrd="1" destOrd="0" presId="urn:microsoft.com/office/officeart/2008/layout/LinedList"/>
    <dgm:cxn modelId="{84A72961-AE06-4804-8FFE-4CC1A9265044}" type="presParOf" srcId="{D236916C-B494-49C1-9FA9-8C54BED522C4}" destId="{7C2C8CAF-FF90-4FC1-98FC-F8D7AC2CF2F3}" srcOrd="0" destOrd="0" presId="urn:microsoft.com/office/officeart/2008/layout/LinedList"/>
    <dgm:cxn modelId="{671247F6-8EB6-4BD7-86E1-9D3D3CB81124}" type="presParOf" srcId="{D236916C-B494-49C1-9FA9-8C54BED522C4}" destId="{4CFA1A55-B47F-479D-9059-C921EC4BEA60}" srcOrd="1" destOrd="0" presId="urn:microsoft.com/office/officeart/2008/layout/LinedList"/>
    <dgm:cxn modelId="{0A9B5DCA-6212-4FDA-B978-6CA28F3AD2E8}" type="presParOf" srcId="{4CFA1A55-B47F-479D-9059-C921EC4BEA60}" destId="{1239FE2A-9D02-43A0-9D26-F0BD3CBD6271}" srcOrd="0" destOrd="0" presId="urn:microsoft.com/office/officeart/2008/layout/LinedList"/>
    <dgm:cxn modelId="{A7BCCBF6-575B-44A4-BB7F-2CFA94EBA8AE}" type="presParOf" srcId="{4CFA1A55-B47F-479D-9059-C921EC4BEA60}" destId="{C51CF647-DFFD-4C37-84CE-03D44E1C7348}" srcOrd="1" destOrd="0" presId="urn:microsoft.com/office/officeart/2008/layout/LinedList"/>
    <dgm:cxn modelId="{906198BE-E172-41C7-A6C3-861B8EB93C75}" type="presParOf" srcId="{4CFA1A55-B47F-479D-9059-C921EC4BEA60}" destId="{681A33BB-6B37-4BAB-B099-65DE47CBB939}" srcOrd="2" destOrd="0" presId="urn:microsoft.com/office/officeart/2008/layout/LinedList"/>
    <dgm:cxn modelId="{ACF318EB-F67C-4430-9B8E-6157EDC2FB6E}" type="presParOf" srcId="{D236916C-B494-49C1-9FA9-8C54BED522C4}" destId="{A6B9C144-82B3-4911-B25F-12F67F47BCC0}" srcOrd="2" destOrd="0" presId="urn:microsoft.com/office/officeart/2008/layout/LinedList"/>
    <dgm:cxn modelId="{05CD5B28-0E51-4521-8004-EF0C9FCFE1EA}" type="presParOf" srcId="{D236916C-B494-49C1-9FA9-8C54BED522C4}" destId="{79FB4516-719D-48B1-819D-2B1D6603ED5A}" srcOrd="3" destOrd="0" presId="urn:microsoft.com/office/officeart/2008/layout/LinedList"/>
    <dgm:cxn modelId="{313EF682-8684-45C5-93C6-9005584378CE}" type="presParOf" srcId="{D236916C-B494-49C1-9FA9-8C54BED522C4}" destId="{7F67942C-9699-4CEF-A0D9-0505F06291AB}" srcOrd="4" destOrd="0" presId="urn:microsoft.com/office/officeart/2008/layout/LinedList"/>
    <dgm:cxn modelId="{54288A6C-6B12-4007-AC4D-8391BCF29C72}" type="presParOf" srcId="{7F67942C-9699-4CEF-A0D9-0505F06291AB}" destId="{A64236EA-EA6C-4D3A-AABE-E81D465F8053}" srcOrd="0" destOrd="0" presId="urn:microsoft.com/office/officeart/2008/layout/LinedList"/>
    <dgm:cxn modelId="{7BD52CA0-2F54-467C-ABEA-A4A833FE2D32}" type="presParOf" srcId="{7F67942C-9699-4CEF-A0D9-0505F06291AB}" destId="{CE2CE2C2-2B5B-41AA-A4DB-E2DD0948EFC0}" srcOrd="1" destOrd="0" presId="urn:microsoft.com/office/officeart/2008/layout/LinedList"/>
    <dgm:cxn modelId="{9B205A62-8E7B-4529-B672-4169B41BE81B}" type="presParOf" srcId="{7F67942C-9699-4CEF-A0D9-0505F06291AB}" destId="{E2BAFD36-1B11-4481-839B-19C59B01EAE3}" srcOrd="2" destOrd="0" presId="urn:microsoft.com/office/officeart/2008/layout/LinedList"/>
    <dgm:cxn modelId="{C553F126-CAC9-401E-B3A1-A0450F3F0309}" type="presParOf" srcId="{D236916C-B494-49C1-9FA9-8C54BED522C4}" destId="{B181EE06-0F05-4719-95B2-CD74857A66DC}" srcOrd="5" destOrd="0" presId="urn:microsoft.com/office/officeart/2008/layout/LinedList"/>
    <dgm:cxn modelId="{61634DCA-C068-4560-8B5B-BD886AEBCEC1}" type="presParOf" srcId="{D236916C-B494-49C1-9FA9-8C54BED522C4}" destId="{C0DEFCBD-C558-4F8E-A4B0-81FF3590C750}" srcOrd="6" destOrd="0" presId="urn:microsoft.com/office/officeart/2008/layout/LinedList"/>
    <dgm:cxn modelId="{D428B3D1-3432-486C-BB84-4F90C0745F2E}" type="presParOf" srcId="{D236916C-B494-49C1-9FA9-8C54BED522C4}" destId="{3DA4760D-8732-42FE-ADCE-8FD54470B370}" srcOrd="7" destOrd="0" presId="urn:microsoft.com/office/officeart/2008/layout/LinedList"/>
    <dgm:cxn modelId="{A1EF73DB-DA2D-47A4-A62D-08B757200626}" type="presParOf" srcId="{3DA4760D-8732-42FE-ADCE-8FD54470B370}" destId="{B9A98678-182C-49AD-A9ED-87E920EC9782}" srcOrd="0" destOrd="0" presId="urn:microsoft.com/office/officeart/2008/layout/LinedList"/>
    <dgm:cxn modelId="{368D6CEB-0435-445B-A459-902FFEE9440E}" type="presParOf" srcId="{3DA4760D-8732-42FE-ADCE-8FD54470B370}" destId="{4ED8AB60-CA8B-4B37-8ADD-D794EA6478A3}" srcOrd="1" destOrd="0" presId="urn:microsoft.com/office/officeart/2008/layout/LinedList"/>
    <dgm:cxn modelId="{38BFB171-23E7-4F0D-AEAC-1321BB727CF8}" type="presParOf" srcId="{3DA4760D-8732-42FE-ADCE-8FD54470B370}" destId="{4D264E7C-1A4A-422F-8864-71FF4716FAAD}" srcOrd="2" destOrd="0" presId="urn:microsoft.com/office/officeart/2008/layout/LinedList"/>
    <dgm:cxn modelId="{55E4B1FE-0618-4260-AE60-F774E0FC4B56}" type="presParOf" srcId="{D236916C-B494-49C1-9FA9-8C54BED522C4}" destId="{ED1CE048-BBAE-46C4-A83E-2EBAE431CF79}" srcOrd="8" destOrd="0" presId="urn:microsoft.com/office/officeart/2008/layout/LinedList"/>
    <dgm:cxn modelId="{4B7DE866-D731-418E-8653-60094D392028}" type="presParOf" srcId="{D236916C-B494-49C1-9FA9-8C54BED522C4}" destId="{860BC51F-D491-4694-B06D-6F1E9E67DE1E}" srcOrd="9" destOrd="0" presId="urn:microsoft.com/office/officeart/2008/layout/LinedList"/>
    <dgm:cxn modelId="{126A7BB4-6F45-41A7-99F9-60A4E24757B4}" type="presParOf" srcId="{D236916C-B494-49C1-9FA9-8C54BED522C4}" destId="{DFC17E4B-B687-4E46-83A7-9FEA9DBEB8F3}" srcOrd="10" destOrd="0" presId="urn:microsoft.com/office/officeart/2008/layout/LinedList"/>
    <dgm:cxn modelId="{D2B9D3F1-56BA-4BE6-8DE8-F71E87A13E66}" type="presParOf" srcId="{DFC17E4B-B687-4E46-83A7-9FEA9DBEB8F3}" destId="{09D97111-9B78-43AF-8E67-6BFFF48C116B}" srcOrd="0" destOrd="0" presId="urn:microsoft.com/office/officeart/2008/layout/LinedList"/>
    <dgm:cxn modelId="{1E5E5808-6077-4495-B425-75C24504F514}" type="presParOf" srcId="{DFC17E4B-B687-4E46-83A7-9FEA9DBEB8F3}" destId="{B47ED01F-2D1A-407D-9C29-000047A1E111}" srcOrd="1" destOrd="0" presId="urn:microsoft.com/office/officeart/2008/layout/LinedList"/>
    <dgm:cxn modelId="{08922F48-48CF-4AC4-BA04-E4D6E0B3285A}" type="presParOf" srcId="{DFC17E4B-B687-4E46-83A7-9FEA9DBEB8F3}" destId="{AA76074E-F849-4D27-97D3-8DA6A0B558FA}" srcOrd="2" destOrd="0" presId="urn:microsoft.com/office/officeart/2008/layout/LinedList"/>
    <dgm:cxn modelId="{56EF731C-32B8-4150-AA7E-A4DB87ABC822}" type="presParOf" srcId="{D236916C-B494-49C1-9FA9-8C54BED522C4}" destId="{45EBCE32-50A2-4997-AFEB-64DDBB558654}" srcOrd="11" destOrd="0" presId="urn:microsoft.com/office/officeart/2008/layout/LinedList"/>
    <dgm:cxn modelId="{BF3B698D-5F92-4AED-969D-9BC12D8BCD1F}" type="presParOf" srcId="{D236916C-B494-49C1-9FA9-8C54BED522C4}" destId="{58586A70-CC78-48E6-BE1E-9D07F866C6B8}"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4F978E-4F33-4DEA-9E78-967D27D905E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AT"/>
        </a:p>
      </dgm:t>
    </dgm:pt>
    <dgm:pt modelId="{CC2D8058-9EAE-471E-B529-BADA88247241}">
      <dgm:prSet/>
      <dgm:spPr/>
      <dgm:t>
        <a:bodyPr/>
        <a:lstStyle/>
        <a:p>
          <a:r>
            <a:rPr lang="en-IE" baseline="0" dirty="0">
              <a:latin typeface="Raleway" pitchFamily="2" charset="0"/>
            </a:rPr>
            <a:t>Business relationship conducted in unusual circumstances</a:t>
          </a:r>
          <a:endParaRPr lang="en-AT" dirty="0">
            <a:latin typeface="Raleway" pitchFamily="2" charset="0"/>
          </a:endParaRPr>
        </a:p>
      </dgm:t>
    </dgm:pt>
    <dgm:pt modelId="{91F4A79B-9D0F-40A6-A7C9-FA1BDAA9C537}" type="parTrans" cxnId="{6223BE92-3682-404C-9E2E-5BD794820909}">
      <dgm:prSet/>
      <dgm:spPr/>
      <dgm:t>
        <a:bodyPr/>
        <a:lstStyle/>
        <a:p>
          <a:endParaRPr lang="en-AT">
            <a:latin typeface="Raleway" pitchFamily="2" charset="0"/>
          </a:endParaRPr>
        </a:p>
      </dgm:t>
    </dgm:pt>
    <dgm:pt modelId="{99D904E4-EDD8-48D7-96CE-8855148D524D}" type="sibTrans" cxnId="{6223BE92-3682-404C-9E2E-5BD794820909}">
      <dgm:prSet/>
      <dgm:spPr/>
      <dgm:t>
        <a:bodyPr/>
        <a:lstStyle/>
        <a:p>
          <a:endParaRPr lang="en-AT">
            <a:latin typeface="Raleway" pitchFamily="2" charset="0"/>
          </a:endParaRPr>
        </a:p>
      </dgm:t>
    </dgm:pt>
    <dgm:pt modelId="{A32E5DBD-82B7-4395-AF53-D4326EB046BA}">
      <dgm:prSet/>
      <dgm:spPr/>
      <dgm:t>
        <a:bodyPr/>
        <a:lstStyle/>
        <a:p>
          <a:r>
            <a:rPr lang="en-IE" baseline="0" dirty="0">
              <a:latin typeface="Raleway" pitchFamily="2" charset="0"/>
            </a:rPr>
            <a:t>Ownership structure of company appears unusual or excessively complex given the nature of the companies business</a:t>
          </a:r>
          <a:endParaRPr lang="en-AT" dirty="0">
            <a:latin typeface="Raleway" pitchFamily="2" charset="0"/>
          </a:endParaRPr>
        </a:p>
      </dgm:t>
    </dgm:pt>
    <dgm:pt modelId="{0AF8C1C0-EAA1-4DC3-9B7E-689D2E53EE5D}" type="parTrans" cxnId="{0DB83D5D-695E-45B4-8520-DFDF91BA37F7}">
      <dgm:prSet/>
      <dgm:spPr/>
      <dgm:t>
        <a:bodyPr/>
        <a:lstStyle/>
        <a:p>
          <a:endParaRPr lang="en-AT">
            <a:latin typeface="Raleway" pitchFamily="2" charset="0"/>
          </a:endParaRPr>
        </a:p>
      </dgm:t>
    </dgm:pt>
    <dgm:pt modelId="{073CC3C9-4B18-4B3C-96B7-13791744FBE8}" type="sibTrans" cxnId="{0DB83D5D-695E-45B4-8520-DFDF91BA37F7}">
      <dgm:prSet/>
      <dgm:spPr/>
      <dgm:t>
        <a:bodyPr/>
        <a:lstStyle/>
        <a:p>
          <a:endParaRPr lang="en-AT">
            <a:latin typeface="Raleway" pitchFamily="2" charset="0"/>
          </a:endParaRPr>
        </a:p>
      </dgm:t>
    </dgm:pt>
    <dgm:pt modelId="{9EB8AC45-AB7E-40FD-B525-58BB56EA59B4}">
      <dgm:prSet/>
      <dgm:spPr/>
      <dgm:t>
        <a:bodyPr/>
        <a:lstStyle/>
        <a:p>
          <a:r>
            <a:rPr lang="en-IE" baseline="0">
              <a:latin typeface="Raleway" pitchFamily="2" charset="0"/>
            </a:rPr>
            <a:t>High Net Worth Customers and/or beneficiaries whose source of income is unclear </a:t>
          </a:r>
          <a:endParaRPr lang="en-AT">
            <a:latin typeface="Raleway" pitchFamily="2" charset="0"/>
          </a:endParaRPr>
        </a:p>
      </dgm:t>
    </dgm:pt>
    <dgm:pt modelId="{3A6A4D4D-5271-4150-BA87-B5FC70176A71}" type="parTrans" cxnId="{6B7CEB53-73EA-48E3-A3C0-6033CEE81268}">
      <dgm:prSet/>
      <dgm:spPr/>
      <dgm:t>
        <a:bodyPr/>
        <a:lstStyle/>
        <a:p>
          <a:endParaRPr lang="en-AT">
            <a:latin typeface="Raleway" pitchFamily="2" charset="0"/>
          </a:endParaRPr>
        </a:p>
      </dgm:t>
    </dgm:pt>
    <dgm:pt modelId="{4EE3012A-BF53-459F-A560-66CCB40C84EA}" type="sibTrans" cxnId="{6B7CEB53-73EA-48E3-A3C0-6033CEE81268}">
      <dgm:prSet/>
      <dgm:spPr/>
      <dgm:t>
        <a:bodyPr/>
        <a:lstStyle/>
        <a:p>
          <a:endParaRPr lang="en-AT">
            <a:latin typeface="Raleway" pitchFamily="2" charset="0"/>
          </a:endParaRPr>
        </a:p>
      </dgm:t>
    </dgm:pt>
    <dgm:pt modelId="{AE1E521B-257D-424E-857C-5A76C993E987}">
      <dgm:prSet/>
      <dgm:spPr/>
      <dgm:t>
        <a:bodyPr/>
        <a:lstStyle/>
        <a:p>
          <a:r>
            <a:rPr lang="en-IE" baseline="0">
              <a:latin typeface="Raleway" pitchFamily="2" charset="0"/>
            </a:rPr>
            <a:t>Non-resident customers and beneficiaries</a:t>
          </a:r>
          <a:endParaRPr lang="en-AT">
            <a:latin typeface="Raleway" pitchFamily="2" charset="0"/>
          </a:endParaRPr>
        </a:p>
      </dgm:t>
    </dgm:pt>
    <dgm:pt modelId="{F7B3860F-8F9E-4F72-AD0E-85BFEABBC001}" type="parTrans" cxnId="{2A61240F-D058-491A-A458-DC916327EB31}">
      <dgm:prSet/>
      <dgm:spPr/>
      <dgm:t>
        <a:bodyPr/>
        <a:lstStyle/>
        <a:p>
          <a:endParaRPr lang="en-AT">
            <a:latin typeface="Raleway" pitchFamily="2" charset="0"/>
          </a:endParaRPr>
        </a:p>
      </dgm:t>
    </dgm:pt>
    <dgm:pt modelId="{04FBCD5A-F760-4E74-9F34-C8B89902040D}" type="sibTrans" cxnId="{2A61240F-D058-491A-A458-DC916327EB31}">
      <dgm:prSet/>
      <dgm:spPr/>
      <dgm:t>
        <a:bodyPr/>
        <a:lstStyle/>
        <a:p>
          <a:endParaRPr lang="en-AT">
            <a:latin typeface="Raleway" pitchFamily="2" charset="0"/>
          </a:endParaRPr>
        </a:p>
      </dgm:t>
    </dgm:pt>
    <dgm:pt modelId="{0B412FCD-E960-4D90-8762-631A23292B83}">
      <dgm:prSet/>
      <dgm:spPr/>
      <dgm:t>
        <a:bodyPr/>
        <a:lstStyle/>
        <a:p>
          <a:r>
            <a:rPr lang="en-IE" baseline="0">
              <a:latin typeface="Raleway" pitchFamily="2" charset="0"/>
            </a:rPr>
            <a:t>Personal Asset Management vehicle </a:t>
          </a:r>
          <a:endParaRPr lang="en-AT">
            <a:latin typeface="Raleway" pitchFamily="2" charset="0"/>
          </a:endParaRPr>
        </a:p>
      </dgm:t>
    </dgm:pt>
    <dgm:pt modelId="{35492B6C-D848-486F-97D1-C34A34648470}" type="parTrans" cxnId="{E80115B3-8DB3-4D43-9577-5B26B910C588}">
      <dgm:prSet/>
      <dgm:spPr/>
      <dgm:t>
        <a:bodyPr/>
        <a:lstStyle/>
        <a:p>
          <a:endParaRPr lang="en-AT">
            <a:latin typeface="Raleway" pitchFamily="2" charset="0"/>
          </a:endParaRPr>
        </a:p>
      </dgm:t>
    </dgm:pt>
    <dgm:pt modelId="{8A21798F-CF55-4A2C-9A65-1B354346E263}" type="sibTrans" cxnId="{E80115B3-8DB3-4D43-9577-5B26B910C588}">
      <dgm:prSet/>
      <dgm:spPr/>
      <dgm:t>
        <a:bodyPr/>
        <a:lstStyle/>
        <a:p>
          <a:endParaRPr lang="en-AT">
            <a:latin typeface="Raleway" pitchFamily="2" charset="0"/>
          </a:endParaRPr>
        </a:p>
      </dgm:t>
    </dgm:pt>
    <dgm:pt modelId="{6017EEC5-32E1-4083-BDFA-D0F243CAB98A}">
      <dgm:prSet/>
      <dgm:spPr/>
      <dgm:t>
        <a:bodyPr/>
        <a:lstStyle/>
        <a:p>
          <a:r>
            <a:rPr lang="en-IE" baseline="0">
              <a:latin typeface="Raleway" pitchFamily="2" charset="0"/>
            </a:rPr>
            <a:t>Cash intensive businesses or activities</a:t>
          </a:r>
          <a:endParaRPr lang="en-AT">
            <a:latin typeface="Raleway" pitchFamily="2" charset="0"/>
          </a:endParaRPr>
        </a:p>
      </dgm:t>
    </dgm:pt>
    <dgm:pt modelId="{B936E07F-AC89-4E02-80C5-900B9D959E1F}" type="parTrans" cxnId="{56727BC3-6245-42E1-9710-67DEC2B6F4D1}">
      <dgm:prSet/>
      <dgm:spPr/>
      <dgm:t>
        <a:bodyPr/>
        <a:lstStyle/>
        <a:p>
          <a:endParaRPr lang="en-AT">
            <a:latin typeface="Raleway" pitchFamily="2" charset="0"/>
          </a:endParaRPr>
        </a:p>
      </dgm:t>
    </dgm:pt>
    <dgm:pt modelId="{651F4AF4-BE94-4422-8825-89CD977ABECD}" type="sibTrans" cxnId="{56727BC3-6245-42E1-9710-67DEC2B6F4D1}">
      <dgm:prSet/>
      <dgm:spPr/>
      <dgm:t>
        <a:bodyPr/>
        <a:lstStyle/>
        <a:p>
          <a:endParaRPr lang="en-AT">
            <a:latin typeface="Raleway" pitchFamily="2" charset="0"/>
          </a:endParaRPr>
        </a:p>
      </dgm:t>
    </dgm:pt>
    <dgm:pt modelId="{E3C22AC7-E38C-4B71-B844-58E419FEC124}">
      <dgm:prSet/>
      <dgm:spPr/>
      <dgm:t>
        <a:bodyPr/>
        <a:lstStyle/>
        <a:p>
          <a:r>
            <a:rPr lang="en-IE" baseline="0">
              <a:latin typeface="Raleway" pitchFamily="2" charset="0"/>
            </a:rPr>
            <a:t>Private Banking </a:t>
          </a:r>
          <a:endParaRPr lang="en-AT">
            <a:latin typeface="Raleway" pitchFamily="2" charset="0"/>
          </a:endParaRPr>
        </a:p>
      </dgm:t>
    </dgm:pt>
    <dgm:pt modelId="{F6BE6AB5-E4C9-40E3-BEDD-16B223476FE1}" type="parTrans" cxnId="{60FEADA6-3288-4BCB-A5DC-20C55A23F1F1}">
      <dgm:prSet/>
      <dgm:spPr/>
      <dgm:t>
        <a:bodyPr/>
        <a:lstStyle/>
        <a:p>
          <a:endParaRPr lang="en-AT">
            <a:latin typeface="Raleway" pitchFamily="2" charset="0"/>
          </a:endParaRPr>
        </a:p>
      </dgm:t>
    </dgm:pt>
    <dgm:pt modelId="{71D8F96B-18A8-4F4E-A2A1-E132A2FF11BC}" type="sibTrans" cxnId="{60FEADA6-3288-4BCB-A5DC-20C55A23F1F1}">
      <dgm:prSet/>
      <dgm:spPr/>
      <dgm:t>
        <a:bodyPr/>
        <a:lstStyle/>
        <a:p>
          <a:endParaRPr lang="en-AT">
            <a:latin typeface="Raleway" pitchFamily="2" charset="0"/>
          </a:endParaRPr>
        </a:p>
      </dgm:t>
    </dgm:pt>
    <dgm:pt modelId="{B8BEB28D-B12B-4D54-9B59-01BB3C81AAA5}">
      <dgm:prSet/>
      <dgm:spPr/>
      <dgm:t>
        <a:bodyPr/>
        <a:lstStyle/>
        <a:p>
          <a:r>
            <a:rPr lang="en-IE" baseline="0">
              <a:latin typeface="Raleway" pitchFamily="2" charset="0"/>
            </a:rPr>
            <a:t>Customer’s request to change or increase sum insures/premium payment are unusual or excessive</a:t>
          </a:r>
          <a:endParaRPr lang="en-AT">
            <a:latin typeface="Raleway" pitchFamily="2" charset="0"/>
          </a:endParaRPr>
        </a:p>
      </dgm:t>
    </dgm:pt>
    <dgm:pt modelId="{69EFC9F5-3C52-4C53-984F-219483834560}" type="parTrans" cxnId="{D79DFC39-897E-4171-8E4A-640355628523}">
      <dgm:prSet/>
      <dgm:spPr/>
      <dgm:t>
        <a:bodyPr/>
        <a:lstStyle/>
        <a:p>
          <a:endParaRPr lang="en-AT">
            <a:latin typeface="Raleway" pitchFamily="2" charset="0"/>
          </a:endParaRPr>
        </a:p>
      </dgm:t>
    </dgm:pt>
    <dgm:pt modelId="{3C4F990A-5BB9-4974-AA3D-1D47CB2D12D0}" type="sibTrans" cxnId="{D79DFC39-897E-4171-8E4A-640355628523}">
      <dgm:prSet/>
      <dgm:spPr/>
      <dgm:t>
        <a:bodyPr/>
        <a:lstStyle/>
        <a:p>
          <a:endParaRPr lang="en-AT">
            <a:latin typeface="Raleway" pitchFamily="2" charset="0"/>
          </a:endParaRPr>
        </a:p>
      </dgm:t>
    </dgm:pt>
    <dgm:pt modelId="{F2781851-0E01-4879-B929-F16FF14D19CC}">
      <dgm:prSet/>
      <dgm:spPr/>
      <dgm:t>
        <a:bodyPr/>
        <a:lstStyle/>
        <a:p>
          <a:r>
            <a:rPr lang="en-IE" baseline="0">
              <a:latin typeface="Raleway" pitchFamily="2" charset="0"/>
            </a:rPr>
            <a:t>Unusually complex trading schemes</a:t>
          </a:r>
          <a:endParaRPr lang="en-AT">
            <a:latin typeface="Raleway" pitchFamily="2" charset="0"/>
          </a:endParaRPr>
        </a:p>
      </dgm:t>
    </dgm:pt>
    <dgm:pt modelId="{86575E74-BC6F-4E59-9F12-87432AEE1D8C}" type="parTrans" cxnId="{A23D2ABA-0FA4-4647-9F07-F1E4A6E9C483}">
      <dgm:prSet/>
      <dgm:spPr/>
      <dgm:t>
        <a:bodyPr/>
        <a:lstStyle/>
        <a:p>
          <a:endParaRPr lang="en-AT">
            <a:latin typeface="Raleway" pitchFamily="2" charset="0"/>
          </a:endParaRPr>
        </a:p>
      </dgm:t>
    </dgm:pt>
    <dgm:pt modelId="{86B4BBA9-0E47-4C05-8B29-6B86181CECDE}" type="sibTrans" cxnId="{A23D2ABA-0FA4-4647-9F07-F1E4A6E9C483}">
      <dgm:prSet/>
      <dgm:spPr/>
      <dgm:t>
        <a:bodyPr/>
        <a:lstStyle/>
        <a:p>
          <a:endParaRPr lang="en-AT">
            <a:latin typeface="Raleway" pitchFamily="2" charset="0"/>
          </a:endParaRPr>
        </a:p>
      </dgm:t>
    </dgm:pt>
    <dgm:pt modelId="{1429F504-6EC7-4ECD-8D1D-B2174754E117}">
      <dgm:prSet/>
      <dgm:spPr/>
      <dgm:t>
        <a:bodyPr/>
        <a:lstStyle/>
        <a:p>
          <a:r>
            <a:rPr lang="en-IE" baseline="0">
              <a:latin typeface="Raleway" pitchFamily="2" charset="0"/>
            </a:rPr>
            <a:t>Transactions which are structured to transfer value from one party to another</a:t>
          </a:r>
          <a:endParaRPr lang="en-AT">
            <a:latin typeface="Raleway" pitchFamily="2" charset="0"/>
          </a:endParaRPr>
        </a:p>
      </dgm:t>
    </dgm:pt>
    <dgm:pt modelId="{19B31068-5038-4D2E-84E3-50A99240363A}" type="parTrans" cxnId="{44A74D61-4740-4AE6-AF9A-703F67BED8FA}">
      <dgm:prSet/>
      <dgm:spPr/>
      <dgm:t>
        <a:bodyPr/>
        <a:lstStyle/>
        <a:p>
          <a:endParaRPr lang="en-AT">
            <a:latin typeface="Raleway" pitchFamily="2" charset="0"/>
          </a:endParaRPr>
        </a:p>
      </dgm:t>
    </dgm:pt>
    <dgm:pt modelId="{E1946901-FB07-4384-A7A9-E693277ABF34}" type="sibTrans" cxnId="{44A74D61-4740-4AE6-AF9A-703F67BED8FA}">
      <dgm:prSet/>
      <dgm:spPr/>
      <dgm:t>
        <a:bodyPr/>
        <a:lstStyle/>
        <a:p>
          <a:endParaRPr lang="en-AT">
            <a:latin typeface="Raleway" pitchFamily="2" charset="0"/>
          </a:endParaRPr>
        </a:p>
      </dgm:t>
    </dgm:pt>
    <dgm:pt modelId="{9F9631E3-16A0-4D67-9A0D-07BD371C2A16}">
      <dgm:prSet/>
      <dgm:spPr/>
      <dgm:t>
        <a:bodyPr/>
        <a:lstStyle/>
        <a:p>
          <a:r>
            <a:rPr lang="en-IE" baseline="0">
              <a:latin typeface="Raleway" pitchFamily="2" charset="0"/>
            </a:rPr>
            <a:t>Transactions or documents involving accounts in multiple jurisdictions </a:t>
          </a:r>
          <a:endParaRPr lang="en-AT">
            <a:latin typeface="Raleway" pitchFamily="2" charset="0"/>
          </a:endParaRPr>
        </a:p>
      </dgm:t>
    </dgm:pt>
    <dgm:pt modelId="{D3FDCBF1-C501-4E83-A1E2-E40A1FA887BC}" type="parTrans" cxnId="{DF1908DB-EA0E-4386-A50E-96403DD0FFE4}">
      <dgm:prSet/>
      <dgm:spPr/>
      <dgm:t>
        <a:bodyPr/>
        <a:lstStyle/>
        <a:p>
          <a:endParaRPr lang="en-AT">
            <a:latin typeface="Raleway" pitchFamily="2" charset="0"/>
          </a:endParaRPr>
        </a:p>
      </dgm:t>
    </dgm:pt>
    <dgm:pt modelId="{D7F8A29C-83A5-4664-BF36-925168C8A42E}" type="sibTrans" cxnId="{DF1908DB-EA0E-4386-A50E-96403DD0FFE4}">
      <dgm:prSet/>
      <dgm:spPr/>
      <dgm:t>
        <a:bodyPr/>
        <a:lstStyle/>
        <a:p>
          <a:endParaRPr lang="en-AT">
            <a:latin typeface="Raleway" pitchFamily="2" charset="0"/>
          </a:endParaRPr>
        </a:p>
      </dgm:t>
    </dgm:pt>
    <dgm:pt modelId="{0C874F0C-5389-4A02-97CE-D29AD904D154}" type="pres">
      <dgm:prSet presAssocID="{604F978E-4F33-4DEA-9E78-967D27D905E3}" presName="diagram" presStyleCnt="0">
        <dgm:presLayoutVars>
          <dgm:dir/>
          <dgm:resizeHandles val="exact"/>
        </dgm:presLayoutVars>
      </dgm:prSet>
      <dgm:spPr/>
    </dgm:pt>
    <dgm:pt modelId="{189F2328-E2A2-40E5-87EF-D3408580F541}" type="pres">
      <dgm:prSet presAssocID="{CC2D8058-9EAE-471E-B529-BADA88247241}" presName="node" presStyleLbl="node1" presStyleIdx="0" presStyleCnt="11">
        <dgm:presLayoutVars>
          <dgm:bulletEnabled val="1"/>
        </dgm:presLayoutVars>
      </dgm:prSet>
      <dgm:spPr/>
    </dgm:pt>
    <dgm:pt modelId="{3A02D5D1-EFBD-45B6-BFA5-C4E915E1F3D6}" type="pres">
      <dgm:prSet presAssocID="{99D904E4-EDD8-48D7-96CE-8855148D524D}" presName="sibTrans" presStyleCnt="0"/>
      <dgm:spPr/>
    </dgm:pt>
    <dgm:pt modelId="{5919060F-7E0E-43BB-8222-B7C76B3EC014}" type="pres">
      <dgm:prSet presAssocID="{A32E5DBD-82B7-4395-AF53-D4326EB046BA}" presName="node" presStyleLbl="node1" presStyleIdx="1" presStyleCnt="11">
        <dgm:presLayoutVars>
          <dgm:bulletEnabled val="1"/>
        </dgm:presLayoutVars>
      </dgm:prSet>
      <dgm:spPr/>
    </dgm:pt>
    <dgm:pt modelId="{CA301425-9ED6-4601-9353-F89D6AB51760}" type="pres">
      <dgm:prSet presAssocID="{073CC3C9-4B18-4B3C-96B7-13791744FBE8}" presName="sibTrans" presStyleCnt="0"/>
      <dgm:spPr/>
    </dgm:pt>
    <dgm:pt modelId="{6E293B4D-14CD-4D9F-9E48-32F012AF8D1B}" type="pres">
      <dgm:prSet presAssocID="{9EB8AC45-AB7E-40FD-B525-58BB56EA59B4}" presName="node" presStyleLbl="node1" presStyleIdx="2" presStyleCnt="11">
        <dgm:presLayoutVars>
          <dgm:bulletEnabled val="1"/>
        </dgm:presLayoutVars>
      </dgm:prSet>
      <dgm:spPr/>
    </dgm:pt>
    <dgm:pt modelId="{A4C71FFE-1A11-44A8-8347-2CF1AC7A3399}" type="pres">
      <dgm:prSet presAssocID="{4EE3012A-BF53-459F-A560-66CCB40C84EA}" presName="sibTrans" presStyleCnt="0"/>
      <dgm:spPr/>
    </dgm:pt>
    <dgm:pt modelId="{C804AA60-A376-4782-8013-AFFEC2824B30}" type="pres">
      <dgm:prSet presAssocID="{AE1E521B-257D-424E-857C-5A76C993E987}" presName="node" presStyleLbl="node1" presStyleIdx="3" presStyleCnt="11">
        <dgm:presLayoutVars>
          <dgm:bulletEnabled val="1"/>
        </dgm:presLayoutVars>
      </dgm:prSet>
      <dgm:spPr/>
    </dgm:pt>
    <dgm:pt modelId="{DD6716B1-4D9B-4702-9AF9-456440B8EF98}" type="pres">
      <dgm:prSet presAssocID="{04FBCD5A-F760-4E74-9F34-C8B89902040D}" presName="sibTrans" presStyleCnt="0"/>
      <dgm:spPr/>
    </dgm:pt>
    <dgm:pt modelId="{900D261E-DA69-406D-AF10-C2AFA9759D4F}" type="pres">
      <dgm:prSet presAssocID="{0B412FCD-E960-4D90-8762-631A23292B83}" presName="node" presStyleLbl="node1" presStyleIdx="4" presStyleCnt="11">
        <dgm:presLayoutVars>
          <dgm:bulletEnabled val="1"/>
        </dgm:presLayoutVars>
      </dgm:prSet>
      <dgm:spPr/>
    </dgm:pt>
    <dgm:pt modelId="{56259EA8-113C-4E56-B879-63C3A49042A0}" type="pres">
      <dgm:prSet presAssocID="{8A21798F-CF55-4A2C-9A65-1B354346E263}" presName="sibTrans" presStyleCnt="0"/>
      <dgm:spPr/>
    </dgm:pt>
    <dgm:pt modelId="{F0626B70-AB88-484F-B510-C4A9DD7B4D29}" type="pres">
      <dgm:prSet presAssocID="{6017EEC5-32E1-4083-BDFA-D0F243CAB98A}" presName="node" presStyleLbl="node1" presStyleIdx="5" presStyleCnt="11">
        <dgm:presLayoutVars>
          <dgm:bulletEnabled val="1"/>
        </dgm:presLayoutVars>
      </dgm:prSet>
      <dgm:spPr/>
    </dgm:pt>
    <dgm:pt modelId="{5981C101-D275-41AE-B345-47E88B77E53F}" type="pres">
      <dgm:prSet presAssocID="{651F4AF4-BE94-4422-8825-89CD977ABECD}" presName="sibTrans" presStyleCnt="0"/>
      <dgm:spPr/>
    </dgm:pt>
    <dgm:pt modelId="{1E4382D4-2C57-4428-9778-61FB88BEAC63}" type="pres">
      <dgm:prSet presAssocID="{E3C22AC7-E38C-4B71-B844-58E419FEC124}" presName="node" presStyleLbl="node1" presStyleIdx="6" presStyleCnt="11">
        <dgm:presLayoutVars>
          <dgm:bulletEnabled val="1"/>
        </dgm:presLayoutVars>
      </dgm:prSet>
      <dgm:spPr/>
    </dgm:pt>
    <dgm:pt modelId="{ED047A2C-2228-4230-B4BB-3092C1A80489}" type="pres">
      <dgm:prSet presAssocID="{71D8F96B-18A8-4F4E-A2A1-E132A2FF11BC}" presName="sibTrans" presStyleCnt="0"/>
      <dgm:spPr/>
    </dgm:pt>
    <dgm:pt modelId="{1353F311-5C18-4446-88D0-497FBBE05775}" type="pres">
      <dgm:prSet presAssocID="{B8BEB28D-B12B-4D54-9B59-01BB3C81AAA5}" presName="node" presStyleLbl="node1" presStyleIdx="7" presStyleCnt="11">
        <dgm:presLayoutVars>
          <dgm:bulletEnabled val="1"/>
        </dgm:presLayoutVars>
      </dgm:prSet>
      <dgm:spPr/>
    </dgm:pt>
    <dgm:pt modelId="{30D73FF4-F1E2-491B-A16A-633500EBA778}" type="pres">
      <dgm:prSet presAssocID="{3C4F990A-5BB9-4974-AA3D-1D47CB2D12D0}" presName="sibTrans" presStyleCnt="0"/>
      <dgm:spPr/>
    </dgm:pt>
    <dgm:pt modelId="{E0096B67-3700-4B7D-88EA-C0FCB938BF2A}" type="pres">
      <dgm:prSet presAssocID="{F2781851-0E01-4879-B929-F16FF14D19CC}" presName="node" presStyleLbl="node1" presStyleIdx="8" presStyleCnt="11">
        <dgm:presLayoutVars>
          <dgm:bulletEnabled val="1"/>
        </dgm:presLayoutVars>
      </dgm:prSet>
      <dgm:spPr/>
    </dgm:pt>
    <dgm:pt modelId="{CD62EBBA-BD32-4BD8-8EE5-35BDEF062386}" type="pres">
      <dgm:prSet presAssocID="{86B4BBA9-0E47-4C05-8B29-6B86181CECDE}" presName="sibTrans" presStyleCnt="0"/>
      <dgm:spPr/>
    </dgm:pt>
    <dgm:pt modelId="{31958DF5-5986-437E-9C40-0CB38D6E4F9C}" type="pres">
      <dgm:prSet presAssocID="{1429F504-6EC7-4ECD-8D1D-B2174754E117}" presName="node" presStyleLbl="node1" presStyleIdx="9" presStyleCnt="11">
        <dgm:presLayoutVars>
          <dgm:bulletEnabled val="1"/>
        </dgm:presLayoutVars>
      </dgm:prSet>
      <dgm:spPr/>
    </dgm:pt>
    <dgm:pt modelId="{FAEE8E44-B20E-44B1-807B-570AE003EE55}" type="pres">
      <dgm:prSet presAssocID="{E1946901-FB07-4384-A7A9-E693277ABF34}" presName="sibTrans" presStyleCnt="0"/>
      <dgm:spPr/>
    </dgm:pt>
    <dgm:pt modelId="{D4037F71-DBDF-4B08-8164-B8511492FC5A}" type="pres">
      <dgm:prSet presAssocID="{9F9631E3-16A0-4D67-9A0D-07BD371C2A16}" presName="node" presStyleLbl="node1" presStyleIdx="10" presStyleCnt="11">
        <dgm:presLayoutVars>
          <dgm:bulletEnabled val="1"/>
        </dgm:presLayoutVars>
      </dgm:prSet>
      <dgm:spPr/>
    </dgm:pt>
  </dgm:ptLst>
  <dgm:cxnLst>
    <dgm:cxn modelId="{06CB9A08-099E-4FC7-A9EB-C8A19730B9FF}" type="presOf" srcId="{6017EEC5-32E1-4083-BDFA-D0F243CAB98A}" destId="{F0626B70-AB88-484F-B510-C4A9DD7B4D29}" srcOrd="0" destOrd="0" presId="urn:microsoft.com/office/officeart/2005/8/layout/default"/>
    <dgm:cxn modelId="{2A61240F-D058-491A-A458-DC916327EB31}" srcId="{604F978E-4F33-4DEA-9E78-967D27D905E3}" destId="{AE1E521B-257D-424E-857C-5A76C993E987}" srcOrd="3" destOrd="0" parTransId="{F7B3860F-8F9E-4F72-AD0E-85BFEABBC001}" sibTransId="{04FBCD5A-F760-4E74-9F34-C8B89902040D}"/>
    <dgm:cxn modelId="{0E7A9D30-3E54-4F27-90C3-5D4E93424A07}" type="presOf" srcId="{1429F504-6EC7-4ECD-8D1D-B2174754E117}" destId="{31958DF5-5986-437E-9C40-0CB38D6E4F9C}" srcOrd="0" destOrd="0" presId="urn:microsoft.com/office/officeart/2005/8/layout/default"/>
    <dgm:cxn modelId="{116ACB39-D6C7-4189-A89C-5F8711D5C896}" type="presOf" srcId="{F2781851-0E01-4879-B929-F16FF14D19CC}" destId="{E0096B67-3700-4B7D-88EA-C0FCB938BF2A}" srcOrd="0" destOrd="0" presId="urn:microsoft.com/office/officeart/2005/8/layout/default"/>
    <dgm:cxn modelId="{D79DFC39-897E-4171-8E4A-640355628523}" srcId="{604F978E-4F33-4DEA-9E78-967D27D905E3}" destId="{B8BEB28D-B12B-4D54-9B59-01BB3C81AAA5}" srcOrd="7" destOrd="0" parTransId="{69EFC9F5-3C52-4C53-984F-219483834560}" sibTransId="{3C4F990A-5BB9-4974-AA3D-1D47CB2D12D0}"/>
    <dgm:cxn modelId="{6A0D065D-1039-4D49-AC05-D4CF37B3AD67}" type="presOf" srcId="{CC2D8058-9EAE-471E-B529-BADA88247241}" destId="{189F2328-E2A2-40E5-87EF-D3408580F541}" srcOrd="0" destOrd="0" presId="urn:microsoft.com/office/officeart/2005/8/layout/default"/>
    <dgm:cxn modelId="{0DB83D5D-695E-45B4-8520-DFDF91BA37F7}" srcId="{604F978E-4F33-4DEA-9E78-967D27D905E3}" destId="{A32E5DBD-82B7-4395-AF53-D4326EB046BA}" srcOrd="1" destOrd="0" parTransId="{0AF8C1C0-EAA1-4DC3-9B7E-689D2E53EE5D}" sibTransId="{073CC3C9-4B18-4B3C-96B7-13791744FBE8}"/>
    <dgm:cxn modelId="{44A74D61-4740-4AE6-AF9A-703F67BED8FA}" srcId="{604F978E-4F33-4DEA-9E78-967D27D905E3}" destId="{1429F504-6EC7-4ECD-8D1D-B2174754E117}" srcOrd="9" destOrd="0" parTransId="{19B31068-5038-4D2E-84E3-50A99240363A}" sibTransId="{E1946901-FB07-4384-A7A9-E693277ABF34}"/>
    <dgm:cxn modelId="{9C4C2E6B-811C-4E08-975A-37D5F0033E8E}" type="presOf" srcId="{604F978E-4F33-4DEA-9E78-967D27D905E3}" destId="{0C874F0C-5389-4A02-97CE-D29AD904D154}" srcOrd="0" destOrd="0" presId="urn:microsoft.com/office/officeart/2005/8/layout/default"/>
    <dgm:cxn modelId="{6B7CEB53-73EA-48E3-A3C0-6033CEE81268}" srcId="{604F978E-4F33-4DEA-9E78-967D27D905E3}" destId="{9EB8AC45-AB7E-40FD-B525-58BB56EA59B4}" srcOrd="2" destOrd="0" parTransId="{3A6A4D4D-5271-4150-BA87-B5FC70176A71}" sibTransId="{4EE3012A-BF53-459F-A560-66CCB40C84EA}"/>
    <dgm:cxn modelId="{25FB1459-14AD-45C4-A83A-BF41EF8A54F4}" type="presOf" srcId="{AE1E521B-257D-424E-857C-5A76C993E987}" destId="{C804AA60-A376-4782-8013-AFFEC2824B30}" srcOrd="0" destOrd="0" presId="urn:microsoft.com/office/officeart/2005/8/layout/default"/>
    <dgm:cxn modelId="{3A224C81-952F-4E84-A399-6237D31C73EB}" type="presOf" srcId="{B8BEB28D-B12B-4D54-9B59-01BB3C81AAA5}" destId="{1353F311-5C18-4446-88D0-497FBBE05775}" srcOrd="0" destOrd="0" presId="urn:microsoft.com/office/officeart/2005/8/layout/default"/>
    <dgm:cxn modelId="{6223BE92-3682-404C-9E2E-5BD794820909}" srcId="{604F978E-4F33-4DEA-9E78-967D27D905E3}" destId="{CC2D8058-9EAE-471E-B529-BADA88247241}" srcOrd="0" destOrd="0" parTransId="{91F4A79B-9D0F-40A6-A7C9-FA1BDAA9C537}" sibTransId="{99D904E4-EDD8-48D7-96CE-8855148D524D}"/>
    <dgm:cxn modelId="{60FEADA6-3288-4BCB-A5DC-20C55A23F1F1}" srcId="{604F978E-4F33-4DEA-9E78-967D27D905E3}" destId="{E3C22AC7-E38C-4B71-B844-58E419FEC124}" srcOrd="6" destOrd="0" parTransId="{F6BE6AB5-E4C9-40E3-BEDD-16B223476FE1}" sibTransId="{71D8F96B-18A8-4F4E-A2A1-E132A2FF11BC}"/>
    <dgm:cxn modelId="{420B41AB-EE97-4FA6-B867-5C9F28B9DBE1}" type="presOf" srcId="{E3C22AC7-E38C-4B71-B844-58E419FEC124}" destId="{1E4382D4-2C57-4428-9778-61FB88BEAC63}" srcOrd="0" destOrd="0" presId="urn:microsoft.com/office/officeart/2005/8/layout/default"/>
    <dgm:cxn modelId="{E80115B3-8DB3-4D43-9577-5B26B910C588}" srcId="{604F978E-4F33-4DEA-9E78-967D27D905E3}" destId="{0B412FCD-E960-4D90-8762-631A23292B83}" srcOrd="4" destOrd="0" parTransId="{35492B6C-D848-486F-97D1-C34A34648470}" sibTransId="{8A21798F-CF55-4A2C-9A65-1B354346E263}"/>
    <dgm:cxn modelId="{A23D2ABA-0FA4-4647-9F07-F1E4A6E9C483}" srcId="{604F978E-4F33-4DEA-9E78-967D27D905E3}" destId="{F2781851-0E01-4879-B929-F16FF14D19CC}" srcOrd="8" destOrd="0" parTransId="{86575E74-BC6F-4E59-9F12-87432AEE1D8C}" sibTransId="{86B4BBA9-0E47-4C05-8B29-6B86181CECDE}"/>
    <dgm:cxn modelId="{56727BC3-6245-42E1-9710-67DEC2B6F4D1}" srcId="{604F978E-4F33-4DEA-9E78-967D27D905E3}" destId="{6017EEC5-32E1-4083-BDFA-D0F243CAB98A}" srcOrd="5" destOrd="0" parTransId="{B936E07F-AC89-4E02-80C5-900B9D959E1F}" sibTransId="{651F4AF4-BE94-4422-8825-89CD977ABECD}"/>
    <dgm:cxn modelId="{1DC32ACE-7E36-48FA-810C-48271D09E7AA}" type="presOf" srcId="{9EB8AC45-AB7E-40FD-B525-58BB56EA59B4}" destId="{6E293B4D-14CD-4D9F-9E48-32F012AF8D1B}" srcOrd="0" destOrd="0" presId="urn:microsoft.com/office/officeart/2005/8/layout/default"/>
    <dgm:cxn modelId="{DF1908DB-EA0E-4386-A50E-96403DD0FFE4}" srcId="{604F978E-4F33-4DEA-9E78-967D27D905E3}" destId="{9F9631E3-16A0-4D67-9A0D-07BD371C2A16}" srcOrd="10" destOrd="0" parTransId="{D3FDCBF1-C501-4E83-A1E2-E40A1FA887BC}" sibTransId="{D7F8A29C-83A5-4664-BF36-925168C8A42E}"/>
    <dgm:cxn modelId="{F97951E0-E266-49A9-93D4-3B527A07D3D5}" type="presOf" srcId="{9F9631E3-16A0-4D67-9A0D-07BD371C2A16}" destId="{D4037F71-DBDF-4B08-8164-B8511492FC5A}" srcOrd="0" destOrd="0" presId="urn:microsoft.com/office/officeart/2005/8/layout/default"/>
    <dgm:cxn modelId="{250D2FE3-7A00-4CA8-A33E-86954A025208}" type="presOf" srcId="{A32E5DBD-82B7-4395-AF53-D4326EB046BA}" destId="{5919060F-7E0E-43BB-8222-B7C76B3EC014}" srcOrd="0" destOrd="0" presId="urn:microsoft.com/office/officeart/2005/8/layout/default"/>
    <dgm:cxn modelId="{68264EED-D7CC-4F93-8726-74628A7C819E}" type="presOf" srcId="{0B412FCD-E960-4D90-8762-631A23292B83}" destId="{900D261E-DA69-406D-AF10-C2AFA9759D4F}" srcOrd="0" destOrd="0" presId="urn:microsoft.com/office/officeart/2005/8/layout/default"/>
    <dgm:cxn modelId="{51E836AA-DA9E-47C1-9DB9-36878737AD8F}" type="presParOf" srcId="{0C874F0C-5389-4A02-97CE-D29AD904D154}" destId="{189F2328-E2A2-40E5-87EF-D3408580F541}" srcOrd="0" destOrd="0" presId="urn:microsoft.com/office/officeart/2005/8/layout/default"/>
    <dgm:cxn modelId="{DE840DC7-E91D-4F94-99CA-A31DDF2276E3}" type="presParOf" srcId="{0C874F0C-5389-4A02-97CE-D29AD904D154}" destId="{3A02D5D1-EFBD-45B6-BFA5-C4E915E1F3D6}" srcOrd="1" destOrd="0" presId="urn:microsoft.com/office/officeart/2005/8/layout/default"/>
    <dgm:cxn modelId="{3D9B1761-31D1-4CBD-8A18-EBDD2671B6F9}" type="presParOf" srcId="{0C874F0C-5389-4A02-97CE-D29AD904D154}" destId="{5919060F-7E0E-43BB-8222-B7C76B3EC014}" srcOrd="2" destOrd="0" presId="urn:microsoft.com/office/officeart/2005/8/layout/default"/>
    <dgm:cxn modelId="{426F4794-53DD-40EA-A6D4-EEC481C0E5A9}" type="presParOf" srcId="{0C874F0C-5389-4A02-97CE-D29AD904D154}" destId="{CA301425-9ED6-4601-9353-F89D6AB51760}" srcOrd="3" destOrd="0" presId="urn:microsoft.com/office/officeart/2005/8/layout/default"/>
    <dgm:cxn modelId="{4550980A-F047-4DB9-80F5-9A8FA5ACAAD5}" type="presParOf" srcId="{0C874F0C-5389-4A02-97CE-D29AD904D154}" destId="{6E293B4D-14CD-4D9F-9E48-32F012AF8D1B}" srcOrd="4" destOrd="0" presId="urn:microsoft.com/office/officeart/2005/8/layout/default"/>
    <dgm:cxn modelId="{86077026-B2AD-428E-88E4-D3368B10F0FA}" type="presParOf" srcId="{0C874F0C-5389-4A02-97CE-D29AD904D154}" destId="{A4C71FFE-1A11-44A8-8347-2CF1AC7A3399}" srcOrd="5" destOrd="0" presId="urn:microsoft.com/office/officeart/2005/8/layout/default"/>
    <dgm:cxn modelId="{56E11036-B4A1-46A7-A9C1-5AFCC1F3C306}" type="presParOf" srcId="{0C874F0C-5389-4A02-97CE-D29AD904D154}" destId="{C804AA60-A376-4782-8013-AFFEC2824B30}" srcOrd="6" destOrd="0" presId="urn:microsoft.com/office/officeart/2005/8/layout/default"/>
    <dgm:cxn modelId="{177A8823-76CE-4F0C-BA2B-F07BF920F048}" type="presParOf" srcId="{0C874F0C-5389-4A02-97CE-D29AD904D154}" destId="{DD6716B1-4D9B-4702-9AF9-456440B8EF98}" srcOrd="7" destOrd="0" presId="urn:microsoft.com/office/officeart/2005/8/layout/default"/>
    <dgm:cxn modelId="{7AB8023E-BB2C-451C-96FA-6F6867E8F704}" type="presParOf" srcId="{0C874F0C-5389-4A02-97CE-D29AD904D154}" destId="{900D261E-DA69-406D-AF10-C2AFA9759D4F}" srcOrd="8" destOrd="0" presId="urn:microsoft.com/office/officeart/2005/8/layout/default"/>
    <dgm:cxn modelId="{782A9B17-BDCB-4877-A04B-C29883EE8D8B}" type="presParOf" srcId="{0C874F0C-5389-4A02-97CE-D29AD904D154}" destId="{56259EA8-113C-4E56-B879-63C3A49042A0}" srcOrd="9" destOrd="0" presId="urn:microsoft.com/office/officeart/2005/8/layout/default"/>
    <dgm:cxn modelId="{0D6C546D-C285-4696-94EB-06B3555EB7BA}" type="presParOf" srcId="{0C874F0C-5389-4A02-97CE-D29AD904D154}" destId="{F0626B70-AB88-484F-B510-C4A9DD7B4D29}" srcOrd="10" destOrd="0" presId="urn:microsoft.com/office/officeart/2005/8/layout/default"/>
    <dgm:cxn modelId="{48DDFD25-81FB-4C91-AEFE-5E0470308B90}" type="presParOf" srcId="{0C874F0C-5389-4A02-97CE-D29AD904D154}" destId="{5981C101-D275-41AE-B345-47E88B77E53F}" srcOrd="11" destOrd="0" presId="urn:microsoft.com/office/officeart/2005/8/layout/default"/>
    <dgm:cxn modelId="{981A62BF-114C-4CBB-9584-8C5849480E51}" type="presParOf" srcId="{0C874F0C-5389-4A02-97CE-D29AD904D154}" destId="{1E4382D4-2C57-4428-9778-61FB88BEAC63}" srcOrd="12" destOrd="0" presId="urn:microsoft.com/office/officeart/2005/8/layout/default"/>
    <dgm:cxn modelId="{99DEFD6D-71B5-464B-BC26-C1E8096707C0}" type="presParOf" srcId="{0C874F0C-5389-4A02-97CE-D29AD904D154}" destId="{ED047A2C-2228-4230-B4BB-3092C1A80489}" srcOrd="13" destOrd="0" presId="urn:microsoft.com/office/officeart/2005/8/layout/default"/>
    <dgm:cxn modelId="{A239CC5E-8199-465E-B561-8347B4EB35CB}" type="presParOf" srcId="{0C874F0C-5389-4A02-97CE-D29AD904D154}" destId="{1353F311-5C18-4446-88D0-497FBBE05775}" srcOrd="14" destOrd="0" presId="urn:microsoft.com/office/officeart/2005/8/layout/default"/>
    <dgm:cxn modelId="{43D2B0EA-30AF-4D80-A6EA-7F30C768BDD1}" type="presParOf" srcId="{0C874F0C-5389-4A02-97CE-D29AD904D154}" destId="{30D73FF4-F1E2-491B-A16A-633500EBA778}" srcOrd="15" destOrd="0" presId="urn:microsoft.com/office/officeart/2005/8/layout/default"/>
    <dgm:cxn modelId="{C9CCBAC8-DFE9-454D-A08F-43D72D0A722E}" type="presParOf" srcId="{0C874F0C-5389-4A02-97CE-D29AD904D154}" destId="{E0096B67-3700-4B7D-88EA-C0FCB938BF2A}" srcOrd="16" destOrd="0" presId="urn:microsoft.com/office/officeart/2005/8/layout/default"/>
    <dgm:cxn modelId="{4CD674D1-003F-4838-BF40-00B79DC9B3C2}" type="presParOf" srcId="{0C874F0C-5389-4A02-97CE-D29AD904D154}" destId="{CD62EBBA-BD32-4BD8-8EE5-35BDEF062386}" srcOrd="17" destOrd="0" presId="urn:microsoft.com/office/officeart/2005/8/layout/default"/>
    <dgm:cxn modelId="{6361E689-3DF1-4456-BCBC-A3B823BDD7B8}" type="presParOf" srcId="{0C874F0C-5389-4A02-97CE-D29AD904D154}" destId="{31958DF5-5986-437E-9C40-0CB38D6E4F9C}" srcOrd="18" destOrd="0" presId="urn:microsoft.com/office/officeart/2005/8/layout/default"/>
    <dgm:cxn modelId="{DD56D554-060D-4252-BFE5-0875F743624A}" type="presParOf" srcId="{0C874F0C-5389-4A02-97CE-D29AD904D154}" destId="{FAEE8E44-B20E-44B1-807B-570AE003EE55}" srcOrd="19" destOrd="0" presId="urn:microsoft.com/office/officeart/2005/8/layout/default"/>
    <dgm:cxn modelId="{76649656-F045-488C-871C-0C3B95D9AF98}" type="presParOf" srcId="{0C874F0C-5389-4A02-97CE-D29AD904D154}" destId="{D4037F71-DBDF-4B08-8164-B8511492FC5A}"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7BFEF-68A0-4EF9-8ED8-66382DBDDEC7}">
      <dsp:nvSpPr>
        <dsp:cNvPr id="0" name=""/>
        <dsp:cNvSpPr/>
      </dsp:nvSpPr>
      <dsp:spPr>
        <a:xfrm>
          <a:off x="0" y="0"/>
          <a:ext cx="993750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1B5E4-C450-4E23-96D3-FB78D2BD33A9}">
      <dsp:nvSpPr>
        <dsp:cNvPr id="0" name=""/>
        <dsp:cNvSpPr/>
      </dsp:nvSpPr>
      <dsp:spPr>
        <a:xfrm>
          <a:off x="0" y="0"/>
          <a:ext cx="1987500" cy="4458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baseline="0" dirty="0">
              <a:latin typeface="Raleway" pitchFamily="2" charset="0"/>
            </a:rPr>
            <a:t>Example of measures to take</a:t>
          </a:r>
          <a:endParaRPr lang="en-AT" sz="3000" kern="1200" dirty="0">
            <a:latin typeface="Raleway" pitchFamily="2" charset="0"/>
          </a:endParaRPr>
        </a:p>
      </dsp:txBody>
      <dsp:txXfrm>
        <a:off x="0" y="0"/>
        <a:ext cx="1987500" cy="4458456"/>
      </dsp:txXfrm>
    </dsp:sp>
    <dsp:sp modelId="{C51CF647-DFFD-4C37-84CE-03D44E1C7348}">
      <dsp:nvSpPr>
        <dsp:cNvPr id="0" name=""/>
        <dsp:cNvSpPr/>
      </dsp:nvSpPr>
      <dsp:spPr>
        <a:xfrm>
          <a:off x="2136562" y="52410"/>
          <a:ext cx="7800937" cy="1048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Font typeface="Wingdings" panose="05000000000000000000" pitchFamily="2" charset="2"/>
            <a:buNone/>
          </a:pPr>
          <a:r>
            <a:rPr lang="en-US" sz="2200" kern="1200" baseline="0" dirty="0">
              <a:latin typeface="Raleway" pitchFamily="2" charset="0"/>
            </a:rPr>
            <a:t>Increased scrutiny and higher standards of verification and documentation from reliable and independent sources </a:t>
          </a:r>
          <a:endParaRPr lang="en-AT" sz="2200" kern="1200" dirty="0">
            <a:latin typeface="Raleway" pitchFamily="2" charset="0"/>
          </a:endParaRPr>
        </a:p>
      </dsp:txBody>
      <dsp:txXfrm>
        <a:off x="2136562" y="52410"/>
        <a:ext cx="7800937" cy="1048216"/>
      </dsp:txXfrm>
    </dsp:sp>
    <dsp:sp modelId="{A6B9C144-82B3-4911-B25F-12F67F47BCC0}">
      <dsp:nvSpPr>
        <dsp:cNvPr id="0" name=""/>
        <dsp:cNvSpPr/>
      </dsp:nvSpPr>
      <dsp:spPr>
        <a:xfrm>
          <a:off x="1987500" y="1100626"/>
          <a:ext cx="79500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2CE2C2-2B5B-41AA-A4DB-E2DD0948EFC0}">
      <dsp:nvSpPr>
        <dsp:cNvPr id="0" name=""/>
        <dsp:cNvSpPr/>
      </dsp:nvSpPr>
      <dsp:spPr>
        <a:xfrm>
          <a:off x="2136562" y="1153037"/>
          <a:ext cx="7800937" cy="1048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Font typeface="Wingdings" panose="05000000000000000000" pitchFamily="2" charset="2"/>
            <a:buNone/>
          </a:pPr>
          <a:r>
            <a:rPr lang="en-US" sz="2200" kern="1200" baseline="0" dirty="0">
              <a:latin typeface="Raleway" pitchFamily="2" charset="0"/>
            </a:rPr>
            <a:t>More detailed inquiry and Evaluation of Customer </a:t>
          </a:r>
          <a:endParaRPr lang="en-AT" sz="2200" kern="1200" dirty="0">
            <a:latin typeface="Raleway" pitchFamily="2" charset="0"/>
          </a:endParaRPr>
        </a:p>
      </dsp:txBody>
      <dsp:txXfrm>
        <a:off x="2136562" y="1153037"/>
        <a:ext cx="7800937" cy="1048216"/>
      </dsp:txXfrm>
    </dsp:sp>
    <dsp:sp modelId="{B181EE06-0F05-4719-95B2-CD74857A66DC}">
      <dsp:nvSpPr>
        <dsp:cNvPr id="0" name=""/>
        <dsp:cNvSpPr/>
      </dsp:nvSpPr>
      <dsp:spPr>
        <a:xfrm>
          <a:off x="1987500" y="2201253"/>
          <a:ext cx="79500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D8AB60-CA8B-4B37-8ADD-D794EA6478A3}">
      <dsp:nvSpPr>
        <dsp:cNvPr id="0" name=""/>
        <dsp:cNvSpPr/>
      </dsp:nvSpPr>
      <dsp:spPr>
        <a:xfrm>
          <a:off x="2136562" y="2253664"/>
          <a:ext cx="7800937" cy="1048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Font typeface="Wingdings" panose="05000000000000000000" pitchFamily="2" charset="2"/>
            <a:buNone/>
          </a:pPr>
          <a:r>
            <a:rPr lang="en-US" sz="2200" kern="1200" baseline="0" dirty="0">
              <a:latin typeface="Raleway" pitchFamily="2" charset="0"/>
            </a:rPr>
            <a:t>Increased investigation to ascertain whether the customers or related persons are foreign PEPs</a:t>
          </a:r>
          <a:endParaRPr lang="en-AT" sz="2200" kern="1200" dirty="0">
            <a:latin typeface="Raleway" pitchFamily="2" charset="0"/>
          </a:endParaRPr>
        </a:p>
      </dsp:txBody>
      <dsp:txXfrm>
        <a:off x="2136562" y="2253664"/>
        <a:ext cx="7800937" cy="1048216"/>
      </dsp:txXfrm>
    </dsp:sp>
    <dsp:sp modelId="{ED1CE048-BBAE-46C4-A83E-2EBAE431CF79}">
      <dsp:nvSpPr>
        <dsp:cNvPr id="0" name=""/>
        <dsp:cNvSpPr/>
      </dsp:nvSpPr>
      <dsp:spPr>
        <a:xfrm>
          <a:off x="1987500" y="3301880"/>
          <a:ext cx="79500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7ED01F-2D1A-407D-9C29-000047A1E111}">
      <dsp:nvSpPr>
        <dsp:cNvPr id="0" name=""/>
        <dsp:cNvSpPr/>
      </dsp:nvSpPr>
      <dsp:spPr>
        <a:xfrm>
          <a:off x="2136562" y="3354291"/>
          <a:ext cx="7800937" cy="1048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Font typeface="Wingdings" panose="05000000000000000000" pitchFamily="2" charset="2"/>
            <a:buNone/>
          </a:pPr>
          <a:r>
            <a:rPr lang="en-US" sz="2200" kern="1200" baseline="0" dirty="0">
              <a:latin typeface="Raleway" pitchFamily="2" charset="0"/>
            </a:rPr>
            <a:t>Increased supervision of the Business Relationship</a:t>
          </a:r>
        </a:p>
      </dsp:txBody>
      <dsp:txXfrm>
        <a:off x="2136562" y="3354291"/>
        <a:ext cx="7800937" cy="1048216"/>
      </dsp:txXfrm>
    </dsp:sp>
    <dsp:sp modelId="{45EBCE32-50A2-4997-AFEB-64DDBB558654}">
      <dsp:nvSpPr>
        <dsp:cNvPr id="0" name=""/>
        <dsp:cNvSpPr/>
      </dsp:nvSpPr>
      <dsp:spPr>
        <a:xfrm>
          <a:off x="1987500" y="4402507"/>
          <a:ext cx="79500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F2328-E2A2-40E5-87EF-D3408580F541}">
      <dsp:nvSpPr>
        <dsp:cNvPr id="0" name=""/>
        <dsp:cNvSpPr/>
      </dsp:nvSpPr>
      <dsp:spPr>
        <a:xfrm>
          <a:off x="545657" y="1194"/>
          <a:ext cx="2174474" cy="13046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dirty="0">
              <a:latin typeface="Raleway" pitchFamily="2" charset="0"/>
            </a:rPr>
            <a:t>Business relationship conducted in unusual circumstances</a:t>
          </a:r>
          <a:endParaRPr lang="en-AT" sz="1400" kern="1200" dirty="0">
            <a:latin typeface="Raleway" pitchFamily="2" charset="0"/>
          </a:endParaRPr>
        </a:p>
      </dsp:txBody>
      <dsp:txXfrm>
        <a:off x="545657" y="1194"/>
        <a:ext cx="2174474" cy="1304684"/>
      </dsp:txXfrm>
    </dsp:sp>
    <dsp:sp modelId="{5919060F-7E0E-43BB-8222-B7C76B3EC014}">
      <dsp:nvSpPr>
        <dsp:cNvPr id="0" name=""/>
        <dsp:cNvSpPr/>
      </dsp:nvSpPr>
      <dsp:spPr>
        <a:xfrm>
          <a:off x="2937579" y="1194"/>
          <a:ext cx="2174474" cy="1304684"/>
        </a:xfrm>
        <a:prstGeom prst="rect">
          <a:avLst/>
        </a:prstGeom>
        <a:solidFill>
          <a:schemeClr val="accent2">
            <a:hueOff val="-145536"/>
            <a:satOff val="-8393"/>
            <a:lumOff val="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dirty="0">
              <a:latin typeface="Raleway" pitchFamily="2" charset="0"/>
            </a:rPr>
            <a:t>Ownership structure of company appears unusual or excessively complex given the nature of the companies business</a:t>
          </a:r>
          <a:endParaRPr lang="en-AT" sz="1400" kern="1200" dirty="0">
            <a:latin typeface="Raleway" pitchFamily="2" charset="0"/>
          </a:endParaRPr>
        </a:p>
      </dsp:txBody>
      <dsp:txXfrm>
        <a:off x="2937579" y="1194"/>
        <a:ext cx="2174474" cy="1304684"/>
      </dsp:txXfrm>
    </dsp:sp>
    <dsp:sp modelId="{6E293B4D-14CD-4D9F-9E48-32F012AF8D1B}">
      <dsp:nvSpPr>
        <dsp:cNvPr id="0" name=""/>
        <dsp:cNvSpPr/>
      </dsp:nvSpPr>
      <dsp:spPr>
        <a:xfrm>
          <a:off x="5329501" y="1194"/>
          <a:ext cx="2174474" cy="1304684"/>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a:latin typeface="Raleway" pitchFamily="2" charset="0"/>
            </a:rPr>
            <a:t>High Net Worth Customers and/or beneficiaries whose source of income is unclear </a:t>
          </a:r>
          <a:endParaRPr lang="en-AT" sz="1400" kern="1200">
            <a:latin typeface="Raleway" pitchFamily="2" charset="0"/>
          </a:endParaRPr>
        </a:p>
      </dsp:txBody>
      <dsp:txXfrm>
        <a:off x="5329501" y="1194"/>
        <a:ext cx="2174474" cy="1304684"/>
      </dsp:txXfrm>
    </dsp:sp>
    <dsp:sp modelId="{C804AA60-A376-4782-8013-AFFEC2824B30}">
      <dsp:nvSpPr>
        <dsp:cNvPr id="0" name=""/>
        <dsp:cNvSpPr/>
      </dsp:nvSpPr>
      <dsp:spPr>
        <a:xfrm>
          <a:off x="7721423" y="1194"/>
          <a:ext cx="2174474" cy="1304684"/>
        </a:xfrm>
        <a:prstGeom prst="rect">
          <a:avLst/>
        </a:prstGeom>
        <a:solidFill>
          <a:schemeClr val="accent2">
            <a:hueOff val="-436609"/>
            <a:satOff val="-25178"/>
            <a:lumOff val="2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a:latin typeface="Raleway" pitchFamily="2" charset="0"/>
            </a:rPr>
            <a:t>Non-resident customers and beneficiaries</a:t>
          </a:r>
          <a:endParaRPr lang="en-AT" sz="1400" kern="1200">
            <a:latin typeface="Raleway" pitchFamily="2" charset="0"/>
          </a:endParaRPr>
        </a:p>
      </dsp:txBody>
      <dsp:txXfrm>
        <a:off x="7721423" y="1194"/>
        <a:ext cx="2174474" cy="1304684"/>
      </dsp:txXfrm>
    </dsp:sp>
    <dsp:sp modelId="{900D261E-DA69-406D-AF10-C2AFA9759D4F}">
      <dsp:nvSpPr>
        <dsp:cNvPr id="0" name=""/>
        <dsp:cNvSpPr/>
      </dsp:nvSpPr>
      <dsp:spPr>
        <a:xfrm>
          <a:off x="545657" y="1523326"/>
          <a:ext cx="2174474" cy="1304684"/>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a:latin typeface="Raleway" pitchFamily="2" charset="0"/>
            </a:rPr>
            <a:t>Personal Asset Management vehicle </a:t>
          </a:r>
          <a:endParaRPr lang="en-AT" sz="1400" kern="1200">
            <a:latin typeface="Raleway" pitchFamily="2" charset="0"/>
          </a:endParaRPr>
        </a:p>
      </dsp:txBody>
      <dsp:txXfrm>
        <a:off x="545657" y="1523326"/>
        <a:ext cx="2174474" cy="1304684"/>
      </dsp:txXfrm>
    </dsp:sp>
    <dsp:sp modelId="{F0626B70-AB88-484F-B510-C4A9DD7B4D29}">
      <dsp:nvSpPr>
        <dsp:cNvPr id="0" name=""/>
        <dsp:cNvSpPr/>
      </dsp:nvSpPr>
      <dsp:spPr>
        <a:xfrm>
          <a:off x="2937579" y="1523326"/>
          <a:ext cx="2174474" cy="1304684"/>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a:latin typeface="Raleway" pitchFamily="2" charset="0"/>
            </a:rPr>
            <a:t>Cash intensive businesses or activities</a:t>
          </a:r>
          <a:endParaRPr lang="en-AT" sz="1400" kern="1200">
            <a:latin typeface="Raleway" pitchFamily="2" charset="0"/>
          </a:endParaRPr>
        </a:p>
      </dsp:txBody>
      <dsp:txXfrm>
        <a:off x="2937579" y="1523326"/>
        <a:ext cx="2174474" cy="1304684"/>
      </dsp:txXfrm>
    </dsp:sp>
    <dsp:sp modelId="{1E4382D4-2C57-4428-9778-61FB88BEAC63}">
      <dsp:nvSpPr>
        <dsp:cNvPr id="0" name=""/>
        <dsp:cNvSpPr/>
      </dsp:nvSpPr>
      <dsp:spPr>
        <a:xfrm>
          <a:off x="5329501" y="1523326"/>
          <a:ext cx="2174474" cy="1304684"/>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a:latin typeface="Raleway" pitchFamily="2" charset="0"/>
            </a:rPr>
            <a:t>Private Banking </a:t>
          </a:r>
          <a:endParaRPr lang="en-AT" sz="1400" kern="1200">
            <a:latin typeface="Raleway" pitchFamily="2" charset="0"/>
          </a:endParaRPr>
        </a:p>
      </dsp:txBody>
      <dsp:txXfrm>
        <a:off x="5329501" y="1523326"/>
        <a:ext cx="2174474" cy="1304684"/>
      </dsp:txXfrm>
    </dsp:sp>
    <dsp:sp modelId="{1353F311-5C18-4446-88D0-497FBBE05775}">
      <dsp:nvSpPr>
        <dsp:cNvPr id="0" name=""/>
        <dsp:cNvSpPr/>
      </dsp:nvSpPr>
      <dsp:spPr>
        <a:xfrm>
          <a:off x="7721423" y="1523326"/>
          <a:ext cx="2174474" cy="1304684"/>
        </a:xfrm>
        <a:prstGeom prst="rect">
          <a:avLst/>
        </a:prstGeom>
        <a:solidFill>
          <a:schemeClr val="accent2">
            <a:hueOff val="-1018754"/>
            <a:satOff val="-58750"/>
            <a:lumOff val="6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a:latin typeface="Raleway" pitchFamily="2" charset="0"/>
            </a:rPr>
            <a:t>Customer’s request to change or increase sum insures/premium payment are unusual or excessive</a:t>
          </a:r>
          <a:endParaRPr lang="en-AT" sz="1400" kern="1200">
            <a:latin typeface="Raleway" pitchFamily="2" charset="0"/>
          </a:endParaRPr>
        </a:p>
      </dsp:txBody>
      <dsp:txXfrm>
        <a:off x="7721423" y="1523326"/>
        <a:ext cx="2174474" cy="1304684"/>
      </dsp:txXfrm>
    </dsp:sp>
    <dsp:sp modelId="{E0096B67-3700-4B7D-88EA-C0FCB938BF2A}">
      <dsp:nvSpPr>
        <dsp:cNvPr id="0" name=""/>
        <dsp:cNvSpPr/>
      </dsp:nvSpPr>
      <dsp:spPr>
        <a:xfrm>
          <a:off x="1741618" y="3045458"/>
          <a:ext cx="2174474" cy="1304684"/>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a:latin typeface="Raleway" pitchFamily="2" charset="0"/>
            </a:rPr>
            <a:t>Unusually complex trading schemes</a:t>
          </a:r>
          <a:endParaRPr lang="en-AT" sz="1400" kern="1200">
            <a:latin typeface="Raleway" pitchFamily="2" charset="0"/>
          </a:endParaRPr>
        </a:p>
      </dsp:txBody>
      <dsp:txXfrm>
        <a:off x="1741618" y="3045458"/>
        <a:ext cx="2174474" cy="1304684"/>
      </dsp:txXfrm>
    </dsp:sp>
    <dsp:sp modelId="{31958DF5-5986-437E-9C40-0CB38D6E4F9C}">
      <dsp:nvSpPr>
        <dsp:cNvPr id="0" name=""/>
        <dsp:cNvSpPr/>
      </dsp:nvSpPr>
      <dsp:spPr>
        <a:xfrm>
          <a:off x="4133540" y="3045458"/>
          <a:ext cx="2174474" cy="1304684"/>
        </a:xfrm>
        <a:prstGeom prst="rect">
          <a:avLst/>
        </a:prstGeom>
        <a:solidFill>
          <a:schemeClr val="accent2">
            <a:hueOff val="-1309827"/>
            <a:satOff val="-75535"/>
            <a:lumOff val="7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a:latin typeface="Raleway" pitchFamily="2" charset="0"/>
            </a:rPr>
            <a:t>Transactions which are structured to transfer value from one party to another</a:t>
          </a:r>
          <a:endParaRPr lang="en-AT" sz="1400" kern="1200">
            <a:latin typeface="Raleway" pitchFamily="2" charset="0"/>
          </a:endParaRPr>
        </a:p>
      </dsp:txBody>
      <dsp:txXfrm>
        <a:off x="4133540" y="3045458"/>
        <a:ext cx="2174474" cy="1304684"/>
      </dsp:txXfrm>
    </dsp:sp>
    <dsp:sp modelId="{D4037F71-DBDF-4B08-8164-B8511492FC5A}">
      <dsp:nvSpPr>
        <dsp:cNvPr id="0" name=""/>
        <dsp:cNvSpPr/>
      </dsp:nvSpPr>
      <dsp:spPr>
        <a:xfrm>
          <a:off x="6525462" y="3045458"/>
          <a:ext cx="2174474" cy="130468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baseline="0">
              <a:latin typeface="Raleway" pitchFamily="2" charset="0"/>
            </a:rPr>
            <a:t>Transactions or documents involving accounts in multiple jurisdictions </a:t>
          </a:r>
          <a:endParaRPr lang="en-AT" sz="1400" kern="1200">
            <a:latin typeface="Raleway" pitchFamily="2" charset="0"/>
          </a:endParaRPr>
        </a:p>
      </dsp:txBody>
      <dsp:txXfrm>
        <a:off x="6525462" y="3045458"/>
        <a:ext cx="2174474" cy="130468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E1DF8-07DF-944D-961D-D4D51F5816FB}" type="datetimeFigureOut">
              <a:rPr lang="de-DE" smtClean="0"/>
              <a:t>28.03.2023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F5F79-6D9C-2F4B-A7FA-DEDE60ACD2CF}" type="slidenum">
              <a:rPr lang="de-DE" smtClean="0"/>
              <a:t>‹#›</a:t>
            </a:fld>
            <a:endParaRPr lang="de-DE"/>
          </a:p>
        </p:txBody>
      </p:sp>
    </p:spTree>
    <p:extLst>
      <p:ext uri="{BB962C8B-B14F-4D97-AF65-F5344CB8AC3E}">
        <p14:creationId xmlns:p14="http://schemas.microsoft.com/office/powerpoint/2010/main" val="174048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F5F79-6D9C-2F4B-A7FA-DEDE60ACD2C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92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0CF5F79-6D9C-2F4B-A7FA-DEDE60ACD2CF}" type="slidenum">
              <a:rPr lang="de-DE" smtClean="0"/>
              <a:t>13</a:t>
            </a:fld>
            <a:endParaRPr lang="de-DE"/>
          </a:p>
        </p:txBody>
      </p:sp>
    </p:spTree>
    <p:extLst>
      <p:ext uri="{BB962C8B-B14F-4D97-AF65-F5344CB8AC3E}">
        <p14:creationId xmlns:p14="http://schemas.microsoft.com/office/powerpoint/2010/main" val="3589424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0CF5F79-6D9C-2F4B-A7FA-DEDE60ACD2CF}" type="slidenum">
              <a:rPr lang="de-DE" smtClean="0"/>
              <a:t>14</a:t>
            </a:fld>
            <a:endParaRPr lang="de-DE"/>
          </a:p>
        </p:txBody>
      </p:sp>
    </p:spTree>
    <p:extLst>
      <p:ext uri="{BB962C8B-B14F-4D97-AF65-F5344CB8AC3E}">
        <p14:creationId xmlns:p14="http://schemas.microsoft.com/office/powerpoint/2010/main" val="3548336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0CF5F79-6D9C-2F4B-A7FA-DEDE60ACD2CF}" type="slidenum">
              <a:rPr lang="de-DE" smtClean="0"/>
              <a:t>15</a:t>
            </a:fld>
            <a:endParaRPr lang="de-DE"/>
          </a:p>
        </p:txBody>
      </p:sp>
    </p:spTree>
    <p:extLst>
      <p:ext uri="{BB962C8B-B14F-4D97-AF65-F5344CB8AC3E}">
        <p14:creationId xmlns:p14="http://schemas.microsoft.com/office/powerpoint/2010/main" val="2093350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0CF5F79-6D9C-2F4B-A7FA-DEDE60ACD2CF}" type="slidenum">
              <a:rPr lang="de-DE" smtClean="0"/>
              <a:t>16</a:t>
            </a:fld>
            <a:endParaRPr lang="de-DE"/>
          </a:p>
        </p:txBody>
      </p:sp>
    </p:spTree>
    <p:extLst>
      <p:ext uri="{BB962C8B-B14F-4D97-AF65-F5344CB8AC3E}">
        <p14:creationId xmlns:p14="http://schemas.microsoft.com/office/powerpoint/2010/main" val="198071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0CF5F79-6D9C-2F4B-A7FA-DEDE60ACD2CF}" type="slidenum">
              <a:rPr lang="de-DE" smtClean="0"/>
              <a:t>17</a:t>
            </a:fld>
            <a:endParaRPr lang="de-DE"/>
          </a:p>
        </p:txBody>
      </p:sp>
    </p:spTree>
    <p:extLst>
      <p:ext uri="{BB962C8B-B14F-4D97-AF65-F5344CB8AC3E}">
        <p14:creationId xmlns:p14="http://schemas.microsoft.com/office/powerpoint/2010/main" val="4076179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0CF5F79-6D9C-2F4B-A7FA-DEDE60ACD2CF}" type="slidenum">
              <a:rPr lang="de-DE" smtClean="0"/>
              <a:t>18</a:t>
            </a:fld>
            <a:endParaRPr lang="de-DE"/>
          </a:p>
        </p:txBody>
      </p:sp>
    </p:spTree>
    <p:extLst>
      <p:ext uri="{BB962C8B-B14F-4D97-AF65-F5344CB8AC3E}">
        <p14:creationId xmlns:p14="http://schemas.microsoft.com/office/powerpoint/2010/main" val="166968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0CF5F79-6D9C-2F4B-A7FA-DEDE60ACD2CF}" type="slidenum">
              <a:rPr lang="de-DE" smtClean="0"/>
              <a:t>19</a:t>
            </a:fld>
            <a:endParaRPr lang="de-DE"/>
          </a:p>
        </p:txBody>
      </p:sp>
    </p:spTree>
    <p:extLst>
      <p:ext uri="{BB962C8B-B14F-4D97-AF65-F5344CB8AC3E}">
        <p14:creationId xmlns:p14="http://schemas.microsoft.com/office/powerpoint/2010/main" val="401154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F5F79-6D9C-2F4B-A7FA-DEDE60ACD2C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3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0CF5F79-6D9C-2F4B-A7FA-DEDE60ACD2CF}" type="slidenum">
              <a:rPr lang="de-DE" smtClean="0"/>
              <a:t>4</a:t>
            </a:fld>
            <a:endParaRPr lang="de-DE"/>
          </a:p>
        </p:txBody>
      </p:sp>
    </p:spTree>
    <p:extLst>
      <p:ext uri="{BB962C8B-B14F-4D97-AF65-F5344CB8AC3E}">
        <p14:creationId xmlns:p14="http://schemas.microsoft.com/office/powerpoint/2010/main" val="209130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0CF5F79-6D9C-2F4B-A7FA-DEDE60ACD2CF}" type="slidenum">
              <a:rPr lang="de-DE" smtClean="0"/>
              <a:t>5</a:t>
            </a:fld>
            <a:endParaRPr lang="de-DE"/>
          </a:p>
        </p:txBody>
      </p:sp>
    </p:spTree>
    <p:extLst>
      <p:ext uri="{BB962C8B-B14F-4D97-AF65-F5344CB8AC3E}">
        <p14:creationId xmlns:p14="http://schemas.microsoft.com/office/powerpoint/2010/main" val="90721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0CF5F79-6D9C-2F4B-A7FA-DEDE60ACD2CF}" type="slidenum">
              <a:rPr lang="de-DE" smtClean="0"/>
              <a:t>6</a:t>
            </a:fld>
            <a:endParaRPr lang="de-DE"/>
          </a:p>
        </p:txBody>
      </p:sp>
    </p:spTree>
    <p:extLst>
      <p:ext uri="{BB962C8B-B14F-4D97-AF65-F5344CB8AC3E}">
        <p14:creationId xmlns:p14="http://schemas.microsoft.com/office/powerpoint/2010/main" val="3903668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0CF5F79-6D9C-2F4B-A7FA-DEDE60ACD2CF}" type="slidenum">
              <a:rPr lang="de-DE" smtClean="0"/>
              <a:t>7</a:t>
            </a:fld>
            <a:endParaRPr lang="de-DE"/>
          </a:p>
        </p:txBody>
      </p:sp>
    </p:spTree>
    <p:extLst>
      <p:ext uri="{BB962C8B-B14F-4D97-AF65-F5344CB8AC3E}">
        <p14:creationId xmlns:p14="http://schemas.microsoft.com/office/powerpoint/2010/main" val="772192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0CF5F79-6D9C-2F4B-A7FA-DEDE60ACD2CF}" type="slidenum">
              <a:rPr lang="de-DE" smtClean="0"/>
              <a:t>8</a:t>
            </a:fld>
            <a:endParaRPr lang="de-DE"/>
          </a:p>
        </p:txBody>
      </p:sp>
    </p:spTree>
    <p:extLst>
      <p:ext uri="{BB962C8B-B14F-4D97-AF65-F5344CB8AC3E}">
        <p14:creationId xmlns:p14="http://schemas.microsoft.com/office/powerpoint/2010/main" val="394004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0CF5F79-6D9C-2F4B-A7FA-DEDE60ACD2CF}" type="slidenum">
              <a:rPr lang="de-DE" smtClean="0"/>
              <a:t>9</a:t>
            </a:fld>
            <a:endParaRPr lang="de-DE"/>
          </a:p>
        </p:txBody>
      </p:sp>
    </p:spTree>
    <p:extLst>
      <p:ext uri="{BB962C8B-B14F-4D97-AF65-F5344CB8AC3E}">
        <p14:creationId xmlns:p14="http://schemas.microsoft.com/office/powerpoint/2010/main" val="342936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0CF5F79-6D9C-2F4B-A7FA-DEDE60ACD2CF}" type="slidenum">
              <a:rPr lang="de-DE" smtClean="0"/>
              <a:t>11</a:t>
            </a:fld>
            <a:endParaRPr lang="de-DE"/>
          </a:p>
        </p:txBody>
      </p:sp>
    </p:spTree>
    <p:extLst>
      <p:ext uri="{BB962C8B-B14F-4D97-AF65-F5344CB8AC3E}">
        <p14:creationId xmlns:p14="http://schemas.microsoft.com/office/powerpoint/2010/main" val="3955782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20CF5F79-6D9C-2F4B-A7FA-DEDE60ACD2CF}" type="slidenum">
              <a:rPr lang="de-DE" smtClean="0"/>
              <a:t>12</a:t>
            </a:fld>
            <a:endParaRPr lang="de-DE"/>
          </a:p>
        </p:txBody>
      </p:sp>
    </p:spTree>
    <p:extLst>
      <p:ext uri="{BB962C8B-B14F-4D97-AF65-F5344CB8AC3E}">
        <p14:creationId xmlns:p14="http://schemas.microsoft.com/office/powerpoint/2010/main" val="992185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ft-advisors.com/" TargetMode="Externa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www.ft-advisors.com/" TargetMode="External"/><Relationship Id="rId4" Type="http://schemas.openxmlformats.org/officeDocument/2006/relationships/hyperlink" Target="mailto:office@ft-advisors.com"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57AAC18-6950-ECF3-079F-CBE910E9A5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18848" y="2924944"/>
            <a:ext cx="2754304" cy="1224135"/>
          </a:xfrm>
          <a:prstGeom prst="rect">
            <a:avLst/>
          </a:prstGeom>
        </p:spPr>
      </p:pic>
    </p:spTree>
    <p:extLst>
      <p:ext uri="{BB962C8B-B14F-4D97-AF65-F5344CB8AC3E}">
        <p14:creationId xmlns:p14="http://schemas.microsoft.com/office/powerpoint/2010/main" val="338957545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F56761D0-C9EC-CE47-24F5-1C2036B56DCB}"/>
              </a:ext>
            </a:extLst>
          </p:cNvPr>
          <p:cNvSpPr>
            <a:spLocks noGrp="1"/>
          </p:cNvSpPr>
          <p:nvPr>
            <p:ph type="dt" sz="half" idx="10"/>
          </p:nvPr>
        </p:nvSpPr>
        <p:spPr/>
        <p:txBody>
          <a:bodyPr/>
          <a:lstStyle>
            <a:lvl1pPr>
              <a:defRPr/>
            </a:lvl1pPr>
          </a:lstStyle>
          <a:p>
            <a:fld id="{2D256439-B850-184F-B4CB-AB0616CA0CB3}" type="datetime3">
              <a:rPr lang="de-AT" smtClean="0"/>
              <a:t>28/03/23</a:t>
            </a:fld>
            <a:endParaRPr lang="de-DE" dirty="0"/>
          </a:p>
        </p:txBody>
      </p:sp>
      <p:sp>
        <p:nvSpPr>
          <p:cNvPr id="9" name="Fußzeilenplatzhalter 8">
            <a:extLst>
              <a:ext uri="{FF2B5EF4-FFF2-40B4-BE49-F238E27FC236}">
                <a16:creationId xmlns:a16="http://schemas.microsoft.com/office/drawing/2014/main" id="{5900C0DE-6386-E079-ADEE-739862D3E8C6}"/>
              </a:ext>
            </a:extLst>
          </p:cNvPr>
          <p:cNvSpPr>
            <a:spLocks noGrp="1"/>
          </p:cNvSpPr>
          <p:nvPr>
            <p:ph type="ftr" sz="quarter" idx="11"/>
          </p:nvPr>
        </p:nvSpPr>
        <p:spPr/>
        <p:txBody>
          <a:bodyPr/>
          <a:lstStyle/>
          <a:p>
            <a:r>
              <a:rPr lang="de-DE"/>
              <a:t>© Financial Transparency Advisors</a:t>
            </a:r>
            <a:endParaRPr lang="de-DE" dirty="0"/>
          </a:p>
        </p:txBody>
      </p:sp>
      <p:sp>
        <p:nvSpPr>
          <p:cNvPr id="10" name="Foliennummernplatzhalter 9">
            <a:extLst>
              <a:ext uri="{FF2B5EF4-FFF2-40B4-BE49-F238E27FC236}">
                <a16:creationId xmlns:a16="http://schemas.microsoft.com/office/drawing/2014/main" id="{B273C34B-5528-92C2-2DF8-92ED6316A600}"/>
              </a:ext>
            </a:extLst>
          </p:cNvPr>
          <p:cNvSpPr>
            <a:spLocks noGrp="1"/>
          </p:cNvSpPr>
          <p:nvPr>
            <p:ph type="sldNum" sz="quarter" idx="12"/>
          </p:nvPr>
        </p:nvSpPr>
        <p:spPr/>
        <p:txBody>
          <a:bodyPr/>
          <a:lstStyle/>
          <a:p>
            <a:fld id="{0D5D4F3F-BA5A-4243-9F06-2EC3CD8A184B}" type="slidenum">
              <a:rPr lang="de-DE" smtClean="0"/>
              <a:pPr/>
              <a:t>‹#›</a:t>
            </a:fld>
            <a:endParaRPr lang="de-DE" dirty="0"/>
          </a:p>
        </p:txBody>
      </p:sp>
    </p:spTree>
    <p:extLst>
      <p:ext uri="{BB962C8B-B14F-4D97-AF65-F5344CB8AC3E}">
        <p14:creationId xmlns:p14="http://schemas.microsoft.com/office/powerpoint/2010/main" val="2604990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8972D9-E355-4E5E-96AE-F85A61B13584}"/>
              </a:ext>
            </a:extLst>
          </p:cNvPr>
          <p:cNvSpPr>
            <a:spLocks noGrp="1"/>
          </p:cNvSpPr>
          <p:nvPr>
            <p:ph type="title"/>
          </p:nvPr>
        </p:nvSpPr>
        <p:spPr>
          <a:xfrm>
            <a:off x="335360" y="332656"/>
            <a:ext cx="11450465" cy="1325563"/>
          </a:xfrm>
        </p:spPr>
        <p:txBody>
          <a:bodyPr anchor="t"/>
          <a:lstStyle/>
          <a:p>
            <a:r>
              <a:rPr lang="de-DE" dirty="0"/>
              <a:t>Mastertitelformat bearbeiten</a:t>
            </a:r>
          </a:p>
        </p:txBody>
      </p:sp>
      <p:sp>
        <p:nvSpPr>
          <p:cNvPr id="3" name="Inhaltsplatzhalter 2">
            <a:extLst>
              <a:ext uri="{FF2B5EF4-FFF2-40B4-BE49-F238E27FC236}">
                <a16:creationId xmlns:a16="http://schemas.microsoft.com/office/drawing/2014/main" id="{CBAA554F-8223-4CAA-2FC5-B531609699FD}"/>
              </a:ext>
            </a:extLst>
          </p:cNvPr>
          <p:cNvSpPr>
            <a:spLocks noGrp="1"/>
          </p:cNvSpPr>
          <p:nvPr>
            <p:ph idx="1"/>
          </p:nvPr>
        </p:nvSpPr>
        <p:spPr/>
        <p:txBody>
          <a:bodyPr/>
          <a:lstStyle>
            <a:lvl1pPr>
              <a:lnSpc>
                <a:spcPct val="120000"/>
              </a:lnSpc>
              <a:spcBef>
                <a:spcPts val="1200"/>
              </a:spcBef>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ußzeilenplatzhalter 8">
            <a:extLst>
              <a:ext uri="{FF2B5EF4-FFF2-40B4-BE49-F238E27FC236}">
                <a16:creationId xmlns:a16="http://schemas.microsoft.com/office/drawing/2014/main" id="{2192C6C1-18D7-FFB8-9D86-23F36297F627}"/>
              </a:ext>
            </a:extLst>
          </p:cNvPr>
          <p:cNvSpPr>
            <a:spLocks noGrp="1"/>
          </p:cNvSpPr>
          <p:nvPr>
            <p:ph type="ftr" sz="quarter" idx="10"/>
          </p:nvPr>
        </p:nvSpPr>
        <p:spPr/>
        <p:txBody>
          <a:bodyPr/>
          <a:lstStyle/>
          <a:p>
            <a:r>
              <a:rPr lang="de-DE" dirty="0"/>
              <a:t>© Financial Transparency </a:t>
            </a:r>
            <a:r>
              <a:rPr lang="de-DE" dirty="0" err="1"/>
              <a:t>Advisors</a:t>
            </a:r>
            <a:endParaRPr lang="de-DE" dirty="0"/>
          </a:p>
        </p:txBody>
      </p:sp>
    </p:spTree>
    <p:extLst>
      <p:ext uri="{BB962C8B-B14F-4D97-AF65-F5344CB8AC3E}">
        <p14:creationId xmlns:p14="http://schemas.microsoft.com/office/powerpoint/2010/main" val="4012695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65D94-6C70-1D7E-5CA1-22CB175BABCC}"/>
              </a:ext>
            </a:extLst>
          </p:cNvPr>
          <p:cNvSpPr>
            <a:spLocks noGrp="1"/>
          </p:cNvSpPr>
          <p:nvPr>
            <p:ph type="title" hasCustomPrompt="1"/>
          </p:nvPr>
        </p:nvSpPr>
        <p:spPr>
          <a:xfrm>
            <a:off x="334962" y="333375"/>
            <a:ext cx="11522075" cy="1325563"/>
          </a:xfrm>
        </p:spPr>
        <p:txBody>
          <a:bodyPr anchor="t"/>
          <a:lstStyle/>
          <a:p>
            <a:r>
              <a:rPr lang="de-DE" dirty="0"/>
              <a:t>MASTERTITELFORMAT BEARBEITEN</a:t>
            </a:r>
          </a:p>
        </p:txBody>
      </p:sp>
      <p:sp>
        <p:nvSpPr>
          <p:cNvPr id="3" name="Inhaltsplatzhalter 2">
            <a:extLst>
              <a:ext uri="{FF2B5EF4-FFF2-40B4-BE49-F238E27FC236}">
                <a16:creationId xmlns:a16="http://schemas.microsoft.com/office/drawing/2014/main" id="{6AD85F88-23D7-57CD-D3D0-FF035ADF645F}"/>
              </a:ext>
            </a:extLst>
          </p:cNvPr>
          <p:cNvSpPr>
            <a:spLocks noGrp="1"/>
          </p:cNvSpPr>
          <p:nvPr>
            <p:ph sz="half" idx="1"/>
          </p:nvPr>
        </p:nvSpPr>
        <p:spPr>
          <a:xfrm>
            <a:off x="334962" y="1825625"/>
            <a:ext cx="5545137"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733FDEF-BC48-1EAB-7082-DE42844D0FCB}"/>
              </a:ext>
            </a:extLst>
          </p:cNvPr>
          <p:cNvSpPr>
            <a:spLocks noGrp="1"/>
          </p:cNvSpPr>
          <p:nvPr>
            <p:ph sz="half" idx="2"/>
          </p:nvPr>
        </p:nvSpPr>
        <p:spPr>
          <a:xfrm>
            <a:off x="6311900" y="1825625"/>
            <a:ext cx="5545138"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8">
            <a:extLst>
              <a:ext uri="{FF2B5EF4-FFF2-40B4-BE49-F238E27FC236}">
                <a16:creationId xmlns:a16="http://schemas.microsoft.com/office/drawing/2014/main" id="{42E6EC37-8211-B7FA-4060-6BF9A3B8AC92}"/>
              </a:ext>
            </a:extLst>
          </p:cNvPr>
          <p:cNvSpPr>
            <a:spLocks noGrp="1"/>
          </p:cNvSpPr>
          <p:nvPr>
            <p:ph type="ftr" sz="quarter" idx="10"/>
          </p:nvPr>
        </p:nvSpPr>
        <p:spPr>
          <a:xfrm>
            <a:off x="4038600" y="6381750"/>
            <a:ext cx="4114800" cy="476250"/>
          </a:xfrm>
        </p:spPr>
        <p:txBody>
          <a:bodyPr/>
          <a:lstStyle/>
          <a:p>
            <a:r>
              <a:rPr lang="de-DE" dirty="0"/>
              <a:t>© Financial Transparency </a:t>
            </a:r>
            <a:r>
              <a:rPr lang="de-DE" dirty="0" err="1"/>
              <a:t>Advisors</a:t>
            </a:r>
            <a:endParaRPr lang="de-DE" dirty="0"/>
          </a:p>
        </p:txBody>
      </p:sp>
    </p:spTree>
    <p:extLst>
      <p:ext uri="{BB962C8B-B14F-4D97-AF65-F5344CB8AC3E}">
        <p14:creationId xmlns:p14="http://schemas.microsoft.com/office/powerpoint/2010/main" val="123324077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5708A-0BFA-0D5A-39FD-A5E34E5B250A}"/>
              </a:ext>
            </a:extLst>
          </p:cNvPr>
          <p:cNvSpPr>
            <a:spLocks noGrp="1"/>
          </p:cNvSpPr>
          <p:nvPr>
            <p:ph type="title"/>
          </p:nvPr>
        </p:nvSpPr>
        <p:spPr>
          <a:xfrm>
            <a:off x="334963" y="333375"/>
            <a:ext cx="11522075" cy="1325563"/>
          </a:xfrm>
        </p:spPr>
        <p:txBody>
          <a:bodyPr anchor="t"/>
          <a:lstStyle/>
          <a:p>
            <a:r>
              <a:rPr lang="de-DE" dirty="0"/>
              <a:t>Mastertitelformat bearbeiten</a:t>
            </a:r>
          </a:p>
        </p:txBody>
      </p:sp>
      <p:sp>
        <p:nvSpPr>
          <p:cNvPr id="3" name="Textplatzhalter 2">
            <a:extLst>
              <a:ext uri="{FF2B5EF4-FFF2-40B4-BE49-F238E27FC236}">
                <a16:creationId xmlns:a16="http://schemas.microsoft.com/office/drawing/2014/main" id="{5E026990-E015-4933-6381-FE731B23E787}"/>
              </a:ext>
            </a:extLst>
          </p:cNvPr>
          <p:cNvSpPr>
            <a:spLocks noGrp="1"/>
          </p:cNvSpPr>
          <p:nvPr>
            <p:ph type="body" idx="1"/>
          </p:nvPr>
        </p:nvSpPr>
        <p:spPr>
          <a:xfrm>
            <a:off x="334963" y="1649413"/>
            <a:ext cx="5545137" cy="823912"/>
          </a:xfrm>
        </p:spPr>
        <p:txBody>
          <a:bodyPr anchor="b">
            <a:normAutofit/>
          </a:bodyPr>
          <a:lstStyle>
            <a:lvl1pPr marL="0" indent="0">
              <a:buNone/>
              <a:defRPr sz="2400" b="0">
                <a:solidFill>
                  <a:srgbClr val="0745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20DF5626-638A-E1D1-1B35-366CCC082D1F}"/>
              </a:ext>
            </a:extLst>
          </p:cNvPr>
          <p:cNvSpPr>
            <a:spLocks noGrp="1"/>
          </p:cNvSpPr>
          <p:nvPr>
            <p:ph sz="half" idx="2"/>
          </p:nvPr>
        </p:nvSpPr>
        <p:spPr>
          <a:xfrm>
            <a:off x="334963" y="2473325"/>
            <a:ext cx="55451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7136A30-5F58-DE76-D304-05B7EE5CB126}"/>
              </a:ext>
            </a:extLst>
          </p:cNvPr>
          <p:cNvSpPr>
            <a:spLocks noGrp="1"/>
          </p:cNvSpPr>
          <p:nvPr>
            <p:ph type="body" sz="quarter" idx="3"/>
          </p:nvPr>
        </p:nvSpPr>
        <p:spPr>
          <a:xfrm>
            <a:off x="6311900" y="1649413"/>
            <a:ext cx="5545138" cy="823912"/>
          </a:xfrm>
        </p:spPr>
        <p:txBody>
          <a:bodyPr anchor="b">
            <a:normAutofit/>
          </a:bodyPr>
          <a:lstStyle>
            <a:lvl1pPr marL="0" indent="0">
              <a:buNone/>
              <a:defRPr sz="2400" b="0">
                <a:solidFill>
                  <a:srgbClr val="0745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1478385E-AA31-E751-E3B4-86AB0A2682E7}"/>
              </a:ext>
            </a:extLst>
          </p:cNvPr>
          <p:cNvSpPr>
            <a:spLocks noGrp="1"/>
          </p:cNvSpPr>
          <p:nvPr>
            <p:ph sz="quarter" idx="4"/>
          </p:nvPr>
        </p:nvSpPr>
        <p:spPr>
          <a:xfrm>
            <a:off x="6311900" y="2473325"/>
            <a:ext cx="554513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Fußzeilenplatzhalter 8">
            <a:extLst>
              <a:ext uri="{FF2B5EF4-FFF2-40B4-BE49-F238E27FC236}">
                <a16:creationId xmlns:a16="http://schemas.microsoft.com/office/drawing/2014/main" id="{A85A8443-B5FE-726A-6E7C-2141E27AD34D}"/>
              </a:ext>
            </a:extLst>
          </p:cNvPr>
          <p:cNvSpPr>
            <a:spLocks noGrp="1"/>
          </p:cNvSpPr>
          <p:nvPr>
            <p:ph type="ftr" sz="quarter" idx="10"/>
          </p:nvPr>
        </p:nvSpPr>
        <p:spPr>
          <a:xfrm>
            <a:off x="4038600" y="6381750"/>
            <a:ext cx="4114800" cy="476250"/>
          </a:xfrm>
        </p:spPr>
        <p:txBody>
          <a:bodyPr/>
          <a:lstStyle/>
          <a:p>
            <a:r>
              <a:rPr lang="de-DE" dirty="0"/>
              <a:t>© Financial Transparency </a:t>
            </a:r>
            <a:r>
              <a:rPr lang="de-DE" dirty="0" err="1"/>
              <a:t>Advisors</a:t>
            </a:r>
            <a:endParaRPr lang="de-DE" dirty="0"/>
          </a:p>
        </p:txBody>
      </p:sp>
    </p:spTree>
    <p:extLst>
      <p:ext uri="{BB962C8B-B14F-4D97-AF65-F5344CB8AC3E}">
        <p14:creationId xmlns:p14="http://schemas.microsoft.com/office/powerpoint/2010/main" val="137985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0D6DE-4D05-FEF1-3184-92DF5B339E7D}"/>
              </a:ext>
            </a:extLst>
          </p:cNvPr>
          <p:cNvSpPr>
            <a:spLocks noGrp="1"/>
          </p:cNvSpPr>
          <p:nvPr>
            <p:ph type="title"/>
          </p:nvPr>
        </p:nvSpPr>
        <p:spPr>
          <a:xfrm>
            <a:off x="335360" y="332656"/>
            <a:ext cx="11521678" cy="1325563"/>
          </a:xfrm>
        </p:spPr>
        <p:txBody>
          <a:bodyPr/>
          <a:lstStyle/>
          <a:p>
            <a:r>
              <a:rPr lang="de-DE" dirty="0"/>
              <a:t>Mastertitelformat bearbeiten</a:t>
            </a:r>
          </a:p>
        </p:txBody>
      </p:sp>
      <p:sp>
        <p:nvSpPr>
          <p:cNvPr id="6" name="Fußzeilenplatzhalter 5">
            <a:extLst>
              <a:ext uri="{FF2B5EF4-FFF2-40B4-BE49-F238E27FC236}">
                <a16:creationId xmlns:a16="http://schemas.microsoft.com/office/drawing/2014/main" id="{DE8AADF9-7B11-F1F3-2D0C-9E265ECE7BFE}"/>
              </a:ext>
            </a:extLst>
          </p:cNvPr>
          <p:cNvSpPr>
            <a:spLocks noGrp="1"/>
          </p:cNvSpPr>
          <p:nvPr>
            <p:ph type="ftr" sz="quarter" idx="10"/>
          </p:nvPr>
        </p:nvSpPr>
        <p:spPr/>
        <p:txBody>
          <a:bodyPr/>
          <a:lstStyle/>
          <a:p>
            <a:r>
              <a:rPr lang="de-DE"/>
              <a:t>© Financial Transparency Advisors</a:t>
            </a:r>
            <a:endParaRPr lang="de-DE" dirty="0"/>
          </a:p>
        </p:txBody>
      </p:sp>
    </p:spTree>
    <p:extLst>
      <p:ext uri="{BB962C8B-B14F-4D97-AF65-F5344CB8AC3E}">
        <p14:creationId xmlns:p14="http://schemas.microsoft.com/office/powerpoint/2010/main" val="2028336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3C7DB551-8ADE-2A08-113F-F16F45FB1CF4}"/>
              </a:ext>
            </a:extLst>
          </p:cNvPr>
          <p:cNvSpPr>
            <a:spLocks noGrp="1"/>
          </p:cNvSpPr>
          <p:nvPr>
            <p:ph type="ftr" sz="quarter" idx="10"/>
          </p:nvPr>
        </p:nvSpPr>
        <p:spPr/>
        <p:txBody>
          <a:bodyPr/>
          <a:lstStyle/>
          <a:p>
            <a:r>
              <a:rPr lang="de-DE"/>
              <a:t>© Financial Transparency Advisors</a:t>
            </a:r>
            <a:endParaRPr lang="de-DE" dirty="0"/>
          </a:p>
        </p:txBody>
      </p:sp>
    </p:spTree>
    <p:extLst>
      <p:ext uri="{BB962C8B-B14F-4D97-AF65-F5344CB8AC3E}">
        <p14:creationId xmlns:p14="http://schemas.microsoft.com/office/powerpoint/2010/main" val="1806770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7E87A3-D113-5452-39C7-F0DB5929B66E}"/>
              </a:ext>
            </a:extLst>
          </p:cNvPr>
          <p:cNvSpPr>
            <a:spLocks noGrp="1"/>
          </p:cNvSpPr>
          <p:nvPr>
            <p:ph type="title"/>
          </p:nvPr>
        </p:nvSpPr>
        <p:spPr>
          <a:xfrm>
            <a:off x="334963" y="321304"/>
            <a:ext cx="5545137" cy="1600200"/>
          </a:xfrm>
        </p:spPr>
        <p:txBody>
          <a:bodyPr anchor="b"/>
          <a:lstStyle>
            <a:lvl1pPr>
              <a:defRPr sz="3200"/>
            </a:lvl1pPr>
          </a:lstStyle>
          <a:p>
            <a:r>
              <a:rPr lang="de-DE" dirty="0"/>
              <a:t>Mastertitelformat bearbeiten</a:t>
            </a:r>
          </a:p>
        </p:txBody>
      </p:sp>
      <p:sp>
        <p:nvSpPr>
          <p:cNvPr id="3" name="Inhaltsplatzhalter 2">
            <a:extLst>
              <a:ext uri="{FF2B5EF4-FFF2-40B4-BE49-F238E27FC236}">
                <a16:creationId xmlns:a16="http://schemas.microsoft.com/office/drawing/2014/main" id="{6FF872E4-6182-E971-12F5-30C5BE0ABBDB}"/>
              </a:ext>
            </a:extLst>
          </p:cNvPr>
          <p:cNvSpPr>
            <a:spLocks noGrp="1"/>
          </p:cNvSpPr>
          <p:nvPr>
            <p:ph idx="1"/>
          </p:nvPr>
        </p:nvSpPr>
        <p:spPr>
          <a:xfrm>
            <a:off x="6311900" y="836712"/>
            <a:ext cx="5545138" cy="4873625"/>
          </a:xfrm>
        </p:spPr>
        <p:txBody>
          <a:bodyPr>
            <a:normAutofit/>
          </a:bodyPr>
          <a:lstStyle>
            <a:lvl1pPr>
              <a:defRPr sz="1800">
                <a:solidFill>
                  <a:srgbClr val="2B2B2B"/>
                </a:solidFill>
              </a:defRPr>
            </a:lvl1pPr>
            <a:lvl2pPr>
              <a:lnSpc>
                <a:spcPct val="110000"/>
              </a:lnSpc>
              <a:defRPr sz="1600">
                <a:solidFill>
                  <a:srgbClr val="2B2B2B"/>
                </a:solidFill>
              </a:defRPr>
            </a:lvl2pPr>
            <a:lvl3pPr>
              <a:lnSpc>
                <a:spcPct val="110000"/>
              </a:lnSpc>
              <a:defRPr sz="1400">
                <a:solidFill>
                  <a:srgbClr val="2B2B2B"/>
                </a:solidFill>
              </a:defRPr>
            </a:lvl3pPr>
            <a:lvl4pPr>
              <a:lnSpc>
                <a:spcPct val="110000"/>
              </a:lnSpc>
              <a:defRPr sz="1400">
                <a:solidFill>
                  <a:srgbClr val="2B2B2B"/>
                </a:solidFill>
              </a:defRPr>
            </a:lvl4pPr>
            <a:lvl5pPr>
              <a:lnSpc>
                <a:spcPct val="110000"/>
              </a:lnSpc>
              <a:defRPr sz="1200">
                <a:solidFill>
                  <a:srgbClr val="2B2B2B"/>
                </a:solidFill>
              </a:defRPr>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06B172DC-AE99-99D3-97D9-C7E568E23ACE}"/>
              </a:ext>
            </a:extLst>
          </p:cNvPr>
          <p:cNvSpPr>
            <a:spLocks noGrp="1"/>
          </p:cNvSpPr>
          <p:nvPr>
            <p:ph type="body" sz="half" idx="2"/>
          </p:nvPr>
        </p:nvSpPr>
        <p:spPr>
          <a:xfrm>
            <a:off x="334963" y="1921504"/>
            <a:ext cx="55451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7">
            <a:extLst>
              <a:ext uri="{FF2B5EF4-FFF2-40B4-BE49-F238E27FC236}">
                <a16:creationId xmlns:a16="http://schemas.microsoft.com/office/drawing/2014/main" id="{94F1710B-5C29-7D75-D5A2-143E360A31F2}"/>
              </a:ext>
            </a:extLst>
          </p:cNvPr>
          <p:cNvSpPr>
            <a:spLocks noGrp="1"/>
          </p:cNvSpPr>
          <p:nvPr>
            <p:ph type="ftr" sz="quarter" idx="10"/>
          </p:nvPr>
        </p:nvSpPr>
        <p:spPr/>
        <p:txBody>
          <a:bodyPr/>
          <a:lstStyle/>
          <a:p>
            <a:r>
              <a:rPr lang="de-DE"/>
              <a:t>© Financial Transparency Advisors</a:t>
            </a:r>
            <a:endParaRPr lang="de-DE" dirty="0"/>
          </a:p>
        </p:txBody>
      </p:sp>
    </p:spTree>
    <p:extLst>
      <p:ext uri="{BB962C8B-B14F-4D97-AF65-F5344CB8AC3E}">
        <p14:creationId xmlns:p14="http://schemas.microsoft.com/office/powerpoint/2010/main" val="1887081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BDCBD-2027-80A0-C40A-B8F0B818E56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D40C388-9156-8B92-3846-84A9C813EAFC}"/>
              </a:ext>
            </a:extLst>
          </p:cNvPr>
          <p:cNvSpPr>
            <a:spLocks noGrp="1"/>
          </p:cNvSpPr>
          <p:nvPr>
            <p:ph type="pic" idx="1"/>
          </p:nvPr>
        </p:nvSpPr>
        <p:spPr>
          <a:xfrm>
            <a:off x="6311900" y="333375"/>
            <a:ext cx="5545138" cy="604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F75615D-D4B4-3E98-1DD1-7F4677531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7">
            <a:extLst>
              <a:ext uri="{FF2B5EF4-FFF2-40B4-BE49-F238E27FC236}">
                <a16:creationId xmlns:a16="http://schemas.microsoft.com/office/drawing/2014/main" id="{05607840-5B65-CBA5-E8AD-AB6738BC5E41}"/>
              </a:ext>
            </a:extLst>
          </p:cNvPr>
          <p:cNvSpPr>
            <a:spLocks noGrp="1"/>
          </p:cNvSpPr>
          <p:nvPr>
            <p:ph type="ftr" sz="quarter" idx="10"/>
          </p:nvPr>
        </p:nvSpPr>
        <p:spPr/>
        <p:txBody>
          <a:bodyPr/>
          <a:lstStyle/>
          <a:p>
            <a:r>
              <a:rPr lang="de-DE"/>
              <a:t>© Financial Transparency Advisors</a:t>
            </a:r>
            <a:endParaRPr lang="de-DE" dirty="0"/>
          </a:p>
        </p:txBody>
      </p:sp>
    </p:spTree>
    <p:extLst>
      <p:ext uri="{BB962C8B-B14F-4D97-AF65-F5344CB8AC3E}">
        <p14:creationId xmlns:p14="http://schemas.microsoft.com/office/powerpoint/2010/main" val="706546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1BEED-C838-4E4C-29AC-0C2646E3C55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0EE57A7-3E09-EA88-1B44-71F6D1D767B1}"/>
              </a:ext>
            </a:extLst>
          </p:cNvPr>
          <p:cNvSpPr>
            <a:spLocks noGrp="1"/>
          </p:cNvSpPr>
          <p:nvPr>
            <p:ph type="body" orient="vert" idx="1"/>
          </p:nvPr>
        </p:nvSpPr>
        <p:spPr/>
        <p:txBody>
          <a:bodyPr vert="eaVe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6">
            <a:extLst>
              <a:ext uri="{FF2B5EF4-FFF2-40B4-BE49-F238E27FC236}">
                <a16:creationId xmlns:a16="http://schemas.microsoft.com/office/drawing/2014/main" id="{2EA01F98-B1BE-3564-0CD9-EE1AB0B9D439}"/>
              </a:ext>
            </a:extLst>
          </p:cNvPr>
          <p:cNvSpPr>
            <a:spLocks noGrp="1"/>
          </p:cNvSpPr>
          <p:nvPr>
            <p:ph type="ftr" sz="quarter" idx="10"/>
          </p:nvPr>
        </p:nvSpPr>
        <p:spPr/>
        <p:txBody>
          <a:bodyPr/>
          <a:lstStyle/>
          <a:p>
            <a:r>
              <a:rPr lang="de-DE"/>
              <a:t>© Financial Transparency Advisors</a:t>
            </a:r>
            <a:endParaRPr lang="de-DE" dirty="0"/>
          </a:p>
        </p:txBody>
      </p:sp>
    </p:spTree>
    <p:extLst>
      <p:ext uri="{BB962C8B-B14F-4D97-AF65-F5344CB8AC3E}">
        <p14:creationId xmlns:p14="http://schemas.microsoft.com/office/powerpoint/2010/main" val="2600970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786BEB0-DB2A-CBE3-5FFA-8E42D31F16D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07CEFCA-202D-DC06-0B1A-1B3A404D88C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E0E6C020-6032-7C9C-3E1B-FDA6C72B53F9}"/>
              </a:ext>
            </a:extLst>
          </p:cNvPr>
          <p:cNvSpPr>
            <a:spLocks noGrp="1"/>
          </p:cNvSpPr>
          <p:nvPr>
            <p:ph type="ftr" sz="quarter" idx="10"/>
          </p:nvPr>
        </p:nvSpPr>
        <p:spPr/>
        <p:txBody>
          <a:bodyPr/>
          <a:lstStyle/>
          <a:p>
            <a:r>
              <a:rPr lang="de-DE"/>
              <a:t>© Financial Transparency Advisors</a:t>
            </a:r>
            <a:endParaRPr lang="de-DE" dirty="0"/>
          </a:p>
        </p:txBody>
      </p:sp>
    </p:spTree>
    <p:extLst>
      <p:ext uri="{BB962C8B-B14F-4D97-AF65-F5344CB8AC3E}">
        <p14:creationId xmlns:p14="http://schemas.microsoft.com/office/powerpoint/2010/main" val="407618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1B80F-3CBA-2AC6-106C-C44F77B08482}"/>
              </a:ext>
            </a:extLst>
          </p:cNvPr>
          <p:cNvSpPr>
            <a:spLocks noGrp="1"/>
          </p:cNvSpPr>
          <p:nvPr>
            <p:ph type="ctrTitle" hasCustomPrompt="1"/>
          </p:nvPr>
        </p:nvSpPr>
        <p:spPr>
          <a:xfrm>
            <a:off x="1524000" y="1991769"/>
            <a:ext cx="9144000" cy="1909761"/>
          </a:xfrm>
        </p:spPr>
        <p:txBody>
          <a:bodyPr bIns="72000" anchor="b">
            <a:normAutofit/>
          </a:bodyPr>
          <a:lstStyle>
            <a:lvl1pPr algn="ctr">
              <a:lnSpc>
                <a:spcPct val="110000"/>
              </a:lnSpc>
              <a:defRPr sz="3200" spc="200" baseline="0"/>
            </a:lvl1pPr>
          </a:lstStyle>
          <a:p>
            <a:r>
              <a:rPr lang="de-DE" dirty="0"/>
              <a:t>MASTERTITELFORMAT BEARBEITEN</a:t>
            </a:r>
          </a:p>
        </p:txBody>
      </p:sp>
      <p:sp>
        <p:nvSpPr>
          <p:cNvPr id="3" name="Untertitel 2">
            <a:extLst>
              <a:ext uri="{FF2B5EF4-FFF2-40B4-BE49-F238E27FC236}">
                <a16:creationId xmlns:a16="http://schemas.microsoft.com/office/drawing/2014/main" id="{0266C07B-3483-01BD-051D-1BD0E33CA3E9}"/>
              </a:ext>
            </a:extLst>
          </p:cNvPr>
          <p:cNvSpPr>
            <a:spLocks noGrp="1"/>
          </p:cNvSpPr>
          <p:nvPr>
            <p:ph type="subTitle" idx="1"/>
          </p:nvPr>
        </p:nvSpPr>
        <p:spPr>
          <a:xfrm>
            <a:off x="1524000" y="3901530"/>
            <a:ext cx="9144000" cy="1071167"/>
          </a:xfrm>
        </p:spPr>
        <p:txBody>
          <a:bodyPr tIns="216000">
            <a:normAutofit/>
          </a:bodyPr>
          <a:lstStyle>
            <a:lvl1pPr marL="0" indent="0" algn="ctr">
              <a:buNone/>
              <a:defRPr sz="1200" b="0" i="0" spc="150" baseline="0">
                <a:latin typeface="Raleway Medium"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0" name="Grafik 9">
            <a:extLst>
              <a:ext uri="{FF2B5EF4-FFF2-40B4-BE49-F238E27FC236}">
                <a16:creationId xmlns:a16="http://schemas.microsoft.com/office/drawing/2014/main" id="{957AAC18-6950-ECF3-079F-CBE910E9A5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18848" y="1196752"/>
            <a:ext cx="2754304" cy="1224135"/>
          </a:xfrm>
          <a:prstGeom prst="rect">
            <a:avLst/>
          </a:prstGeom>
        </p:spPr>
      </p:pic>
    </p:spTree>
    <p:extLst>
      <p:ext uri="{BB962C8B-B14F-4D97-AF65-F5344CB8AC3E}">
        <p14:creationId xmlns:p14="http://schemas.microsoft.com/office/powerpoint/2010/main" val="6481666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97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8972D9-E355-4E5E-96AE-F85A61B13584}"/>
              </a:ext>
            </a:extLst>
          </p:cNvPr>
          <p:cNvSpPr>
            <a:spLocks noGrp="1"/>
          </p:cNvSpPr>
          <p:nvPr>
            <p:ph type="title" hasCustomPrompt="1"/>
          </p:nvPr>
        </p:nvSpPr>
        <p:spPr>
          <a:xfrm>
            <a:off x="869271" y="2349352"/>
            <a:ext cx="4566802" cy="2448272"/>
          </a:xfrm>
        </p:spPr>
        <p:txBody>
          <a:bodyPr anchor="ctr"/>
          <a:lstStyle>
            <a:lvl1pPr algn="ctr">
              <a:defRPr/>
            </a:lvl1pPr>
          </a:lstStyle>
          <a:p>
            <a:r>
              <a:rPr lang="de-DE" dirty="0" err="1"/>
              <a:t>Thank</a:t>
            </a:r>
            <a:r>
              <a:rPr lang="de-DE" dirty="0"/>
              <a:t> </a:t>
            </a:r>
            <a:r>
              <a:rPr lang="de-DE" dirty="0" err="1"/>
              <a:t>you</a:t>
            </a:r>
            <a:br>
              <a:rPr lang="de-DE" dirty="0"/>
            </a:br>
            <a:r>
              <a:rPr lang="de-DE" dirty="0" err="1"/>
              <a:t>for</a:t>
            </a:r>
            <a:r>
              <a:rPr lang="de-DE" dirty="0"/>
              <a:t> </a:t>
            </a:r>
            <a:r>
              <a:rPr lang="de-DE" dirty="0" err="1"/>
              <a:t>your</a:t>
            </a:r>
            <a:r>
              <a:rPr lang="de-DE" dirty="0"/>
              <a:t> </a:t>
            </a:r>
            <a:br>
              <a:rPr lang="de-DE" dirty="0"/>
            </a:br>
            <a:r>
              <a:rPr lang="de-DE" dirty="0"/>
              <a:t>time!</a:t>
            </a:r>
          </a:p>
        </p:txBody>
      </p:sp>
      <p:pic>
        <p:nvPicPr>
          <p:cNvPr id="4" name="Grafik 3">
            <a:extLst>
              <a:ext uri="{FF2B5EF4-FFF2-40B4-BE49-F238E27FC236}">
                <a16:creationId xmlns:a16="http://schemas.microsoft.com/office/drawing/2014/main" id="{A4E2F9C4-AA09-4C5D-8A5E-3E07E983ED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63552" y="806756"/>
            <a:ext cx="2178240" cy="968107"/>
          </a:xfrm>
          <a:prstGeom prst="rect">
            <a:avLst/>
          </a:prstGeom>
        </p:spPr>
      </p:pic>
      <p:sp>
        <p:nvSpPr>
          <p:cNvPr id="6" name="Bildplatzhalter 5">
            <a:extLst>
              <a:ext uri="{FF2B5EF4-FFF2-40B4-BE49-F238E27FC236}">
                <a16:creationId xmlns:a16="http://schemas.microsoft.com/office/drawing/2014/main" id="{18788358-71E2-BAB7-DE77-21E5B6AD2209}"/>
              </a:ext>
            </a:extLst>
          </p:cNvPr>
          <p:cNvSpPr>
            <a:spLocks noGrp="1"/>
          </p:cNvSpPr>
          <p:nvPr>
            <p:ph type="pic" sz="quarter" idx="10"/>
          </p:nvPr>
        </p:nvSpPr>
        <p:spPr>
          <a:xfrm>
            <a:off x="6879553" y="836960"/>
            <a:ext cx="4418872" cy="2736528"/>
          </a:xfrm>
        </p:spPr>
        <p:txBody>
          <a:bodyPr/>
          <a:lstStyle/>
          <a:p>
            <a:endParaRPr lang="de-DE" dirty="0"/>
          </a:p>
        </p:txBody>
      </p:sp>
      <p:pic>
        <p:nvPicPr>
          <p:cNvPr id="8" name="Grafik 7">
            <a:extLst>
              <a:ext uri="{FF2B5EF4-FFF2-40B4-BE49-F238E27FC236}">
                <a16:creationId xmlns:a16="http://schemas.microsoft.com/office/drawing/2014/main" id="{325EA453-D58A-F5B2-050F-567D354C9140}"/>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rot="5400000">
            <a:off x="3405000" y="3420000"/>
            <a:ext cx="5400000" cy="18000"/>
          </a:xfrm>
          <a:prstGeom prst="rect">
            <a:avLst/>
          </a:prstGeom>
        </p:spPr>
      </p:pic>
      <p:sp>
        <p:nvSpPr>
          <p:cNvPr id="10" name="Textfeld 9">
            <a:extLst>
              <a:ext uri="{FF2B5EF4-FFF2-40B4-BE49-F238E27FC236}">
                <a16:creationId xmlns:a16="http://schemas.microsoft.com/office/drawing/2014/main" id="{6393D18D-7F75-F9E2-D50D-32C77C6990CC}"/>
              </a:ext>
            </a:extLst>
          </p:cNvPr>
          <p:cNvSpPr txBox="1"/>
          <p:nvPr userDrawn="1"/>
        </p:nvSpPr>
        <p:spPr>
          <a:xfrm>
            <a:off x="943236" y="5163563"/>
            <a:ext cx="4418872" cy="1368152"/>
          </a:xfrm>
          <a:prstGeom prst="rect">
            <a:avLst/>
          </a:prstGeom>
          <a:noFill/>
        </p:spPr>
        <p:txBody>
          <a:bodyPr wrap="square" lIns="0" rtlCol="0">
            <a:noAutofit/>
          </a:bodyPr>
          <a:lstStyle/>
          <a:p>
            <a:pPr lvl="0" algn="ctr">
              <a:lnSpc>
                <a:spcPct val="110000"/>
              </a:lnSpc>
              <a:spcAft>
                <a:spcPts val="600"/>
              </a:spcAft>
            </a:pPr>
            <a:r>
              <a:rPr lang="de-AT" sz="900" b="1" i="0" dirty="0">
                <a:solidFill>
                  <a:srgbClr val="074589"/>
                </a:solidFill>
                <a:effectLst/>
                <a:latin typeface="Raleway" panose="020B0503030101060003" pitchFamily="34" charset="77"/>
              </a:rPr>
              <a:t>Financial Transparency </a:t>
            </a:r>
            <a:r>
              <a:rPr lang="de-AT" sz="900" b="1" i="0" dirty="0" err="1">
                <a:solidFill>
                  <a:srgbClr val="074589"/>
                </a:solidFill>
                <a:effectLst/>
                <a:latin typeface="Raleway" panose="020B0503030101060003" pitchFamily="34" charset="77"/>
              </a:rPr>
              <a:t>Advisors</a:t>
            </a:r>
            <a:r>
              <a:rPr lang="de-AT" sz="900" b="1" i="0" dirty="0">
                <a:solidFill>
                  <a:srgbClr val="074589"/>
                </a:solidFill>
                <a:effectLst/>
                <a:latin typeface="Raleway" panose="020B0503030101060003" pitchFamily="34" charset="77"/>
              </a:rPr>
              <a:t> GmbH</a:t>
            </a:r>
            <a:br>
              <a:rPr lang="de-AT" sz="900" b="1" i="0" dirty="0">
                <a:solidFill>
                  <a:srgbClr val="074589"/>
                </a:solidFill>
                <a:effectLst/>
                <a:latin typeface="Raleway" panose="020B0503030101060003" pitchFamily="34" charset="77"/>
              </a:rPr>
            </a:br>
            <a:r>
              <a:rPr lang="de-AT" sz="900" dirty="0">
                <a:effectLst/>
                <a:latin typeface="Raleway" panose="020B0503030101060003" pitchFamily="34" charset="77"/>
              </a:rPr>
              <a:t>Zieglergasse 38/7/1070 Vienna, Austria</a:t>
            </a:r>
          </a:p>
          <a:p>
            <a:pPr lvl="0" algn="ctr">
              <a:lnSpc>
                <a:spcPct val="110000"/>
              </a:lnSpc>
              <a:spcAft>
                <a:spcPts val="600"/>
              </a:spcAft>
            </a:pPr>
            <a:r>
              <a:rPr lang="de-AT" sz="900" dirty="0">
                <a:effectLst/>
                <a:latin typeface="Raleway" panose="020B0503030101060003" pitchFamily="34" charset="77"/>
              </a:rPr>
              <a:t>Phone: +43 1 890 8717 11</a:t>
            </a:r>
          </a:p>
          <a:p>
            <a:pPr marL="0" marR="0" lvl="0" indent="0" algn="ctr" defTabSz="914400" rtl="0" eaLnBrk="1" fontAlgn="auto" latinLnBrk="0" hangingPunct="1">
              <a:lnSpc>
                <a:spcPct val="110000"/>
              </a:lnSpc>
              <a:spcBef>
                <a:spcPts val="0"/>
              </a:spcBef>
              <a:spcAft>
                <a:spcPts val="600"/>
              </a:spcAft>
              <a:buClrTx/>
              <a:buSzTx/>
              <a:buFontTx/>
              <a:buNone/>
              <a:tabLst/>
              <a:defRPr/>
            </a:pPr>
            <a:r>
              <a:rPr lang="de-AT" sz="900" dirty="0">
                <a:effectLst/>
                <a:latin typeface="Raleway" panose="020B0503030101060003" pitchFamily="34" charset="77"/>
                <a:hlinkClick r:id="rId6"/>
              </a:rPr>
              <a:t>www.ft-advisors.com</a:t>
            </a:r>
            <a:endParaRPr lang="de-AT" sz="900" dirty="0">
              <a:effectLst/>
              <a:latin typeface="Raleway" panose="020B0503030101060003" pitchFamily="34" charset="77"/>
            </a:endParaRPr>
          </a:p>
          <a:p>
            <a:pPr marL="0" marR="0" lvl="0" indent="0" algn="ctr" defTabSz="914400" rtl="0" eaLnBrk="1" fontAlgn="auto" latinLnBrk="0" hangingPunct="1">
              <a:lnSpc>
                <a:spcPct val="110000"/>
              </a:lnSpc>
              <a:spcBef>
                <a:spcPts val="0"/>
              </a:spcBef>
              <a:spcAft>
                <a:spcPts val="600"/>
              </a:spcAft>
              <a:buClrTx/>
              <a:buSzTx/>
              <a:buFontTx/>
              <a:buNone/>
              <a:tabLst/>
              <a:defRPr/>
            </a:pPr>
            <a:r>
              <a:rPr lang="de-AT" sz="900" dirty="0">
                <a:effectLst/>
                <a:latin typeface="Raleway" panose="020B0503030101060003" pitchFamily="34" charset="77"/>
                <a:hlinkClick r:id="rId6"/>
              </a:rPr>
              <a:t>http://www.ft-advisors.com</a:t>
            </a:r>
            <a:endParaRPr lang="de-AT" sz="900" dirty="0">
              <a:effectLst/>
              <a:latin typeface="Raleway" panose="020B0503030101060003" pitchFamily="34" charset="77"/>
            </a:endParaRPr>
          </a:p>
          <a:p>
            <a:pPr marL="0" marR="0" lvl="0" indent="0" algn="ctr" defTabSz="914400" rtl="0" eaLnBrk="1" fontAlgn="auto" latinLnBrk="0" hangingPunct="1">
              <a:lnSpc>
                <a:spcPct val="110000"/>
              </a:lnSpc>
              <a:spcBef>
                <a:spcPts val="0"/>
              </a:spcBef>
              <a:spcAft>
                <a:spcPts val="600"/>
              </a:spcAft>
              <a:buClrTx/>
              <a:buSzTx/>
              <a:buFontTx/>
              <a:buNone/>
              <a:tabLst/>
              <a:defRPr/>
            </a:pPr>
            <a:endParaRPr lang="de-DE" sz="900" dirty="0">
              <a:latin typeface="Raleway" panose="020B0503030101060003" pitchFamily="34" charset="77"/>
            </a:endParaRPr>
          </a:p>
        </p:txBody>
      </p:sp>
      <p:sp>
        <p:nvSpPr>
          <p:cNvPr id="17" name="Textplatzhalter 16">
            <a:extLst>
              <a:ext uri="{FF2B5EF4-FFF2-40B4-BE49-F238E27FC236}">
                <a16:creationId xmlns:a16="http://schemas.microsoft.com/office/drawing/2014/main" id="{CD215576-8A52-48C0-C405-26BAB44F66D3}"/>
              </a:ext>
            </a:extLst>
          </p:cNvPr>
          <p:cNvSpPr>
            <a:spLocks noGrp="1"/>
          </p:cNvSpPr>
          <p:nvPr>
            <p:ph type="body" sz="quarter" idx="11" hasCustomPrompt="1"/>
          </p:nvPr>
        </p:nvSpPr>
        <p:spPr>
          <a:xfrm>
            <a:off x="6879109" y="3645025"/>
            <a:ext cx="4419600" cy="288031"/>
          </a:xfrm>
        </p:spPr>
        <p:txBody>
          <a:bodyPr lIns="0" tIns="0">
            <a:normAutofit/>
          </a:bodyPr>
          <a:lstStyle>
            <a:lvl1pPr marL="0" indent="0" algn="ctr">
              <a:lnSpc>
                <a:spcPct val="100000"/>
              </a:lnSpc>
              <a:buNone/>
              <a:defRPr sz="1400">
                <a:solidFill>
                  <a:srgbClr val="074589"/>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Name</a:t>
            </a:r>
          </a:p>
        </p:txBody>
      </p:sp>
      <p:sp>
        <p:nvSpPr>
          <p:cNvPr id="18" name="Textplatzhalter 16">
            <a:extLst>
              <a:ext uri="{FF2B5EF4-FFF2-40B4-BE49-F238E27FC236}">
                <a16:creationId xmlns:a16="http://schemas.microsoft.com/office/drawing/2014/main" id="{12809401-C200-B58C-08DE-1AA4B11B2A3B}"/>
              </a:ext>
            </a:extLst>
          </p:cNvPr>
          <p:cNvSpPr>
            <a:spLocks noGrp="1"/>
          </p:cNvSpPr>
          <p:nvPr>
            <p:ph type="body" sz="quarter" idx="12" hasCustomPrompt="1"/>
          </p:nvPr>
        </p:nvSpPr>
        <p:spPr>
          <a:xfrm>
            <a:off x="6878825" y="3933056"/>
            <a:ext cx="4419600" cy="288031"/>
          </a:xfrm>
        </p:spPr>
        <p:txBody>
          <a:bodyPr lIns="0" tIns="0">
            <a:normAutofit/>
          </a:bodyPr>
          <a:lstStyle>
            <a:lvl1pPr marL="0" indent="0" algn="ctr">
              <a:lnSpc>
                <a:spcPct val="100000"/>
              </a:lnSpc>
              <a:buNone/>
              <a:defRPr sz="900">
                <a:solidFill>
                  <a:srgbClr val="074589"/>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Job Description</a:t>
            </a:r>
          </a:p>
        </p:txBody>
      </p:sp>
      <p:sp>
        <p:nvSpPr>
          <p:cNvPr id="21" name="Textplatzhalter 20">
            <a:extLst>
              <a:ext uri="{FF2B5EF4-FFF2-40B4-BE49-F238E27FC236}">
                <a16:creationId xmlns:a16="http://schemas.microsoft.com/office/drawing/2014/main" id="{92C95256-FDD7-FBAE-00BB-12E2E562FF4E}"/>
              </a:ext>
            </a:extLst>
          </p:cNvPr>
          <p:cNvSpPr>
            <a:spLocks noGrp="1"/>
          </p:cNvSpPr>
          <p:nvPr>
            <p:ph type="body" sz="quarter" idx="13" hasCustomPrompt="1"/>
          </p:nvPr>
        </p:nvSpPr>
        <p:spPr>
          <a:xfrm>
            <a:off x="6878825" y="4623575"/>
            <a:ext cx="4419600" cy="1511300"/>
          </a:xfrm>
        </p:spPr>
        <p:txBody>
          <a:bodyPr>
            <a:normAutofit/>
          </a:bodyPr>
          <a:lstStyle>
            <a:lvl1pPr marL="0" indent="0" algn="ctr">
              <a:buNone/>
              <a:defRPr sz="1100"/>
            </a:lvl1pPr>
            <a:lvl2pPr marL="457200" indent="0" algn="ctr">
              <a:buNone/>
              <a:defRPr sz="1100"/>
            </a:lvl2pPr>
            <a:lvl3pPr marL="914400" indent="0" algn="ctr">
              <a:buNone/>
              <a:defRPr sz="1100"/>
            </a:lvl3pPr>
            <a:lvl4pPr marL="1371600" indent="0" algn="ctr">
              <a:buNone/>
              <a:defRPr sz="1100"/>
            </a:lvl4pPr>
            <a:lvl5pPr marL="1828800" indent="0" algn="ctr">
              <a:buNone/>
              <a:defRPr sz="1100"/>
            </a:lvl5pPr>
          </a:lstStyle>
          <a:p>
            <a:pPr lvl="0"/>
            <a:r>
              <a:rPr lang="de-DE" dirty="0"/>
              <a:t>Contact Information</a:t>
            </a:r>
          </a:p>
        </p:txBody>
      </p:sp>
    </p:spTree>
    <p:extLst>
      <p:ext uri="{BB962C8B-B14F-4D97-AF65-F5344CB8AC3E}">
        <p14:creationId xmlns:p14="http://schemas.microsoft.com/office/powerpoint/2010/main" val="347447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8972D9-E355-4E5E-96AE-F85A61B13584}"/>
              </a:ext>
            </a:extLst>
          </p:cNvPr>
          <p:cNvSpPr>
            <a:spLocks noGrp="1"/>
          </p:cNvSpPr>
          <p:nvPr>
            <p:ph type="title" hasCustomPrompt="1"/>
          </p:nvPr>
        </p:nvSpPr>
        <p:spPr>
          <a:xfrm>
            <a:off x="3812599" y="2204864"/>
            <a:ext cx="4566802" cy="2448272"/>
          </a:xfrm>
        </p:spPr>
        <p:txBody>
          <a:bodyPr anchor="ctr"/>
          <a:lstStyle>
            <a:lvl1pPr algn="ctr">
              <a:defRPr/>
            </a:lvl1pPr>
          </a:lstStyle>
          <a:p>
            <a:r>
              <a:rPr lang="de-DE" dirty="0" err="1"/>
              <a:t>Thank</a:t>
            </a:r>
            <a:r>
              <a:rPr lang="de-DE" dirty="0"/>
              <a:t> </a:t>
            </a:r>
            <a:r>
              <a:rPr lang="de-DE" dirty="0" err="1"/>
              <a:t>you</a:t>
            </a:r>
            <a:br>
              <a:rPr lang="de-DE" dirty="0"/>
            </a:br>
            <a:r>
              <a:rPr lang="de-DE" dirty="0" err="1"/>
              <a:t>for</a:t>
            </a:r>
            <a:r>
              <a:rPr lang="de-DE" dirty="0"/>
              <a:t> </a:t>
            </a:r>
            <a:r>
              <a:rPr lang="de-DE" dirty="0" err="1"/>
              <a:t>your</a:t>
            </a:r>
            <a:r>
              <a:rPr lang="de-DE" dirty="0"/>
              <a:t> time!</a:t>
            </a:r>
          </a:p>
        </p:txBody>
      </p:sp>
      <p:pic>
        <p:nvPicPr>
          <p:cNvPr id="4" name="Grafik 3">
            <a:extLst>
              <a:ext uri="{FF2B5EF4-FFF2-40B4-BE49-F238E27FC236}">
                <a16:creationId xmlns:a16="http://schemas.microsoft.com/office/drawing/2014/main" id="{A4E2F9C4-AA09-4C5D-8A5E-3E07E983ED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06880" y="806756"/>
            <a:ext cx="2178240" cy="968107"/>
          </a:xfrm>
          <a:prstGeom prst="rect">
            <a:avLst/>
          </a:prstGeom>
        </p:spPr>
      </p:pic>
      <p:sp>
        <p:nvSpPr>
          <p:cNvPr id="10" name="Textfeld 9">
            <a:extLst>
              <a:ext uri="{FF2B5EF4-FFF2-40B4-BE49-F238E27FC236}">
                <a16:creationId xmlns:a16="http://schemas.microsoft.com/office/drawing/2014/main" id="{6393D18D-7F75-F9E2-D50D-32C77C6990CC}"/>
              </a:ext>
            </a:extLst>
          </p:cNvPr>
          <p:cNvSpPr txBox="1"/>
          <p:nvPr userDrawn="1"/>
        </p:nvSpPr>
        <p:spPr>
          <a:xfrm>
            <a:off x="3886564" y="5163563"/>
            <a:ext cx="4418872" cy="1368152"/>
          </a:xfrm>
          <a:prstGeom prst="rect">
            <a:avLst/>
          </a:prstGeom>
          <a:noFill/>
        </p:spPr>
        <p:txBody>
          <a:bodyPr wrap="square" lIns="0" rtlCol="0">
            <a:noAutofit/>
          </a:bodyPr>
          <a:lstStyle/>
          <a:p>
            <a:pPr lvl="0" algn="ctr">
              <a:lnSpc>
                <a:spcPct val="110000"/>
              </a:lnSpc>
              <a:spcAft>
                <a:spcPts val="600"/>
              </a:spcAft>
            </a:pPr>
            <a:r>
              <a:rPr lang="de-AT" sz="900" b="1" i="0" dirty="0">
                <a:solidFill>
                  <a:srgbClr val="074589"/>
                </a:solidFill>
                <a:effectLst/>
                <a:latin typeface="Raleway" panose="020B0503030101060003" pitchFamily="34" charset="77"/>
              </a:rPr>
              <a:t>Financial Transparency </a:t>
            </a:r>
            <a:r>
              <a:rPr lang="de-AT" sz="900" b="1" i="0" dirty="0" err="1">
                <a:solidFill>
                  <a:srgbClr val="074589"/>
                </a:solidFill>
                <a:effectLst/>
                <a:latin typeface="Raleway" panose="020B0503030101060003" pitchFamily="34" charset="77"/>
              </a:rPr>
              <a:t>Advisors</a:t>
            </a:r>
            <a:r>
              <a:rPr lang="de-AT" sz="900" b="1" i="0" dirty="0">
                <a:solidFill>
                  <a:srgbClr val="074589"/>
                </a:solidFill>
                <a:effectLst/>
                <a:latin typeface="Raleway" panose="020B0503030101060003" pitchFamily="34" charset="77"/>
              </a:rPr>
              <a:t> GmbH</a:t>
            </a:r>
            <a:br>
              <a:rPr lang="de-AT" sz="900" b="1" i="0" dirty="0">
                <a:solidFill>
                  <a:srgbClr val="074589"/>
                </a:solidFill>
                <a:effectLst/>
                <a:latin typeface="Raleway" panose="020B0503030101060003" pitchFamily="34" charset="77"/>
              </a:rPr>
            </a:br>
            <a:r>
              <a:rPr lang="de-AT" sz="900" dirty="0">
                <a:effectLst/>
                <a:latin typeface="Raleway" panose="020B0503030101060003" pitchFamily="34" charset="77"/>
              </a:rPr>
              <a:t>Zieglergasse 38/7/1070 Vienna, Austria</a:t>
            </a:r>
          </a:p>
          <a:p>
            <a:pPr lvl="0" algn="ctr">
              <a:lnSpc>
                <a:spcPct val="110000"/>
              </a:lnSpc>
              <a:spcAft>
                <a:spcPts val="600"/>
              </a:spcAft>
            </a:pPr>
            <a:r>
              <a:rPr lang="de-AT" sz="900" dirty="0">
                <a:effectLst/>
                <a:latin typeface="Raleway" panose="020B0503030101060003" pitchFamily="34" charset="77"/>
              </a:rPr>
              <a:t>Phone: +43 1 890 8717 11</a:t>
            </a:r>
          </a:p>
          <a:p>
            <a:pPr marL="0" marR="0" lvl="0" indent="0" algn="ctr" defTabSz="914400" rtl="0" eaLnBrk="1" fontAlgn="auto" latinLnBrk="0" hangingPunct="1">
              <a:lnSpc>
                <a:spcPct val="110000"/>
              </a:lnSpc>
              <a:spcBef>
                <a:spcPts val="0"/>
              </a:spcBef>
              <a:spcAft>
                <a:spcPts val="600"/>
              </a:spcAft>
              <a:buClrTx/>
              <a:buSzTx/>
              <a:buFontTx/>
              <a:buNone/>
              <a:tabLst/>
              <a:defRPr/>
            </a:pPr>
            <a:r>
              <a:rPr lang="de-AT" sz="900" dirty="0">
                <a:effectLst/>
                <a:latin typeface="Raleway" panose="020B0503030101060003" pitchFamily="34" charset="77"/>
              </a:rPr>
              <a:t>Email: </a:t>
            </a:r>
            <a:r>
              <a:rPr lang="de-AT" sz="900" dirty="0">
                <a:effectLst/>
                <a:latin typeface="Raleway" panose="020B0503030101060003" pitchFamily="34" charset="77"/>
                <a:hlinkClick r:id="rId4"/>
              </a:rPr>
              <a:t>office@ft-advisors.com</a:t>
            </a:r>
            <a:endParaRPr lang="de-AT" sz="900" dirty="0">
              <a:effectLst/>
              <a:latin typeface="Raleway" panose="020B0503030101060003" pitchFamily="34" charset="77"/>
            </a:endParaRPr>
          </a:p>
          <a:p>
            <a:pPr marL="0" marR="0" lvl="0" indent="0" algn="ctr" defTabSz="914400" rtl="0" eaLnBrk="1" fontAlgn="auto" latinLnBrk="0" hangingPunct="1">
              <a:lnSpc>
                <a:spcPct val="110000"/>
              </a:lnSpc>
              <a:spcBef>
                <a:spcPts val="0"/>
              </a:spcBef>
              <a:spcAft>
                <a:spcPts val="600"/>
              </a:spcAft>
              <a:buClrTx/>
              <a:buSzTx/>
              <a:buFontTx/>
              <a:buNone/>
              <a:tabLst/>
              <a:defRPr/>
            </a:pPr>
            <a:r>
              <a:rPr lang="de-AT" sz="900" dirty="0">
                <a:effectLst/>
                <a:latin typeface="Raleway" panose="020B0503030101060003" pitchFamily="34" charset="77"/>
                <a:hlinkClick r:id="rId5"/>
              </a:rPr>
              <a:t>http://www.ft-advisors.com</a:t>
            </a:r>
            <a:endParaRPr lang="de-AT" sz="900" dirty="0">
              <a:effectLst/>
              <a:latin typeface="Raleway" panose="020B0503030101060003" pitchFamily="34" charset="77"/>
            </a:endParaRPr>
          </a:p>
          <a:p>
            <a:pPr marL="0" marR="0" lvl="0" indent="0" algn="ctr" defTabSz="914400" rtl="0" eaLnBrk="1" fontAlgn="auto" latinLnBrk="0" hangingPunct="1">
              <a:lnSpc>
                <a:spcPct val="110000"/>
              </a:lnSpc>
              <a:spcBef>
                <a:spcPts val="0"/>
              </a:spcBef>
              <a:spcAft>
                <a:spcPts val="600"/>
              </a:spcAft>
              <a:buClrTx/>
              <a:buSzTx/>
              <a:buFontTx/>
              <a:buNone/>
              <a:tabLst/>
              <a:defRPr/>
            </a:pPr>
            <a:endParaRPr lang="de-DE" sz="900" dirty="0">
              <a:latin typeface="Raleway" panose="020B0503030101060003" pitchFamily="34" charset="77"/>
            </a:endParaRPr>
          </a:p>
        </p:txBody>
      </p:sp>
    </p:spTree>
    <p:extLst>
      <p:ext uri="{BB962C8B-B14F-4D97-AF65-F5344CB8AC3E}">
        <p14:creationId xmlns:p14="http://schemas.microsoft.com/office/powerpoint/2010/main" val="261999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1B80F-3CBA-2AC6-106C-C44F77B08482}"/>
              </a:ext>
            </a:extLst>
          </p:cNvPr>
          <p:cNvSpPr>
            <a:spLocks noGrp="1"/>
          </p:cNvSpPr>
          <p:nvPr>
            <p:ph type="ctrTitle" hasCustomPrompt="1"/>
          </p:nvPr>
        </p:nvSpPr>
        <p:spPr>
          <a:xfrm>
            <a:off x="1524000" y="1122363"/>
            <a:ext cx="9144000" cy="2387600"/>
          </a:xfrm>
        </p:spPr>
        <p:txBody>
          <a:bodyPr bIns="72000" anchor="b">
            <a:normAutofit/>
          </a:bodyPr>
          <a:lstStyle>
            <a:lvl1pPr algn="l">
              <a:lnSpc>
                <a:spcPct val="110000"/>
              </a:lnSpc>
              <a:defRPr sz="4400" spc="200" baseline="0"/>
            </a:lvl1pPr>
          </a:lstStyle>
          <a:p>
            <a:r>
              <a:rPr lang="de-DE" dirty="0"/>
              <a:t>MASTERTITELFORMAT BEARBEITEN</a:t>
            </a:r>
          </a:p>
        </p:txBody>
      </p:sp>
      <p:sp>
        <p:nvSpPr>
          <p:cNvPr id="3" name="Untertitel 2">
            <a:extLst>
              <a:ext uri="{FF2B5EF4-FFF2-40B4-BE49-F238E27FC236}">
                <a16:creationId xmlns:a16="http://schemas.microsoft.com/office/drawing/2014/main" id="{0266C07B-3483-01BD-051D-1BD0E33CA3E9}"/>
              </a:ext>
            </a:extLst>
          </p:cNvPr>
          <p:cNvSpPr>
            <a:spLocks noGrp="1"/>
          </p:cNvSpPr>
          <p:nvPr>
            <p:ph type="subTitle" idx="1"/>
          </p:nvPr>
        </p:nvSpPr>
        <p:spPr>
          <a:xfrm>
            <a:off x="1524000" y="3602038"/>
            <a:ext cx="9144000" cy="1655762"/>
          </a:xfrm>
        </p:spPr>
        <p:txBody>
          <a:bodyPr tIns="216000">
            <a:normAutofit/>
          </a:bodyPr>
          <a:lstStyle>
            <a:lvl1pPr marL="0" indent="0" algn="l">
              <a:buNone/>
              <a:defRPr sz="1600" b="0" i="0" spc="150" baseline="0">
                <a:latin typeface="Raleway Medium"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09AA063F-81B3-B16E-D5F1-DD2CEF99C4B9}"/>
              </a:ext>
            </a:extLst>
          </p:cNvPr>
          <p:cNvSpPr>
            <a:spLocks noGrp="1"/>
          </p:cNvSpPr>
          <p:nvPr>
            <p:ph type="dt" sz="half" idx="2"/>
          </p:nvPr>
        </p:nvSpPr>
        <p:spPr>
          <a:xfrm>
            <a:off x="695400" y="6381750"/>
            <a:ext cx="1008509" cy="476250"/>
          </a:xfrm>
          <a:prstGeom prst="rect">
            <a:avLst/>
          </a:prstGeom>
        </p:spPr>
        <p:txBody>
          <a:bodyPr vert="horz" wrap="square" lIns="0" tIns="0" rIns="0" bIns="0" rtlCol="0" anchor="ctr" anchorCtr="0">
            <a:noAutofit/>
          </a:bodyPr>
          <a:lstStyle>
            <a:lvl1pPr algn="l">
              <a:defRPr sz="900" b="0" i="0">
                <a:solidFill>
                  <a:srgbClr val="83A2C6"/>
                </a:solidFill>
                <a:latin typeface="Raleway Medium" panose="020B0503030101060003" pitchFamily="34" charset="77"/>
              </a:defRPr>
            </a:lvl1pPr>
          </a:lstStyle>
          <a:p>
            <a:fld id="{C77F111C-0C3F-1D4C-BB8E-1C34FDB9DD16}" type="datetime3">
              <a:rPr lang="de-AT" smtClean="0"/>
              <a:t>28/03/23</a:t>
            </a:fld>
            <a:endParaRPr lang="de-DE" dirty="0"/>
          </a:p>
        </p:txBody>
      </p:sp>
      <p:sp>
        <p:nvSpPr>
          <p:cNvPr id="8" name="Fußzeilenplatzhalter 4">
            <a:extLst>
              <a:ext uri="{FF2B5EF4-FFF2-40B4-BE49-F238E27FC236}">
                <a16:creationId xmlns:a16="http://schemas.microsoft.com/office/drawing/2014/main" id="{0FD367BB-371A-835A-BC19-3D844FC82847}"/>
              </a:ext>
            </a:extLst>
          </p:cNvPr>
          <p:cNvSpPr>
            <a:spLocks noGrp="1"/>
          </p:cNvSpPr>
          <p:nvPr>
            <p:ph type="ftr" sz="quarter" idx="3"/>
          </p:nvPr>
        </p:nvSpPr>
        <p:spPr>
          <a:xfrm flipH="1">
            <a:off x="3557718" y="6381750"/>
            <a:ext cx="5076564" cy="476250"/>
          </a:xfrm>
          <a:prstGeom prst="rect">
            <a:avLst/>
          </a:prstGeom>
        </p:spPr>
        <p:txBody>
          <a:bodyPr vert="horz" wrap="none" lIns="0" tIns="0" rIns="0" bIns="0" rtlCol="0" anchor="ctr" anchorCtr="0">
            <a:noAutofit/>
          </a:bodyPr>
          <a:lstStyle>
            <a:lvl1pPr algn="ctr">
              <a:defRPr sz="900" b="0" i="0">
                <a:solidFill>
                  <a:srgbClr val="83A2C6"/>
                </a:solidFill>
                <a:latin typeface="Raleway Medium" panose="020B0503030101060003" pitchFamily="34" charset="77"/>
              </a:defRPr>
            </a:lvl1pPr>
          </a:lstStyle>
          <a:p>
            <a:r>
              <a:rPr lang="de-DE" dirty="0"/>
              <a:t>© Financial Transparency </a:t>
            </a:r>
            <a:r>
              <a:rPr lang="de-DE" dirty="0" err="1"/>
              <a:t>Advisors</a:t>
            </a:r>
            <a:endParaRPr lang="de-DE" dirty="0"/>
          </a:p>
        </p:txBody>
      </p:sp>
      <p:sp>
        <p:nvSpPr>
          <p:cNvPr id="9" name="Foliennummernplatzhalter 5">
            <a:extLst>
              <a:ext uri="{FF2B5EF4-FFF2-40B4-BE49-F238E27FC236}">
                <a16:creationId xmlns:a16="http://schemas.microsoft.com/office/drawing/2014/main" id="{A48A3D83-F683-DF6B-44BA-B7D13297B0E2}"/>
              </a:ext>
            </a:extLst>
          </p:cNvPr>
          <p:cNvSpPr>
            <a:spLocks noGrp="1"/>
          </p:cNvSpPr>
          <p:nvPr>
            <p:ph type="sldNum" sz="quarter" idx="4"/>
          </p:nvPr>
        </p:nvSpPr>
        <p:spPr>
          <a:xfrm>
            <a:off x="11352584" y="6381750"/>
            <a:ext cx="501512" cy="476250"/>
          </a:xfrm>
          <a:prstGeom prst="rect">
            <a:avLst/>
          </a:prstGeom>
        </p:spPr>
        <p:txBody>
          <a:bodyPr vert="horz" wrap="square" lIns="0" tIns="0" rIns="0" bIns="0" rtlCol="0" anchor="ctr" anchorCtr="0">
            <a:noAutofit/>
          </a:bodyPr>
          <a:lstStyle>
            <a:lvl1pPr algn="r">
              <a:defRPr sz="900" b="0" i="0">
                <a:solidFill>
                  <a:srgbClr val="83A2C6"/>
                </a:solidFill>
                <a:latin typeface="Raleway Medium" panose="020B0503030101060003" pitchFamily="34" charset="77"/>
              </a:defRPr>
            </a:lvl1pPr>
          </a:lstStyle>
          <a:p>
            <a:fld id="{0D5D4F3F-BA5A-4243-9F06-2EC3CD8A184B}" type="slidenum">
              <a:rPr lang="de-DE" smtClean="0"/>
              <a:pPr/>
              <a:t>‹#›</a:t>
            </a:fld>
            <a:endParaRPr lang="de-DE" dirty="0"/>
          </a:p>
        </p:txBody>
      </p:sp>
    </p:spTree>
    <p:extLst>
      <p:ext uri="{BB962C8B-B14F-4D97-AF65-F5344CB8AC3E}">
        <p14:creationId xmlns:p14="http://schemas.microsoft.com/office/powerpoint/2010/main" val="25649372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CD4CC-D70A-436B-F603-A4119A2DCB5B}"/>
              </a:ext>
            </a:extLst>
          </p:cNvPr>
          <p:cNvSpPr>
            <a:spLocks noGrp="1"/>
          </p:cNvSpPr>
          <p:nvPr>
            <p:ph type="title"/>
          </p:nvPr>
        </p:nvSpPr>
        <p:spPr>
          <a:xfrm>
            <a:off x="831850" y="549275"/>
            <a:ext cx="10515600" cy="2852737"/>
          </a:xfrm>
        </p:spPr>
        <p:txBody>
          <a:bodyPr anchor="b">
            <a:normAutofit/>
          </a:bodyPr>
          <a:lstStyle>
            <a:lvl1pPr>
              <a:lnSpc>
                <a:spcPct val="100000"/>
              </a:lnSpc>
              <a:defRPr sz="3600" b="0" i="0" spc="150" baseline="0">
                <a:latin typeface="Raleway" panose="020B0503030101060003" pitchFamily="34" charset="77"/>
              </a:defRPr>
            </a:lvl1pPr>
          </a:lstStyle>
          <a:p>
            <a:r>
              <a:rPr lang="de-DE" dirty="0"/>
              <a:t>Mastertitelformat bearbeiten</a:t>
            </a:r>
          </a:p>
        </p:txBody>
      </p:sp>
      <p:sp>
        <p:nvSpPr>
          <p:cNvPr id="3" name="Textplatzhalter 2">
            <a:extLst>
              <a:ext uri="{FF2B5EF4-FFF2-40B4-BE49-F238E27FC236}">
                <a16:creationId xmlns:a16="http://schemas.microsoft.com/office/drawing/2014/main" id="{876E06B5-BA29-3AE5-2CBA-7D5D7B377E1C}"/>
              </a:ext>
            </a:extLst>
          </p:cNvPr>
          <p:cNvSpPr>
            <a:spLocks noGrp="1"/>
          </p:cNvSpPr>
          <p:nvPr>
            <p:ph type="body" idx="1"/>
          </p:nvPr>
        </p:nvSpPr>
        <p:spPr>
          <a:xfrm>
            <a:off x="831850" y="3429000"/>
            <a:ext cx="10515600" cy="1500187"/>
          </a:xfrm>
        </p:spPr>
        <p:txBody>
          <a:bodyPr tIns="108000">
            <a:normAutofit/>
          </a:bodyPr>
          <a:lstStyle>
            <a:lvl1pPr marL="0" indent="0">
              <a:buNone/>
              <a:defRPr sz="1400" b="0" i="0" spc="150" baseline="0">
                <a:solidFill>
                  <a:srgbClr val="2B2B2B"/>
                </a:solidFill>
                <a:latin typeface="Raleway Medium" panose="020B05030301010600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Datumsplatzhalter 3">
            <a:extLst>
              <a:ext uri="{FF2B5EF4-FFF2-40B4-BE49-F238E27FC236}">
                <a16:creationId xmlns:a16="http://schemas.microsoft.com/office/drawing/2014/main" id="{48DC7A57-0FFD-E7C7-E0CE-27FE6F083565}"/>
              </a:ext>
            </a:extLst>
          </p:cNvPr>
          <p:cNvSpPr>
            <a:spLocks noGrp="1"/>
          </p:cNvSpPr>
          <p:nvPr>
            <p:ph type="dt" sz="half" idx="2"/>
          </p:nvPr>
        </p:nvSpPr>
        <p:spPr>
          <a:xfrm>
            <a:off x="695400" y="6381750"/>
            <a:ext cx="1008509" cy="476250"/>
          </a:xfrm>
          <a:prstGeom prst="rect">
            <a:avLst/>
          </a:prstGeom>
        </p:spPr>
        <p:txBody>
          <a:bodyPr vert="horz" wrap="square" lIns="0" tIns="0" rIns="0" bIns="0" rtlCol="0" anchor="ctr" anchorCtr="0">
            <a:noAutofit/>
          </a:bodyPr>
          <a:lstStyle>
            <a:lvl1pPr algn="l">
              <a:defRPr sz="900" b="0" i="0">
                <a:solidFill>
                  <a:srgbClr val="83A2C6"/>
                </a:solidFill>
                <a:latin typeface="Raleway Medium" panose="020B0503030101060003" pitchFamily="34" charset="77"/>
              </a:defRPr>
            </a:lvl1pPr>
          </a:lstStyle>
          <a:p>
            <a:fld id="{22255B13-0D98-0147-ABD2-A60B0B3EB061}" type="datetime3">
              <a:rPr lang="de-AT" smtClean="0"/>
              <a:t>28/03/23</a:t>
            </a:fld>
            <a:endParaRPr lang="de-DE" dirty="0"/>
          </a:p>
        </p:txBody>
      </p:sp>
      <p:sp>
        <p:nvSpPr>
          <p:cNvPr id="8" name="Fußzeilenplatzhalter 4">
            <a:extLst>
              <a:ext uri="{FF2B5EF4-FFF2-40B4-BE49-F238E27FC236}">
                <a16:creationId xmlns:a16="http://schemas.microsoft.com/office/drawing/2014/main" id="{63ED811B-8817-1698-04A9-021B94F4E0D3}"/>
              </a:ext>
            </a:extLst>
          </p:cNvPr>
          <p:cNvSpPr>
            <a:spLocks noGrp="1"/>
          </p:cNvSpPr>
          <p:nvPr>
            <p:ph type="ftr" sz="quarter" idx="3"/>
          </p:nvPr>
        </p:nvSpPr>
        <p:spPr>
          <a:xfrm flipH="1">
            <a:off x="3557718" y="6376030"/>
            <a:ext cx="5076564" cy="481970"/>
          </a:xfrm>
          <a:prstGeom prst="rect">
            <a:avLst/>
          </a:prstGeom>
        </p:spPr>
        <p:txBody>
          <a:bodyPr vert="horz" wrap="none" lIns="0" tIns="0" rIns="0" bIns="0" rtlCol="0" anchor="ctr" anchorCtr="0">
            <a:noAutofit/>
          </a:bodyPr>
          <a:lstStyle>
            <a:lvl1pPr algn="ctr">
              <a:defRPr sz="900" b="0" i="0">
                <a:solidFill>
                  <a:srgbClr val="83A2C6"/>
                </a:solidFill>
                <a:latin typeface="Raleway Medium" panose="020B0503030101060003" pitchFamily="34" charset="77"/>
              </a:defRPr>
            </a:lvl1pPr>
          </a:lstStyle>
          <a:p>
            <a:r>
              <a:rPr lang="de-DE" dirty="0"/>
              <a:t>© Financial Transparency </a:t>
            </a:r>
            <a:r>
              <a:rPr lang="de-DE" dirty="0" err="1"/>
              <a:t>Advisors</a:t>
            </a:r>
            <a:endParaRPr lang="de-DE" dirty="0"/>
          </a:p>
        </p:txBody>
      </p:sp>
      <p:sp>
        <p:nvSpPr>
          <p:cNvPr id="9" name="Foliennummernplatzhalter 5">
            <a:extLst>
              <a:ext uri="{FF2B5EF4-FFF2-40B4-BE49-F238E27FC236}">
                <a16:creationId xmlns:a16="http://schemas.microsoft.com/office/drawing/2014/main" id="{D0710B8C-BEB3-BCD7-F83E-C874F25E116D}"/>
              </a:ext>
            </a:extLst>
          </p:cNvPr>
          <p:cNvSpPr>
            <a:spLocks noGrp="1"/>
          </p:cNvSpPr>
          <p:nvPr>
            <p:ph type="sldNum" sz="quarter" idx="4"/>
          </p:nvPr>
        </p:nvSpPr>
        <p:spPr>
          <a:xfrm>
            <a:off x="11352584" y="6376030"/>
            <a:ext cx="501512" cy="481970"/>
          </a:xfrm>
          <a:prstGeom prst="rect">
            <a:avLst/>
          </a:prstGeom>
        </p:spPr>
        <p:txBody>
          <a:bodyPr vert="horz" wrap="square" lIns="0" tIns="0" rIns="0" bIns="0" rtlCol="0" anchor="ctr" anchorCtr="0">
            <a:noAutofit/>
          </a:bodyPr>
          <a:lstStyle>
            <a:lvl1pPr algn="r">
              <a:defRPr sz="900" b="0" i="0">
                <a:solidFill>
                  <a:srgbClr val="83A2C6"/>
                </a:solidFill>
                <a:latin typeface="Raleway Medium" panose="020B0503030101060003" pitchFamily="34" charset="77"/>
              </a:defRPr>
            </a:lvl1pPr>
          </a:lstStyle>
          <a:p>
            <a:fld id="{0D5D4F3F-BA5A-4243-9F06-2EC3CD8A184B}" type="slidenum">
              <a:rPr lang="de-DE" smtClean="0"/>
              <a:pPr/>
              <a:t>‹#›</a:t>
            </a:fld>
            <a:endParaRPr lang="de-DE" dirty="0"/>
          </a:p>
        </p:txBody>
      </p:sp>
    </p:spTree>
    <p:extLst>
      <p:ext uri="{BB962C8B-B14F-4D97-AF65-F5344CB8AC3E}">
        <p14:creationId xmlns:p14="http://schemas.microsoft.com/office/powerpoint/2010/main" val="404473514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99372F59-610C-E947-F97A-F6E64234554D}"/>
              </a:ext>
            </a:extLst>
          </p:cNvPr>
          <p:cNvSpPr>
            <a:spLocks noGrp="1"/>
          </p:cNvSpPr>
          <p:nvPr>
            <p:ph type="dt" sz="half" idx="2"/>
          </p:nvPr>
        </p:nvSpPr>
        <p:spPr>
          <a:xfrm>
            <a:off x="695400" y="6381750"/>
            <a:ext cx="1008509" cy="476250"/>
          </a:xfrm>
          <a:prstGeom prst="rect">
            <a:avLst/>
          </a:prstGeom>
        </p:spPr>
        <p:txBody>
          <a:bodyPr vert="horz" wrap="square" lIns="0" tIns="0" rIns="0" bIns="0" rtlCol="0" anchor="ctr" anchorCtr="0">
            <a:noAutofit/>
          </a:bodyPr>
          <a:lstStyle>
            <a:lvl1pPr algn="l">
              <a:defRPr sz="900" b="0" i="0">
                <a:solidFill>
                  <a:srgbClr val="83A2C6"/>
                </a:solidFill>
                <a:latin typeface="Raleway Medium" panose="020B0503030101060003" pitchFamily="34" charset="77"/>
              </a:defRPr>
            </a:lvl1pPr>
          </a:lstStyle>
          <a:p>
            <a:fld id="{A92B0B77-BEBA-A14D-9441-FD1B2D3B9916}" type="datetime3">
              <a:rPr lang="de-AT" smtClean="0"/>
              <a:t>28/03/23</a:t>
            </a:fld>
            <a:endParaRPr lang="de-DE" dirty="0"/>
          </a:p>
        </p:txBody>
      </p:sp>
      <p:sp>
        <p:nvSpPr>
          <p:cNvPr id="6" name="Fußzeilenplatzhalter 4">
            <a:extLst>
              <a:ext uri="{FF2B5EF4-FFF2-40B4-BE49-F238E27FC236}">
                <a16:creationId xmlns:a16="http://schemas.microsoft.com/office/drawing/2014/main" id="{B8E51D76-2C89-A978-272A-220A8C18C2E9}"/>
              </a:ext>
            </a:extLst>
          </p:cNvPr>
          <p:cNvSpPr>
            <a:spLocks noGrp="1"/>
          </p:cNvSpPr>
          <p:nvPr>
            <p:ph type="ftr" sz="quarter" idx="3"/>
          </p:nvPr>
        </p:nvSpPr>
        <p:spPr>
          <a:xfrm flipH="1">
            <a:off x="3557718" y="6381750"/>
            <a:ext cx="5076564" cy="476250"/>
          </a:xfrm>
          <a:prstGeom prst="rect">
            <a:avLst/>
          </a:prstGeom>
        </p:spPr>
        <p:txBody>
          <a:bodyPr vert="horz" wrap="none" lIns="0" tIns="0" rIns="0" bIns="0" rtlCol="0" anchor="ctr" anchorCtr="0">
            <a:noAutofit/>
          </a:bodyPr>
          <a:lstStyle>
            <a:lvl1pPr algn="ctr">
              <a:defRPr sz="900" b="0" i="0">
                <a:solidFill>
                  <a:srgbClr val="83A2C6"/>
                </a:solidFill>
                <a:latin typeface="Raleway Medium" panose="020B0503030101060003" pitchFamily="34" charset="77"/>
              </a:defRPr>
            </a:lvl1pPr>
          </a:lstStyle>
          <a:p>
            <a:r>
              <a:rPr lang="de-DE" dirty="0"/>
              <a:t>© Financial Transparency </a:t>
            </a:r>
            <a:r>
              <a:rPr lang="de-DE" dirty="0" err="1"/>
              <a:t>Advisors</a:t>
            </a:r>
            <a:endParaRPr lang="de-DE" dirty="0"/>
          </a:p>
        </p:txBody>
      </p:sp>
      <p:sp>
        <p:nvSpPr>
          <p:cNvPr id="7" name="Foliennummernplatzhalter 5">
            <a:extLst>
              <a:ext uri="{FF2B5EF4-FFF2-40B4-BE49-F238E27FC236}">
                <a16:creationId xmlns:a16="http://schemas.microsoft.com/office/drawing/2014/main" id="{78AC1448-3D28-4850-AA56-7596C457CF12}"/>
              </a:ext>
            </a:extLst>
          </p:cNvPr>
          <p:cNvSpPr>
            <a:spLocks noGrp="1"/>
          </p:cNvSpPr>
          <p:nvPr>
            <p:ph type="sldNum" sz="quarter" idx="4"/>
          </p:nvPr>
        </p:nvSpPr>
        <p:spPr>
          <a:xfrm>
            <a:off x="11352584" y="6381750"/>
            <a:ext cx="501512" cy="476250"/>
          </a:xfrm>
          <a:prstGeom prst="rect">
            <a:avLst/>
          </a:prstGeom>
        </p:spPr>
        <p:txBody>
          <a:bodyPr vert="horz" wrap="square" lIns="0" tIns="0" rIns="0" bIns="0" rtlCol="0" anchor="ctr" anchorCtr="0">
            <a:noAutofit/>
          </a:bodyPr>
          <a:lstStyle>
            <a:lvl1pPr algn="r">
              <a:defRPr sz="900" b="0" i="0">
                <a:solidFill>
                  <a:srgbClr val="83A2C6"/>
                </a:solidFill>
                <a:latin typeface="Raleway Medium" panose="020B0503030101060003" pitchFamily="34" charset="77"/>
              </a:defRPr>
            </a:lvl1pPr>
          </a:lstStyle>
          <a:p>
            <a:fld id="{0D5D4F3F-BA5A-4243-9F06-2EC3CD8A184B}" type="slidenum">
              <a:rPr lang="de-DE" smtClean="0"/>
              <a:pPr/>
              <a:t>‹#›</a:t>
            </a:fld>
            <a:endParaRPr lang="de-DE" dirty="0"/>
          </a:p>
        </p:txBody>
      </p:sp>
    </p:spTree>
    <p:extLst>
      <p:ext uri="{BB962C8B-B14F-4D97-AF65-F5344CB8AC3E}">
        <p14:creationId xmlns:p14="http://schemas.microsoft.com/office/powerpoint/2010/main" val="15326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1B80F-3CBA-2AC6-106C-C44F77B08482}"/>
              </a:ext>
            </a:extLst>
          </p:cNvPr>
          <p:cNvSpPr>
            <a:spLocks noGrp="1"/>
          </p:cNvSpPr>
          <p:nvPr>
            <p:ph type="ctrTitle" hasCustomPrompt="1"/>
          </p:nvPr>
        </p:nvSpPr>
        <p:spPr>
          <a:xfrm>
            <a:off x="1524000" y="1122363"/>
            <a:ext cx="9144000" cy="2387600"/>
          </a:xfrm>
          <a:prstGeom prst="rect">
            <a:avLst/>
          </a:prstGeom>
        </p:spPr>
        <p:txBody>
          <a:bodyPr bIns="72000" anchor="b">
            <a:normAutofit/>
          </a:bodyPr>
          <a:lstStyle>
            <a:lvl1pPr algn="l">
              <a:lnSpc>
                <a:spcPct val="110000"/>
              </a:lnSpc>
              <a:defRPr sz="4400" spc="200" baseline="0"/>
            </a:lvl1pPr>
          </a:lstStyle>
          <a:p>
            <a:r>
              <a:rPr lang="de-DE" dirty="0"/>
              <a:t>MASTERTITELFORMAT BEARBEITEN</a:t>
            </a:r>
          </a:p>
        </p:txBody>
      </p:sp>
      <p:sp>
        <p:nvSpPr>
          <p:cNvPr id="3" name="Untertitel 2">
            <a:extLst>
              <a:ext uri="{FF2B5EF4-FFF2-40B4-BE49-F238E27FC236}">
                <a16:creationId xmlns:a16="http://schemas.microsoft.com/office/drawing/2014/main" id="{0266C07B-3483-01BD-051D-1BD0E33CA3E9}"/>
              </a:ext>
            </a:extLst>
          </p:cNvPr>
          <p:cNvSpPr>
            <a:spLocks noGrp="1"/>
          </p:cNvSpPr>
          <p:nvPr>
            <p:ph type="subTitle" idx="1"/>
          </p:nvPr>
        </p:nvSpPr>
        <p:spPr>
          <a:xfrm>
            <a:off x="1524000" y="3602038"/>
            <a:ext cx="9144000" cy="1655762"/>
          </a:xfrm>
          <a:prstGeom prst="rect">
            <a:avLst/>
          </a:prstGeom>
        </p:spPr>
        <p:txBody>
          <a:bodyPr tIns="216000">
            <a:normAutofit/>
          </a:bodyPr>
          <a:lstStyle>
            <a:lvl1pPr marL="0" indent="0" algn="l">
              <a:buNone/>
              <a:defRPr sz="1600" b="0" i="0" spc="150" baseline="0">
                <a:latin typeface="Raleway Medium"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0" name="Datumsplatzhalter 9">
            <a:extLst>
              <a:ext uri="{FF2B5EF4-FFF2-40B4-BE49-F238E27FC236}">
                <a16:creationId xmlns:a16="http://schemas.microsoft.com/office/drawing/2014/main" id="{2EE8BE98-8DB3-E2EC-543D-838120665B47}"/>
              </a:ext>
            </a:extLst>
          </p:cNvPr>
          <p:cNvSpPr>
            <a:spLocks noGrp="1"/>
          </p:cNvSpPr>
          <p:nvPr>
            <p:ph type="dt" sz="half" idx="10"/>
          </p:nvPr>
        </p:nvSpPr>
        <p:spPr/>
        <p:txBody>
          <a:bodyPr/>
          <a:lstStyle>
            <a:lvl1pPr>
              <a:defRPr/>
            </a:lvl1pPr>
          </a:lstStyle>
          <a:p>
            <a:fld id="{2FB239CE-D528-5346-B473-981DAE48F116}" type="datetime3">
              <a:rPr lang="de-AT" smtClean="0"/>
              <a:t>28/03/23</a:t>
            </a:fld>
            <a:endParaRPr lang="de-DE" dirty="0"/>
          </a:p>
        </p:txBody>
      </p:sp>
      <p:sp>
        <p:nvSpPr>
          <p:cNvPr id="11" name="Fußzeilenplatzhalter 10">
            <a:extLst>
              <a:ext uri="{FF2B5EF4-FFF2-40B4-BE49-F238E27FC236}">
                <a16:creationId xmlns:a16="http://schemas.microsoft.com/office/drawing/2014/main" id="{DC07D3D1-AE8C-CFA1-FBAD-1CBAFF177CFB}"/>
              </a:ext>
            </a:extLst>
          </p:cNvPr>
          <p:cNvSpPr>
            <a:spLocks noGrp="1"/>
          </p:cNvSpPr>
          <p:nvPr>
            <p:ph type="ftr" sz="quarter" idx="11"/>
          </p:nvPr>
        </p:nvSpPr>
        <p:spPr/>
        <p:txBody>
          <a:bodyPr/>
          <a:lstStyle/>
          <a:p>
            <a:r>
              <a:rPr lang="de-DE"/>
              <a:t>© Financial Transparency Advisors</a:t>
            </a:r>
            <a:endParaRPr lang="de-DE" dirty="0"/>
          </a:p>
        </p:txBody>
      </p:sp>
      <p:sp>
        <p:nvSpPr>
          <p:cNvPr id="13" name="Foliennummernplatzhalter 12">
            <a:extLst>
              <a:ext uri="{FF2B5EF4-FFF2-40B4-BE49-F238E27FC236}">
                <a16:creationId xmlns:a16="http://schemas.microsoft.com/office/drawing/2014/main" id="{7435FD81-E87F-8E3B-CAE9-2BC566A4D331}"/>
              </a:ext>
            </a:extLst>
          </p:cNvPr>
          <p:cNvSpPr>
            <a:spLocks noGrp="1"/>
          </p:cNvSpPr>
          <p:nvPr>
            <p:ph type="sldNum" sz="quarter" idx="12"/>
          </p:nvPr>
        </p:nvSpPr>
        <p:spPr/>
        <p:txBody>
          <a:bodyPr/>
          <a:lstStyle/>
          <a:p>
            <a:fld id="{0D5D4F3F-BA5A-4243-9F06-2EC3CD8A184B}" type="slidenum">
              <a:rPr lang="de-DE" smtClean="0"/>
              <a:pPr/>
              <a:t>‹#›</a:t>
            </a:fld>
            <a:endParaRPr lang="de-DE" dirty="0"/>
          </a:p>
        </p:txBody>
      </p:sp>
    </p:spTree>
    <p:extLst>
      <p:ext uri="{BB962C8B-B14F-4D97-AF65-F5344CB8AC3E}">
        <p14:creationId xmlns:p14="http://schemas.microsoft.com/office/powerpoint/2010/main" val="44329243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CD4CC-D70A-436B-F603-A4119A2DCB5B}"/>
              </a:ext>
            </a:extLst>
          </p:cNvPr>
          <p:cNvSpPr>
            <a:spLocks noGrp="1"/>
          </p:cNvSpPr>
          <p:nvPr>
            <p:ph type="title"/>
          </p:nvPr>
        </p:nvSpPr>
        <p:spPr>
          <a:xfrm>
            <a:off x="831850" y="549275"/>
            <a:ext cx="10515600" cy="2852737"/>
          </a:xfrm>
          <a:prstGeom prst="rect">
            <a:avLst/>
          </a:prstGeom>
        </p:spPr>
        <p:txBody>
          <a:bodyPr anchor="b">
            <a:normAutofit/>
          </a:bodyPr>
          <a:lstStyle>
            <a:lvl1pPr>
              <a:lnSpc>
                <a:spcPct val="100000"/>
              </a:lnSpc>
              <a:defRPr sz="3600" b="0" i="0" spc="150" baseline="0">
                <a:latin typeface="Raleway" panose="020B0503030101060003" pitchFamily="34" charset="77"/>
              </a:defRPr>
            </a:lvl1pPr>
          </a:lstStyle>
          <a:p>
            <a:r>
              <a:rPr lang="de-DE" dirty="0"/>
              <a:t>Mastertitelformat bearbeiten</a:t>
            </a:r>
          </a:p>
        </p:txBody>
      </p:sp>
      <p:sp>
        <p:nvSpPr>
          <p:cNvPr id="3" name="Textplatzhalter 2">
            <a:extLst>
              <a:ext uri="{FF2B5EF4-FFF2-40B4-BE49-F238E27FC236}">
                <a16:creationId xmlns:a16="http://schemas.microsoft.com/office/drawing/2014/main" id="{876E06B5-BA29-3AE5-2CBA-7D5D7B377E1C}"/>
              </a:ext>
            </a:extLst>
          </p:cNvPr>
          <p:cNvSpPr>
            <a:spLocks noGrp="1"/>
          </p:cNvSpPr>
          <p:nvPr>
            <p:ph type="body" idx="1"/>
          </p:nvPr>
        </p:nvSpPr>
        <p:spPr>
          <a:xfrm>
            <a:off x="831850" y="3429000"/>
            <a:ext cx="10515600" cy="1500187"/>
          </a:xfrm>
          <a:prstGeom prst="rect">
            <a:avLst/>
          </a:prstGeom>
        </p:spPr>
        <p:txBody>
          <a:bodyPr tIns="108000">
            <a:normAutofit/>
          </a:bodyPr>
          <a:lstStyle>
            <a:lvl1pPr marL="0" indent="0">
              <a:buNone/>
              <a:defRPr sz="1400" b="0" i="0" spc="150" baseline="0">
                <a:solidFill>
                  <a:srgbClr val="83A2C6"/>
                </a:solidFill>
                <a:latin typeface="Raleway Medium" panose="020B05030301010600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10" name="Datumsplatzhalter 9">
            <a:extLst>
              <a:ext uri="{FF2B5EF4-FFF2-40B4-BE49-F238E27FC236}">
                <a16:creationId xmlns:a16="http://schemas.microsoft.com/office/drawing/2014/main" id="{544B52ED-9EE6-C568-5648-06004602BE19}"/>
              </a:ext>
            </a:extLst>
          </p:cNvPr>
          <p:cNvSpPr>
            <a:spLocks noGrp="1"/>
          </p:cNvSpPr>
          <p:nvPr>
            <p:ph type="dt" sz="half" idx="10"/>
          </p:nvPr>
        </p:nvSpPr>
        <p:spPr/>
        <p:txBody>
          <a:bodyPr/>
          <a:lstStyle>
            <a:lvl1pPr>
              <a:defRPr/>
            </a:lvl1pPr>
          </a:lstStyle>
          <a:p>
            <a:fld id="{5E9ADBC8-28B0-E148-AF08-C74CECC6C27C}" type="datetime3">
              <a:rPr lang="de-AT" smtClean="0"/>
              <a:t>28/03/23</a:t>
            </a:fld>
            <a:endParaRPr lang="de-DE" dirty="0"/>
          </a:p>
        </p:txBody>
      </p:sp>
      <p:sp>
        <p:nvSpPr>
          <p:cNvPr id="11" name="Fußzeilenplatzhalter 10">
            <a:extLst>
              <a:ext uri="{FF2B5EF4-FFF2-40B4-BE49-F238E27FC236}">
                <a16:creationId xmlns:a16="http://schemas.microsoft.com/office/drawing/2014/main" id="{360B3294-0B71-D878-70CD-EBBC55D74E41}"/>
              </a:ext>
            </a:extLst>
          </p:cNvPr>
          <p:cNvSpPr>
            <a:spLocks noGrp="1"/>
          </p:cNvSpPr>
          <p:nvPr>
            <p:ph type="ftr" sz="quarter" idx="11"/>
          </p:nvPr>
        </p:nvSpPr>
        <p:spPr/>
        <p:txBody>
          <a:bodyPr/>
          <a:lstStyle/>
          <a:p>
            <a:r>
              <a:rPr lang="de-DE"/>
              <a:t>© Financial Transparency Advisors</a:t>
            </a:r>
            <a:endParaRPr lang="de-DE" dirty="0"/>
          </a:p>
        </p:txBody>
      </p:sp>
      <p:sp>
        <p:nvSpPr>
          <p:cNvPr id="12" name="Foliennummernplatzhalter 11">
            <a:extLst>
              <a:ext uri="{FF2B5EF4-FFF2-40B4-BE49-F238E27FC236}">
                <a16:creationId xmlns:a16="http://schemas.microsoft.com/office/drawing/2014/main" id="{0A2912EA-AEA3-E7E7-7268-294396D8E205}"/>
              </a:ext>
            </a:extLst>
          </p:cNvPr>
          <p:cNvSpPr>
            <a:spLocks noGrp="1"/>
          </p:cNvSpPr>
          <p:nvPr>
            <p:ph type="sldNum" sz="quarter" idx="12"/>
          </p:nvPr>
        </p:nvSpPr>
        <p:spPr/>
        <p:txBody>
          <a:bodyPr/>
          <a:lstStyle/>
          <a:p>
            <a:fld id="{0D5D4F3F-BA5A-4243-9F06-2EC3CD8A184B}" type="slidenum">
              <a:rPr lang="de-DE" smtClean="0"/>
              <a:pPr/>
              <a:t>‹#›</a:t>
            </a:fld>
            <a:endParaRPr lang="de-DE" dirty="0"/>
          </a:p>
        </p:txBody>
      </p:sp>
    </p:spTree>
    <p:extLst>
      <p:ext uri="{BB962C8B-B14F-4D97-AF65-F5344CB8AC3E}">
        <p14:creationId xmlns:p14="http://schemas.microsoft.com/office/powerpoint/2010/main" val="21884262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Layout" Target="../slideLayouts/slideLayout10.xml"/><Relationship Id="rId7"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2.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1.png"/><Relationship Id="rId2" Type="http://schemas.openxmlformats.org/officeDocument/2006/relationships/slideLayout" Target="../slideLayouts/slideLayout12.xml"/><Relationship Id="rId16" Type="http://schemas.openxmlformats.org/officeDocument/2006/relationships/image" Target="../media/image8.sv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4.xml"/><Relationship Id="rId5" Type="http://schemas.openxmlformats.org/officeDocument/2006/relationships/slideLayout" Target="../slideLayouts/slideLayout15.xml"/><Relationship Id="rId15" Type="http://schemas.openxmlformats.org/officeDocument/2006/relationships/image" Target="../media/image7.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936C133F-8C1D-CCC4-0259-2BAA4FCBB9AA}"/>
              </a:ext>
            </a:extLst>
          </p:cNvPr>
          <p:cNvSpPr/>
          <p:nvPr userDrawn="1"/>
        </p:nvSpPr>
        <p:spPr>
          <a:xfrm>
            <a:off x="334964" y="332657"/>
            <a:ext cx="11522074" cy="6191968"/>
          </a:xfrm>
          <a:prstGeom prst="rect">
            <a:avLst/>
          </a:prstGeom>
          <a:solidFill>
            <a:srgbClr val="F2F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aleway" panose="020B0503030101060003" pitchFamily="34" charset="77"/>
            </a:endParaRPr>
          </a:p>
        </p:txBody>
      </p:sp>
      <p:sp>
        <p:nvSpPr>
          <p:cNvPr id="2" name="Titelplatzhalter 1">
            <a:extLst>
              <a:ext uri="{FF2B5EF4-FFF2-40B4-BE49-F238E27FC236}">
                <a16:creationId xmlns:a16="http://schemas.microsoft.com/office/drawing/2014/main" id="{5A9C1BC0-1219-97D3-A7DF-6C58C7DD0EBF}"/>
              </a:ext>
            </a:extLst>
          </p:cNvPr>
          <p:cNvSpPr>
            <a:spLocks noGrp="1"/>
          </p:cNvSpPr>
          <p:nvPr>
            <p:ph type="title"/>
          </p:nvPr>
        </p:nvSpPr>
        <p:spPr>
          <a:xfrm>
            <a:off x="335360" y="332656"/>
            <a:ext cx="11521678" cy="1325563"/>
          </a:xfrm>
          <a:prstGeom prst="rect">
            <a:avLst/>
          </a:prstGeom>
        </p:spPr>
        <p:txBody>
          <a:bodyPr vert="horz" lIns="144000" tIns="144000" rIns="14400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B36C5340-2700-48A2-6E7B-52FECC7D661D}"/>
              </a:ext>
            </a:extLst>
          </p:cNvPr>
          <p:cNvSpPr>
            <a:spLocks noGrp="1"/>
          </p:cNvSpPr>
          <p:nvPr>
            <p:ph type="body" idx="1"/>
          </p:nvPr>
        </p:nvSpPr>
        <p:spPr>
          <a:xfrm>
            <a:off x="335360" y="1793875"/>
            <a:ext cx="11521678" cy="4351338"/>
          </a:xfrm>
          <a:prstGeom prst="rect">
            <a:avLst/>
          </a:prstGeom>
        </p:spPr>
        <p:txBody>
          <a:bodyPr vert="horz" lIns="144000" tIns="45720" rIns="14400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22555937"/>
      </p:ext>
    </p:extLst>
  </p:cSld>
  <p:clrMap bg1="lt1" tx1="dk1" bg2="lt2" tx2="dk2" accent1="accent1" accent2="accent2" accent3="accent3" accent4="accent4" accent5="accent5" accent6="accent6" hlink="hlink" folHlink="folHlink"/>
  <p:sldLayoutIdLst>
    <p:sldLayoutId id="2147483684" r:id="rId1"/>
    <p:sldLayoutId id="2147483677" r:id="rId2"/>
    <p:sldLayoutId id="2147483685" r:id="rId3"/>
    <p:sldLayoutId id="2147483687" r:id="rId4"/>
  </p:sldLayoutIdLst>
  <p:hf hdr="0"/>
  <p:txStyles>
    <p:titleStyle>
      <a:lvl1pPr algn="l" defTabSz="914400" rtl="0" eaLnBrk="1" latinLnBrk="0" hangingPunct="1">
        <a:lnSpc>
          <a:spcPct val="90000"/>
        </a:lnSpc>
        <a:spcBef>
          <a:spcPct val="0"/>
        </a:spcBef>
        <a:buNone/>
        <a:defRPr sz="3200" kern="1200" spc="200" baseline="0">
          <a:solidFill>
            <a:srgbClr val="074589"/>
          </a:solidFill>
          <a:latin typeface="Raleway" panose="020B0503030101060003" pitchFamily="34" charset="77"/>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lang="de-DE" sz="1800" kern="1200" spc="50" baseline="0" dirty="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rgbClr val="2B2B2B"/>
          </a:solidFill>
          <a:latin typeface="Raleway" panose="020B0503030101060003"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rgbClr val="2B2B2B"/>
          </a:solidFill>
          <a:latin typeface="Raleway" panose="020B0503030101060003"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rgbClr val="2B2B2B"/>
          </a:solidFill>
          <a:latin typeface="Raleway" panose="020B0503030101060003" pitchFamily="34" charset="77"/>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rgbClr val="2B2B2B"/>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orient="horz" pos="210" userDrawn="1">
          <p15:clr>
            <a:srgbClr val="F26B43"/>
          </p15:clr>
        </p15:guide>
        <p15:guide id="3" orient="horz" pos="4110" userDrawn="1">
          <p15:clr>
            <a:srgbClr val="F26B43"/>
          </p15:clr>
        </p15:guide>
        <p15:guide id="4" pos="7469" userDrawn="1">
          <p15:clr>
            <a:srgbClr val="F26B43"/>
          </p15:clr>
        </p15:guide>
        <p15:guide id="5" pos="3840" userDrawn="1">
          <p15:clr>
            <a:srgbClr val="F26B43"/>
          </p15:clr>
        </p15:guide>
        <p15:guide id="6" pos="3976" userDrawn="1">
          <p15:clr>
            <a:srgbClr val="F26B43"/>
          </p15:clr>
        </p15:guide>
        <p15:guide id="7" pos="37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936C133F-8C1D-CCC4-0259-2BAA4FCBB9AA}"/>
              </a:ext>
            </a:extLst>
          </p:cNvPr>
          <p:cNvSpPr/>
          <p:nvPr userDrawn="1"/>
        </p:nvSpPr>
        <p:spPr>
          <a:xfrm>
            <a:off x="334964" y="332656"/>
            <a:ext cx="11522074" cy="6048375"/>
          </a:xfrm>
          <a:prstGeom prst="rect">
            <a:avLst/>
          </a:prstGeom>
          <a:solidFill>
            <a:srgbClr val="F2F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aleway" panose="020B0503030101060003" pitchFamily="34" charset="77"/>
            </a:endParaRPr>
          </a:p>
        </p:txBody>
      </p:sp>
      <p:pic>
        <p:nvPicPr>
          <p:cNvPr id="11" name="Grafik 10">
            <a:extLst>
              <a:ext uri="{FF2B5EF4-FFF2-40B4-BE49-F238E27FC236}">
                <a16:creationId xmlns:a16="http://schemas.microsoft.com/office/drawing/2014/main" id="{E19FB6D4-2F37-C66F-C3CF-F194471CEED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227120" y="0"/>
            <a:ext cx="5964880" cy="6649375"/>
          </a:xfrm>
          <a:prstGeom prst="rect">
            <a:avLst/>
          </a:prstGeom>
        </p:spPr>
      </p:pic>
      <p:sp>
        <p:nvSpPr>
          <p:cNvPr id="2" name="Titelplatzhalter 1">
            <a:extLst>
              <a:ext uri="{FF2B5EF4-FFF2-40B4-BE49-F238E27FC236}">
                <a16:creationId xmlns:a16="http://schemas.microsoft.com/office/drawing/2014/main" id="{5A9C1BC0-1219-97D3-A7DF-6C58C7DD0EBF}"/>
              </a:ext>
            </a:extLst>
          </p:cNvPr>
          <p:cNvSpPr>
            <a:spLocks noGrp="1"/>
          </p:cNvSpPr>
          <p:nvPr>
            <p:ph type="title"/>
          </p:nvPr>
        </p:nvSpPr>
        <p:spPr>
          <a:xfrm>
            <a:off x="335360" y="332656"/>
            <a:ext cx="11521678" cy="1325563"/>
          </a:xfrm>
          <a:prstGeom prst="rect">
            <a:avLst/>
          </a:prstGeom>
        </p:spPr>
        <p:txBody>
          <a:bodyPr vert="horz" lIns="144000" tIns="144000" rIns="9000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B36C5340-2700-48A2-6E7B-52FECC7D661D}"/>
              </a:ext>
            </a:extLst>
          </p:cNvPr>
          <p:cNvSpPr>
            <a:spLocks noGrp="1"/>
          </p:cNvSpPr>
          <p:nvPr>
            <p:ph type="body" idx="1"/>
          </p:nvPr>
        </p:nvSpPr>
        <p:spPr>
          <a:xfrm>
            <a:off x="335360" y="1793875"/>
            <a:ext cx="11521678" cy="4351338"/>
          </a:xfrm>
          <a:prstGeom prst="rect">
            <a:avLst/>
          </a:prstGeom>
        </p:spPr>
        <p:txBody>
          <a:bodyPr vert="horz" lIns="14400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3">
            <a:extLst>
              <a:ext uri="{FF2B5EF4-FFF2-40B4-BE49-F238E27FC236}">
                <a16:creationId xmlns:a16="http://schemas.microsoft.com/office/drawing/2014/main" id="{F7AA1F1E-B63A-3177-DBBA-55199D9DBAE8}"/>
              </a:ext>
            </a:extLst>
          </p:cNvPr>
          <p:cNvSpPr>
            <a:spLocks noGrp="1"/>
          </p:cNvSpPr>
          <p:nvPr>
            <p:ph type="dt" sz="half" idx="2"/>
          </p:nvPr>
        </p:nvSpPr>
        <p:spPr>
          <a:xfrm>
            <a:off x="695400" y="6381750"/>
            <a:ext cx="1080517" cy="476250"/>
          </a:xfrm>
          <a:prstGeom prst="rect">
            <a:avLst/>
          </a:prstGeom>
        </p:spPr>
        <p:txBody>
          <a:bodyPr vert="horz" wrap="square" lIns="0" tIns="0" rIns="0" bIns="0" rtlCol="0" anchor="ctr" anchorCtr="0">
            <a:noAutofit/>
          </a:bodyPr>
          <a:lstStyle>
            <a:lvl1pPr algn="l">
              <a:defRPr sz="900" b="0" i="0">
                <a:solidFill>
                  <a:srgbClr val="83A2C6"/>
                </a:solidFill>
                <a:latin typeface="Raleway Medium" panose="020B0503030101060003" pitchFamily="34" charset="77"/>
              </a:defRPr>
            </a:lvl1pPr>
          </a:lstStyle>
          <a:p>
            <a:fld id="{5022386A-B2CA-304F-9A5C-7D70B0758470}" type="datetime3">
              <a:rPr lang="de-AT" smtClean="0"/>
              <a:t>28/03/23</a:t>
            </a:fld>
            <a:endParaRPr lang="de-DE" dirty="0"/>
          </a:p>
        </p:txBody>
      </p:sp>
      <p:sp>
        <p:nvSpPr>
          <p:cNvPr id="9" name="Fußzeilenplatzhalter 4">
            <a:extLst>
              <a:ext uri="{FF2B5EF4-FFF2-40B4-BE49-F238E27FC236}">
                <a16:creationId xmlns:a16="http://schemas.microsoft.com/office/drawing/2014/main" id="{4B10140A-B8DF-A6CD-13A5-F70DB17223F9}"/>
              </a:ext>
            </a:extLst>
          </p:cNvPr>
          <p:cNvSpPr>
            <a:spLocks noGrp="1"/>
          </p:cNvSpPr>
          <p:nvPr>
            <p:ph type="ftr" sz="quarter" idx="3"/>
          </p:nvPr>
        </p:nvSpPr>
        <p:spPr>
          <a:xfrm flipH="1">
            <a:off x="3557718" y="6381750"/>
            <a:ext cx="5076564" cy="476250"/>
          </a:xfrm>
          <a:prstGeom prst="rect">
            <a:avLst/>
          </a:prstGeom>
        </p:spPr>
        <p:txBody>
          <a:bodyPr vert="horz" wrap="none" lIns="0" tIns="0" rIns="0" bIns="0" rtlCol="0" anchor="ctr" anchorCtr="0">
            <a:noAutofit/>
          </a:bodyPr>
          <a:lstStyle>
            <a:lvl1pPr algn="ctr">
              <a:defRPr sz="900" b="0" i="0">
                <a:solidFill>
                  <a:srgbClr val="83A2C6"/>
                </a:solidFill>
                <a:latin typeface="Raleway Medium" panose="020B0503030101060003" pitchFamily="34" charset="77"/>
              </a:defRPr>
            </a:lvl1pPr>
          </a:lstStyle>
          <a:p>
            <a:r>
              <a:rPr lang="de-DE" dirty="0"/>
              <a:t>© Financial Transparency </a:t>
            </a:r>
            <a:r>
              <a:rPr lang="de-DE" dirty="0" err="1"/>
              <a:t>Advisors</a:t>
            </a:r>
            <a:endParaRPr lang="de-DE" dirty="0"/>
          </a:p>
        </p:txBody>
      </p:sp>
      <p:sp>
        <p:nvSpPr>
          <p:cNvPr id="10" name="Foliennummernplatzhalter 5">
            <a:extLst>
              <a:ext uri="{FF2B5EF4-FFF2-40B4-BE49-F238E27FC236}">
                <a16:creationId xmlns:a16="http://schemas.microsoft.com/office/drawing/2014/main" id="{10B03128-C445-D2FF-6D6A-FE38B278336A}"/>
              </a:ext>
            </a:extLst>
          </p:cNvPr>
          <p:cNvSpPr>
            <a:spLocks noGrp="1"/>
          </p:cNvSpPr>
          <p:nvPr>
            <p:ph type="sldNum" sz="quarter" idx="4"/>
          </p:nvPr>
        </p:nvSpPr>
        <p:spPr>
          <a:xfrm>
            <a:off x="11136560" y="6381750"/>
            <a:ext cx="717536" cy="476250"/>
          </a:xfrm>
          <a:prstGeom prst="rect">
            <a:avLst/>
          </a:prstGeom>
        </p:spPr>
        <p:txBody>
          <a:bodyPr vert="horz" wrap="square" lIns="0" tIns="0" rIns="0" bIns="0" rtlCol="0" anchor="ctr" anchorCtr="0">
            <a:noAutofit/>
          </a:bodyPr>
          <a:lstStyle>
            <a:lvl1pPr algn="r">
              <a:defRPr sz="900" b="0" i="0">
                <a:solidFill>
                  <a:srgbClr val="83A2C6"/>
                </a:solidFill>
                <a:latin typeface="Raleway Medium" panose="020B0503030101060003" pitchFamily="34" charset="77"/>
              </a:defRPr>
            </a:lvl1pPr>
          </a:lstStyle>
          <a:p>
            <a:fld id="{0D5D4F3F-BA5A-4243-9F06-2EC3CD8A184B}" type="slidenum">
              <a:rPr lang="de-DE" smtClean="0"/>
              <a:pPr/>
              <a:t>‹#›</a:t>
            </a:fld>
            <a:endParaRPr lang="de-DE" dirty="0"/>
          </a:p>
        </p:txBody>
      </p:sp>
      <p:pic>
        <p:nvPicPr>
          <p:cNvPr id="12" name="Grafik 11">
            <a:extLst>
              <a:ext uri="{FF2B5EF4-FFF2-40B4-BE49-F238E27FC236}">
                <a16:creationId xmlns:a16="http://schemas.microsoft.com/office/drawing/2014/main" id="{D27DEBDA-FFA2-1880-1ADC-4FCDDB44A83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34963" y="6453336"/>
            <a:ext cx="295841" cy="329789"/>
          </a:xfrm>
          <a:prstGeom prst="rect">
            <a:avLst/>
          </a:prstGeom>
        </p:spPr>
      </p:pic>
    </p:spTree>
    <p:extLst>
      <p:ext uri="{BB962C8B-B14F-4D97-AF65-F5344CB8AC3E}">
        <p14:creationId xmlns:p14="http://schemas.microsoft.com/office/powerpoint/2010/main" val="202503183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p:txStyles>
    <p:titleStyle>
      <a:lvl1pPr algn="l" defTabSz="914400" rtl="0" eaLnBrk="1" latinLnBrk="0" hangingPunct="1">
        <a:lnSpc>
          <a:spcPct val="90000"/>
        </a:lnSpc>
        <a:spcBef>
          <a:spcPct val="0"/>
        </a:spcBef>
        <a:buNone/>
        <a:defRPr sz="3200" kern="1200" spc="200" baseline="0">
          <a:solidFill>
            <a:srgbClr val="074589"/>
          </a:solidFill>
          <a:latin typeface="Raleway" panose="020B0503030101060003" pitchFamily="34" charset="77"/>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lang="de-DE" sz="1800" kern="1200" spc="50" baseline="0" dirty="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rgbClr val="2B2B2B"/>
          </a:solidFill>
          <a:latin typeface="Raleway" panose="020B0503030101060003"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rgbClr val="2B2B2B"/>
          </a:solidFill>
          <a:latin typeface="Raleway" panose="020B0503030101060003"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rgbClr val="2B2B2B"/>
          </a:solidFill>
          <a:latin typeface="Raleway" panose="020B0503030101060003" pitchFamily="34" charset="77"/>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rgbClr val="2B2B2B"/>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orient="horz" pos="210" userDrawn="1">
          <p15:clr>
            <a:srgbClr val="F26B43"/>
          </p15:clr>
        </p15:guide>
        <p15:guide id="3" orient="horz" pos="4020" userDrawn="1">
          <p15:clr>
            <a:srgbClr val="F26B43"/>
          </p15:clr>
        </p15:guide>
        <p15:guide id="4" pos="7469" userDrawn="1">
          <p15:clr>
            <a:srgbClr val="F26B43"/>
          </p15:clr>
        </p15:guide>
        <p15:guide id="5" pos="3840" userDrawn="1">
          <p15:clr>
            <a:srgbClr val="F26B43"/>
          </p15:clr>
        </p15:guide>
        <p15:guide id="6" pos="3976" userDrawn="1">
          <p15:clr>
            <a:srgbClr val="F26B43"/>
          </p15:clr>
        </p15:guide>
        <p15:guide id="7" pos="37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936C133F-8C1D-CCC4-0259-2BAA4FCBB9AA}"/>
              </a:ext>
            </a:extLst>
          </p:cNvPr>
          <p:cNvSpPr/>
          <p:nvPr userDrawn="1"/>
        </p:nvSpPr>
        <p:spPr>
          <a:xfrm>
            <a:off x="334964" y="333375"/>
            <a:ext cx="11522074" cy="6048375"/>
          </a:xfrm>
          <a:prstGeom prst="rect">
            <a:avLst/>
          </a:prstGeom>
          <a:solidFill>
            <a:srgbClr val="074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E19FB6D4-2F37-C66F-C3CF-F194471CEED9}"/>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5030" r="5851" b="1851"/>
          <a:stretch/>
        </p:blipFill>
        <p:spPr>
          <a:xfrm>
            <a:off x="6227120" y="334800"/>
            <a:ext cx="5616000" cy="6192000"/>
          </a:xfrm>
          <a:prstGeom prst="rect">
            <a:avLst/>
          </a:prstGeom>
        </p:spPr>
      </p:pic>
      <p:sp>
        <p:nvSpPr>
          <p:cNvPr id="17" name="Datumsplatzhalter 3">
            <a:extLst>
              <a:ext uri="{FF2B5EF4-FFF2-40B4-BE49-F238E27FC236}">
                <a16:creationId xmlns:a16="http://schemas.microsoft.com/office/drawing/2014/main" id="{66166662-16A6-81AA-5A1B-F2C77195FE82}"/>
              </a:ext>
            </a:extLst>
          </p:cNvPr>
          <p:cNvSpPr>
            <a:spLocks noGrp="1"/>
          </p:cNvSpPr>
          <p:nvPr>
            <p:ph type="dt" sz="half" idx="2"/>
          </p:nvPr>
        </p:nvSpPr>
        <p:spPr>
          <a:xfrm>
            <a:off x="622800" y="6381750"/>
            <a:ext cx="1008509" cy="476250"/>
          </a:xfrm>
          <a:prstGeom prst="rect">
            <a:avLst/>
          </a:prstGeom>
        </p:spPr>
        <p:txBody>
          <a:bodyPr vert="horz" wrap="square" lIns="90000" tIns="0" rIns="0" bIns="0" rtlCol="0" anchor="ctr" anchorCtr="0">
            <a:noAutofit/>
          </a:bodyPr>
          <a:lstStyle>
            <a:lvl1pPr algn="l">
              <a:defRPr sz="900" b="0" i="0">
                <a:solidFill>
                  <a:srgbClr val="83A2C6"/>
                </a:solidFill>
                <a:latin typeface="Raleway Medium" panose="020B0503030101060003" pitchFamily="34" charset="77"/>
              </a:defRPr>
            </a:lvl1pPr>
          </a:lstStyle>
          <a:p>
            <a:fld id="{A0640D7F-F535-964F-B277-C2748C8F122D}" type="datetime3">
              <a:rPr lang="de-AT" smtClean="0"/>
              <a:pPr/>
              <a:t>28/03/23</a:t>
            </a:fld>
            <a:endParaRPr lang="de-DE" dirty="0"/>
          </a:p>
        </p:txBody>
      </p:sp>
      <p:sp>
        <p:nvSpPr>
          <p:cNvPr id="18" name="Fußzeilenplatzhalter 4">
            <a:extLst>
              <a:ext uri="{FF2B5EF4-FFF2-40B4-BE49-F238E27FC236}">
                <a16:creationId xmlns:a16="http://schemas.microsoft.com/office/drawing/2014/main" id="{8BDA0B0F-D8FF-546C-44AE-D5E30F120C04}"/>
              </a:ext>
            </a:extLst>
          </p:cNvPr>
          <p:cNvSpPr>
            <a:spLocks noGrp="1"/>
          </p:cNvSpPr>
          <p:nvPr>
            <p:ph type="ftr" sz="quarter" idx="3"/>
          </p:nvPr>
        </p:nvSpPr>
        <p:spPr>
          <a:xfrm flipH="1">
            <a:off x="3557718" y="6381750"/>
            <a:ext cx="5076564" cy="476250"/>
          </a:xfrm>
          <a:prstGeom prst="rect">
            <a:avLst/>
          </a:prstGeom>
        </p:spPr>
        <p:txBody>
          <a:bodyPr vert="horz" wrap="none" lIns="0" tIns="0" rIns="0" bIns="0" rtlCol="0" anchor="ctr" anchorCtr="0">
            <a:noAutofit/>
          </a:bodyPr>
          <a:lstStyle>
            <a:lvl1pPr algn="ctr">
              <a:defRPr sz="900" b="0" i="0">
                <a:solidFill>
                  <a:srgbClr val="83A2C6"/>
                </a:solidFill>
                <a:latin typeface="Raleway Medium" panose="020B0503030101060003" pitchFamily="34" charset="77"/>
              </a:defRPr>
            </a:lvl1pPr>
          </a:lstStyle>
          <a:p>
            <a:r>
              <a:rPr lang="de-DE"/>
              <a:t>© Financial Transparency Advisors</a:t>
            </a:r>
            <a:endParaRPr lang="de-DE" dirty="0"/>
          </a:p>
        </p:txBody>
      </p:sp>
      <p:sp>
        <p:nvSpPr>
          <p:cNvPr id="19" name="Foliennummernplatzhalter 5">
            <a:extLst>
              <a:ext uri="{FF2B5EF4-FFF2-40B4-BE49-F238E27FC236}">
                <a16:creationId xmlns:a16="http://schemas.microsoft.com/office/drawing/2014/main" id="{BC0A988D-A4AC-0631-45EB-EA9E54220547}"/>
              </a:ext>
            </a:extLst>
          </p:cNvPr>
          <p:cNvSpPr>
            <a:spLocks noGrp="1"/>
          </p:cNvSpPr>
          <p:nvPr>
            <p:ph type="sldNum" sz="quarter" idx="4"/>
          </p:nvPr>
        </p:nvSpPr>
        <p:spPr>
          <a:xfrm>
            <a:off x="11352584" y="6381749"/>
            <a:ext cx="501512" cy="476249"/>
          </a:xfrm>
          <a:prstGeom prst="rect">
            <a:avLst/>
          </a:prstGeom>
        </p:spPr>
        <p:txBody>
          <a:bodyPr vert="horz" wrap="square" lIns="0" tIns="0" rIns="0" bIns="0" rtlCol="0" anchor="ctr" anchorCtr="0">
            <a:noAutofit/>
          </a:bodyPr>
          <a:lstStyle>
            <a:lvl1pPr algn="r">
              <a:defRPr sz="900" b="0" i="0">
                <a:solidFill>
                  <a:srgbClr val="83A2C6"/>
                </a:solidFill>
                <a:latin typeface="Raleway Medium" panose="020B0503030101060003" pitchFamily="34" charset="77"/>
              </a:defRPr>
            </a:lvl1pPr>
          </a:lstStyle>
          <a:p>
            <a:fld id="{0D5D4F3F-BA5A-4243-9F06-2EC3CD8A184B}" type="slidenum">
              <a:rPr lang="de-DE" smtClean="0"/>
              <a:pPr/>
              <a:t>‹#›</a:t>
            </a:fld>
            <a:endParaRPr lang="de-DE" dirty="0"/>
          </a:p>
        </p:txBody>
      </p:sp>
      <p:sp>
        <p:nvSpPr>
          <p:cNvPr id="20" name="Titelplatzhalter 1">
            <a:extLst>
              <a:ext uri="{FF2B5EF4-FFF2-40B4-BE49-F238E27FC236}">
                <a16:creationId xmlns:a16="http://schemas.microsoft.com/office/drawing/2014/main" id="{CEE452E2-FC5F-D5C6-909F-76AF7ECCEDA8}"/>
              </a:ext>
            </a:extLst>
          </p:cNvPr>
          <p:cNvSpPr>
            <a:spLocks noGrp="1"/>
          </p:cNvSpPr>
          <p:nvPr>
            <p:ph type="title"/>
          </p:nvPr>
        </p:nvSpPr>
        <p:spPr>
          <a:xfrm>
            <a:off x="334962" y="333375"/>
            <a:ext cx="11508157" cy="1325563"/>
          </a:xfrm>
          <a:prstGeom prst="rect">
            <a:avLst/>
          </a:prstGeom>
        </p:spPr>
        <p:txBody>
          <a:bodyPr vert="horz" lIns="144000" tIns="144000" rIns="90000" bIns="0" rtlCol="0" anchor="t" anchorCtr="0">
            <a:normAutofit/>
          </a:bodyPr>
          <a:lstStyle/>
          <a:p>
            <a:r>
              <a:rPr lang="de-DE" dirty="0"/>
              <a:t>MASTERTITELFORMAT BEARBEITEN</a:t>
            </a:r>
          </a:p>
        </p:txBody>
      </p:sp>
      <p:sp>
        <p:nvSpPr>
          <p:cNvPr id="21" name="Textplatzhalter 2">
            <a:extLst>
              <a:ext uri="{FF2B5EF4-FFF2-40B4-BE49-F238E27FC236}">
                <a16:creationId xmlns:a16="http://schemas.microsoft.com/office/drawing/2014/main" id="{D857FBE7-14BB-D033-3CA1-9CB5C5C63D90}"/>
              </a:ext>
            </a:extLst>
          </p:cNvPr>
          <p:cNvSpPr>
            <a:spLocks noGrp="1"/>
          </p:cNvSpPr>
          <p:nvPr>
            <p:ph type="body" idx="1"/>
          </p:nvPr>
        </p:nvSpPr>
        <p:spPr>
          <a:xfrm>
            <a:off x="348880" y="1793875"/>
            <a:ext cx="11508158" cy="4351338"/>
          </a:xfrm>
          <a:prstGeom prst="rect">
            <a:avLst/>
          </a:prstGeom>
        </p:spPr>
        <p:txBody>
          <a:bodyPr vert="horz" lIns="144000" tIns="36000" rIns="14400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22" name="Grafik 21">
            <a:extLst>
              <a:ext uri="{FF2B5EF4-FFF2-40B4-BE49-F238E27FC236}">
                <a16:creationId xmlns:a16="http://schemas.microsoft.com/office/drawing/2014/main" id="{161FBD98-B21D-737F-E34E-081270C6AC4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34963" y="6453336"/>
            <a:ext cx="295841" cy="329789"/>
          </a:xfrm>
          <a:prstGeom prst="rect">
            <a:avLst/>
          </a:prstGeom>
        </p:spPr>
      </p:pic>
    </p:spTree>
    <p:extLst>
      <p:ext uri="{BB962C8B-B14F-4D97-AF65-F5344CB8AC3E}">
        <p14:creationId xmlns:p14="http://schemas.microsoft.com/office/powerpoint/2010/main" val="672303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p:txStyles>
    <p:titleStyle>
      <a:lvl1pPr algn="l" defTabSz="914400" rtl="0" eaLnBrk="1" latinLnBrk="0" hangingPunct="1">
        <a:lnSpc>
          <a:spcPct val="90000"/>
        </a:lnSpc>
        <a:spcBef>
          <a:spcPct val="0"/>
        </a:spcBef>
        <a:buNone/>
        <a:defRPr sz="3200" kern="1200" spc="200" baseline="0">
          <a:solidFill>
            <a:schemeClr val="bg1"/>
          </a:solidFill>
          <a:latin typeface="Raleway" panose="020B0503030101060003" pitchFamily="34" charset="77"/>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800" kern="1200">
          <a:solidFill>
            <a:srgbClr val="F2F6F8"/>
          </a:solidFill>
          <a:latin typeface="Raleway" panose="020B0503030101060003"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rgbClr val="F2F6F8"/>
          </a:solidFill>
          <a:latin typeface="Raleway" panose="020B0503030101060003"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rgbClr val="F2F6F8"/>
          </a:solidFill>
          <a:latin typeface="Raleway" panose="020B0503030101060003"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rgbClr val="F2F6F8"/>
          </a:solidFill>
          <a:latin typeface="Raleway" panose="020B0503030101060003" pitchFamily="34" charset="77"/>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rgbClr val="F2F6F8"/>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orient="horz" pos="210" userDrawn="1">
          <p15:clr>
            <a:srgbClr val="F26B43"/>
          </p15:clr>
        </p15:guide>
        <p15:guide id="3" orient="horz" pos="4020" userDrawn="1">
          <p15:clr>
            <a:srgbClr val="F26B43"/>
          </p15:clr>
        </p15:guide>
        <p15:guide id="4" pos="7469" userDrawn="1">
          <p15:clr>
            <a:srgbClr val="F26B43"/>
          </p15:clr>
        </p15:guide>
        <p15:guide id="5" pos="3840" userDrawn="1">
          <p15:clr>
            <a:srgbClr val="F26B43"/>
          </p15:clr>
        </p15:guide>
        <p15:guide id="6" orient="horz" pos="2160" userDrawn="1">
          <p15:clr>
            <a:srgbClr val="F26B43"/>
          </p15:clr>
        </p15:guide>
        <p15:guide id="7" pos="3976" userDrawn="1">
          <p15:clr>
            <a:srgbClr val="F26B43"/>
          </p15:clr>
        </p15:guide>
        <p15:guide id="8" pos="370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4D0E35F5-759E-2488-022F-10299087C94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rot="1939344">
            <a:off x="8659115" y="-6238212"/>
            <a:ext cx="4654839" cy="14437892"/>
          </a:xfrm>
          <a:prstGeom prst="rect">
            <a:avLst/>
          </a:prstGeom>
        </p:spPr>
      </p:pic>
      <p:pic>
        <p:nvPicPr>
          <p:cNvPr id="12" name="Grafik 11">
            <a:extLst>
              <a:ext uri="{FF2B5EF4-FFF2-40B4-BE49-F238E27FC236}">
                <a16:creationId xmlns:a16="http://schemas.microsoft.com/office/drawing/2014/main" id="{DC53BEA6-AD3C-8053-5229-4966B7E39748}"/>
              </a:ext>
            </a:extLst>
          </p:cNvPr>
          <p:cNvPicPr>
            <a:picLocks noChangeAspect="1"/>
          </p:cNvPicPr>
          <p:nvPr userDrawn="1"/>
        </p:nvPicPr>
        <p:blipFill>
          <a:blip r:embed="rId12">
            <a:extLst>
              <a:ext uri="{96DAC541-7B7A-43D3-8B79-37D633B846F1}">
                <asvg:svgBlip xmlns:asvg="http://schemas.microsoft.com/office/drawing/2016/SVG/main" r:embed="rId14"/>
              </a:ext>
            </a:extLst>
          </a:blip>
          <a:stretch>
            <a:fillRect/>
          </a:stretch>
        </p:blipFill>
        <p:spPr>
          <a:xfrm rot="1939344">
            <a:off x="8659115" y="-6166203"/>
            <a:ext cx="4654839" cy="14437892"/>
          </a:xfrm>
          <a:prstGeom prst="rect">
            <a:avLst/>
          </a:prstGeom>
        </p:spPr>
      </p:pic>
      <p:sp>
        <p:nvSpPr>
          <p:cNvPr id="2" name="Titelplatzhalter 1">
            <a:extLst>
              <a:ext uri="{FF2B5EF4-FFF2-40B4-BE49-F238E27FC236}">
                <a16:creationId xmlns:a16="http://schemas.microsoft.com/office/drawing/2014/main" id="{A895A911-BB43-1A1D-0434-98063030F8DE}"/>
              </a:ext>
            </a:extLst>
          </p:cNvPr>
          <p:cNvSpPr>
            <a:spLocks noGrp="1"/>
          </p:cNvSpPr>
          <p:nvPr>
            <p:ph type="title"/>
          </p:nvPr>
        </p:nvSpPr>
        <p:spPr>
          <a:xfrm>
            <a:off x="335360" y="332656"/>
            <a:ext cx="11450465" cy="1325563"/>
          </a:xfrm>
          <a:prstGeom prst="rect">
            <a:avLst/>
          </a:prstGeom>
        </p:spPr>
        <p:txBody>
          <a:bodyPr vert="horz" lIns="144000" tIns="108000" rIns="91440" bIns="4572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9885C85E-18B5-EBD4-ED2D-80CD1F13ED0A}"/>
              </a:ext>
            </a:extLst>
          </p:cNvPr>
          <p:cNvSpPr>
            <a:spLocks noGrp="1"/>
          </p:cNvSpPr>
          <p:nvPr>
            <p:ph type="body" idx="1"/>
          </p:nvPr>
        </p:nvSpPr>
        <p:spPr>
          <a:xfrm>
            <a:off x="334964" y="1807926"/>
            <a:ext cx="11522074" cy="4351338"/>
          </a:xfrm>
          <a:prstGeom prst="rect">
            <a:avLst/>
          </a:prstGeom>
        </p:spPr>
        <p:txBody>
          <a:bodyPr vert="horz" lIns="14400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9651A92E-6714-E982-47DF-997AE90E145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34963" y="6453336"/>
            <a:ext cx="295841" cy="329789"/>
          </a:xfrm>
          <a:prstGeom prst="rect">
            <a:avLst/>
          </a:prstGeom>
        </p:spPr>
      </p:pic>
      <p:sp>
        <p:nvSpPr>
          <p:cNvPr id="23" name="Fußzeilenplatzhalter 22">
            <a:extLst>
              <a:ext uri="{FF2B5EF4-FFF2-40B4-BE49-F238E27FC236}">
                <a16:creationId xmlns:a16="http://schemas.microsoft.com/office/drawing/2014/main" id="{EF4DEA66-76F3-A69E-8F97-71665AA23C6B}"/>
              </a:ext>
            </a:extLst>
          </p:cNvPr>
          <p:cNvSpPr>
            <a:spLocks noGrp="1"/>
          </p:cNvSpPr>
          <p:nvPr>
            <p:ph type="ftr" sz="quarter" idx="3"/>
          </p:nvPr>
        </p:nvSpPr>
        <p:spPr>
          <a:xfrm>
            <a:off x="4038600" y="6381750"/>
            <a:ext cx="4114800" cy="476250"/>
          </a:xfrm>
          <a:prstGeom prst="rect">
            <a:avLst/>
          </a:prstGeom>
        </p:spPr>
        <p:txBody>
          <a:bodyPr vert="horz" lIns="91440" tIns="45720" rIns="91440" bIns="45720" rtlCol="0" anchor="ctr"/>
          <a:lstStyle>
            <a:lvl1pPr algn="ctr">
              <a:defRPr sz="900" b="0" i="0">
                <a:solidFill>
                  <a:srgbClr val="83A2C6"/>
                </a:solidFill>
                <a:latin typeface="Raleway Medium" panose="020B0503030101060003" pitchFamily="34" charset="77"/>
              </a:defRPr>
            </a:lvl1pPr>
          </a:lstStyle>
          <a:p>
            <a:r>
              <a:rPr lang="de-DE"/>
              <a:t>© Financial Transparency Advisors</a:t>
            </a:r>
            <a:endParaRPr lang="de-DE" dirty="0"/>
          </a:p>
        </p:txBody>
      </p:sp>
      <p:sp>
        <p:nvSpPr>
          <p:cNvPr id="24" name="Fußzeilenplatzhalter 22">
            <a:extLst>
              <a:ext uri="{FF2B5EF4-FFF2-40B4-BE49-F238E27FC236}">
                <a16:creationId xmlns:a16="http://schemas.microsoft.com/office/drawing/2014/main" id="{B49C3E9D-1FF6-34AA-4574-FC7732304AFC}"/>
              </a:ext>
            </a:extLst>
          </p:cNvPr>
          <p:cNvSpPr txBox="1">
            <a:spLocks/>
          </p:cNvSpPr>
          <p:nvPr userDrawn="1"/>
        </p:nvSpPr>
        <p:spPr>
          <a:xfrm>
            <a:off x="623392" y="6381750"/>
            <a:ext cx="1008112" cy="476250"/>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AT" sz="900" b="0" i="0" dirty="0">
                <a:solidFill>
                  <a:srgbClr val="83A2C6"/>
                </a:solidFill>
                <a:latin typeface="Raleway Medium" panose="020B0503030101060003" pitchFamily="34" charset="77"/>
              </a:rPr>
              <a:t>28/03/2023</a:t>
            </a:r>
            <a:endParaRPr lang="de-DE" sz="900" b="0" i="0" dirty="0">
              <a:solidFill>
                <a:srgbClr val="83A2C6"/>
              </a:solidFill>
              <a:latin typeface="Raleway Medium" panose="020B0503030101060003" pitchFamily="34" charset="77"/>
            </a:endParaRPr>
          </a:p>
        </p:txBody>
      </p:sp>
      <p:sp>
        <p:nvSpPr>
          <p:cNvPr id="25" name="Fußzeilenplatzhalter 22">
            <a:extLst>
              <a:ext uri="{FF2B5EF4-FFF2-40B4-BE49-F238E27FC236}">
                <a16:creationId xmlns:a16="http://schemas.microsoft.com/office/drawing/2014/main" id="{CFF80855-C155-A383-277B-82CF3B0F80AB}"/>
              </a:ext>
            </a:extLst>
          </p:cNvPr>
          <p:cNvSpPr txBox="1">
            <a:spLocks/>
          </p:cNvSpPr>
          <p:nvPr userDrawn="1"/>
        </p:nvSpPr>
        <p:spPr>
          <a:xfrm>
            <a:off x="11352982" y="6381750"/>
            <a:ext cx="504056" cy="476250"/>
          </a:xfrm>
          <a:prstGeom prst="rect">
            <a:avLst/>
          </a:prstGeom>
        </p:spPr>
        <p:txBody>
          <a:bodyPr vert="horz" lIns="91440" tIns="45720" rIns="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F3D8982-88D1-994C-944E-0595E35E9AFB}" type="slidenum">
              <a:rPr lang="de-AT" sz="900" b="0" i="0" smtClean="0">
                <a:solidFill>
                  <a:srgbClr val="83A2C6"/>
                </a:solidFill>
                <a:latin typeface="Raleway Medium" panose="020B0503030101060003" pitchFamily="34" charset="77"/>
              </a:rPr>
              <a:t>‹#›</a:t>
            </a:fld>
            <a:endParaRPr lang="de-DE" sz="900" b="0" i="0" dirty="0">
              <a:solidFill>
                <a:srgbClr val="83A2C6"/>
              </a:solidFill>
              <a:latin typeface="Raleway Medium" panose="020B0503030101060003" pitchFamily="34" charset="77"/>
            </a:endParaRPr>
          </a:p>
        </p:txBody>
      </p:sp>
    </p:spTree>
    <p:extLst>
      <p:ext uri="{BB962C8B-B14F-4D97-AF65-F5344CB8AC3E}">
        <p14:creationId xmlns:p14="http://schemas.microsoft.com/office/powerpoint/2010/main" val="106482941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88" r:id="rId10"/>
  </p:sldLayoutIdLst>
  <p:hf hdr="0"/>
  <p:txStyles>
    <p:titleStyle>
      <a:lvl1pPr algn="l" defTabSz="914400" rtl="0" eaLnBrk="1" latinLnBrk="0" hangingPunct="1">
        <a:lnSpc>
          <a:spcPct val="90000"/>
        </a:lnSpc>
        <a:spcBef>
          <a:spcPct val="0"/>
        </a:spcBef>
        <a:buNone/>
        <a:defRPr sz="3200" b="0" i="0" kern="1200" spc="200" baseline="0">
          <a:solidFill>
            <a:srgbClr val="074589"/>
          </a:solidFill>
          <a:latin typeface="Raleway" panose="020B0503030101060003" pitchFamily="34" charset="77"/>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800" kern="1200" spc="50" baseline="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spc="50" baseline="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11" userDrawn="1">
          <p15:clr>
            <a:srgbClr val="F26B43"/>
          </p15:clr>
        </p15:guide>
        <p15:guide id="3" orient="horz" pos="210" userDrawn="1">
          <p15:clr>
            <a:srgbClr val="F26B43"/>
          </p15:clr>
        </p15:guide>
        <p15:guide id="4" orient="horz" pos="4020" userDrawn="1">
          <p15:clr>
            <a:srgbClr val="F26B43"/>
          </p15:clr>
        </p15:guide>
        <p15:guide id="5" orient="horz" pos="2160" userDrawn="1">
          <p15:clr>
            <a:srgbClr val="F26B43"/>
          </p15:clr>
        </p15:guide>
        <p15:guide id="6" pos="7469" userDrawn="1">
          <p15:clr>
            <a:srgbClr val="F26B43"/>
          </p15:clr>
        </p15:guide>
        <p15:guide id="7" pos="3976" userDrawn="1">
          <p15:clr>
            <a:srgbClr val="F26B43"/>
          </p15:clr>
        </p15:guide>
        <p15:guide id="8" pos="37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4FE45F-7160-E667-9EE5-AAB79EA9D222}"/>
              </a:ext>
            </a:extLst>
          </p:cNvPr>
          <p:cNvSpPr>
            <a:spLocks noGrp="1"/>
          </p:cNvSpPr>
          <p:nvPr>
            <p:ph type="title"/>
          </p:nvPr>
        </p:nvSpPr>
        <p:spPr/>
        <p:txBody>
          <a:bodyPr/>
          <a:lstStyle/>
          <a:p>
            <a:r>
              <a:rPr lang="en-US" dirty="0"/>
              <a:t>AML Tuesday’s Session #8 on:</a:t>
            </a:r>
            <a:endParaRPr lang="en-DE" dirty="0"/>
          </a:p>
        </p:txBody>
      </p:sp>
      <p:sp>
        <p:nvSpPr>
          <p:cNvPr id="5" name="Text Placeholder 4">
            <a:extLst>
              <a:ext uri="{FF2B5EF4-FFF2-40B4-BE49-F238E27FC236}">
                <a16:creationId xmlns:a16="http://schemas.microsoft.com/office/drawing/2014/main" id="{2CF5C5CA-4329-B656-BDB8-035EEE62C60C}"/>
              </a:ext>
            </a:extLst>
          </p:cNvPr>
          <p:cNvSpPr>
            <a:spLocks noGrp="1"/>
          </p:cNvSpPr>
          <p:nvPr>
            <p:ph type="body" idx="1"/>
          </p:nvPr>
        </p:nvSpPr>
        <p:spPr/>
        <p:txBody>
          <a:bodyPr/>
          <a:lstStyle/>
          <a:p>
            <a:r>
              <a:rPr lang="en-US" dirty="0"/>
              <a:t>Enhanced Due Diligence (incl. Risks Associated with PEPs)</a:t>
            </a:r>
          </a:p>
          <a:p>
            <a:endParaRPr lang="en-US" dirty="0"/>
          </a:p>
          <a:p>
            <a:r>
              <a:rPr lang="en-US" dirty="0"/>
              <a:t>28 March 2023</a:t>
            </a:r>
            <a:endParaRPr lang="en-DE" dirty="0"/>
          </a:p>
        </p:txBody>
      </p:sp>
    </p:spTree>
    <p:extLst>
      <p:ext uri="{BB962C8B-B14F-4D97-AF65-F5344CB8AC3E}">
        <p14:creationId xmlns:p14="http://schemas.microsoft.com/office/powerpoint/2010/main" val="1703974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619E-7AD8-B502-9307-8FAE5322244F}"/>
              </a:ext>
            </a:extLst>
          </p:cNvPr>
          <p:cNvSpPr>
            <a:spLocks noGrp="1"/>
          </p:cNvSpPr>
          <p:nvPr>
            <p:ph type="title"/>
          </p:nvPr>
        </p:nvSpPr>
        <p:spPr>
          <a:xfrm>
            <a:off x="335161" y="2766218"/>
            <a:ext cx="11521678" cy="1325563"/>
          </a:xfrm>
        </p:spPr>
        <p:txBody>
          <a:bodyPr/>
          <a:lstStyle/>
          <a:p>
            <a:r>
              <a:rPr lang="en-US" dirty="0"/>
              <a:t>EDD Measures</a:t>
            </a:r>
          </a:p>
        </p:txBody>
      </p:sp>
      <p:sp>
        <p:nvSpPr>
          <p:cNvPr id="3" name="Footer Placeholder 2">
            <a:extLst>
              <a:ext uri="{FF2B5EF4-FFF2-40B4-BE49-F238E27FC236}">
                <a16:creationId xmlns:a16="http://schemas.microsoft.com/office/drawing/2014/main" id="{DEFAC906-3681-F686-18B4-24B089B846AE}"/>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83A2C6"/>
                </a:solidFill>
                <a:effectLst/>
                <a:uLnTx/>
                <a:uFillTx/>
                <a:latin typeface="Raleway Medium" panose="020B0503030101060003" pitchFamily="34" charset="77"/>
                <a:ea typeface="+mn-ea"/>
                <a:cs typeface="+mn-cs"/>
              </a:rPr>
              <a:t>© Financial Transparency Advisors</a:t>
            </a:r>
            <a:endParaRPr kumimoji="0" lang="de-DE" sz="900" b="0" i="0" u="none" strike="noStrike" kern="1200" cap="none" spc="0" normalizeH="0" baseline="0" noProof="0" dirty="0">
              <a:ln>
                <a:noFill/>
              </a:ln>
              <a:solidFill>
                <a:srgbClr val="83A2C6"/>
              </a:solidFill>
              <a:effectLst/>
              <a:uLnTx/>
              <a:uFillTx/>
              <a:latin typeface="Raleway Medium" panose="020B0503030101060003" pitchFamily="34" charset="77"/>
              <a:ea typeface="+mn-ea"/>
              <a:cs typeface="+mn-cs"/>
            </a:endParaRPr>
          </a:p>
        </p:txBody>
      </p:sp>
    </p:spTree>
    <p:extLst>
      <p:ext uri="{BB962C8B-B14F-4D97-AF65-F5344CB8AC3E}">
        <p14:creationId xmlns:p14="http://schemas.microsoft.com/office/powerpoint/2010/main" val="70267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6B5DF6C-5F6C-0227-12AF-B6109DBAD2D6}"/>
              </a:ext>
            </a:extLst>
          </p:cNvPr>
          <p:cNvSpPr txBox="1">
            <a:spLocks/>
          </p:cNvSpPr>
          <p:nvPr/>
        </p:nvSpPr>
        <p:spPr>
          <a:xfrm>
            <a:off x="335360" y="332656"/>
            <a:ext cx="11521678" cy="1325563"/>
          </a:xfrm>
          <a:prstGeom prst="rect">
            <a:avLst/>
          </a:prstGeom>
        </p:spPr>
        <p:txBody>
          <a:bodyPr/>
          <a:lstStyle>
            <a:lvl1pPr algn="l" defTabSz="914400" rtl="0" eaLnBrk="1" latinLnBrk="0" hangingPunct="1">
              <a:lnSpc>
                <a:spcPct val="90000"/>
              </a:lnSpc>
              <a:spcBef>
                <a:spcPct val="0"/>
              </a:spcBef>
              <a:buNone/>
              <a:defRPr sz="3200" b="0" i="0" kern="1200" spc="200" baseline="0">
                <a:solidFill>
                  <a:srgbClr val="074589"/>
                </a:solidFill>
                <a:latin typeface="Raleway" panose="020B0503030101060003" pitchFamily="34" charset="77"/>
                <a:ea typeface="+mj-ea"/>
                <a:cs typeface="+mj-cs"/>
              </a:defRPr>
            </a:lvl1pPr>
          </a:lstStyle>
          <a:p>
            <a:r>
              <a:rPr lang="en-US" dirty="0"/>
              <a:t>Enhanced Due Diligence Measures</a:t>
            </a:r>
            <a:endParaRPr lang="en-DE" dirty="0"/>
          </a:p>
        </p:txBody>
      </p:sp>
      <p:sp>
        <p:nvSpPr>
          <p:cNvPr id="2" name="Rectangle 1">
            <a:extLst>
              <a:ext uri="{FF2B5EF4-FFF2-40B4-BE49-F238E27FC236}">
                <a16:creationId xmlns:a16="http://schemas.microsoft.com/office/drawing/2014/main" id="{DDE81746-68C1-CA77-AD39-03A2A2A275CF}"/>
              </a:ext>
            </a:extLst>
          </p:cNvPr>
          <p:cNvSpPr/>
          <p:nvPr/>
        </p:nvSpPr>
        <p:spPr>
          <a:xfrm>
            <a:off x="791991" y="1478280"/>
            <a:ext cx="4436428" cy="1950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 name="Rectangle 2">
            <a:extLst>
              <a:ext uri="{FF2B5EF4-FFF2-40B4-BE49-F238E27FC236}">
                <a16:creationId xmlns:a16="http://schemas.microsoft.com/office/drawing/2014/main" id="{87127E6D-96A6-C130-224A-C2E19877280E}"/>
              </a:ext>
            </a:extLst>
          </p:cNvPr>
          <p:cNvSpPr/>
          <p:nvPr/>
        </p:nvSpPr>
        <p:spPr>
          <a:xfrm>
            <a:off x="762000" y="4175760"/>
            <a:ext cx="4436428" cy="1950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 name="Rectangle 3">
            <a:extLst>
              <a:ext uri="{FF2B5EF4-FFF2-40B4-BE49-F238E27FC236}">
                <a16:creationId xmlns:a16="http://schemas.microsoft.com/office/drawing/2014/main" id="{62ABC36D-D041-6BD0-8236-D9B37B341543}"/>
              </a:ext>
            </a:extLst>
          </p:cNvPr>
          <p:cNvSpPr/>
          <p:nvPr/>
        </p:nvSpPr>
        <p:spPr>
          <a:xfrm>
            <a:off x="6659880" y="1478280"/>
            <a:ext cx="4436428" cy="1950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Rectangle 4">
            <a:extLst>
              <a:ext uri="{FF2B5EF4-FFF2-40B4-BE49-F238E27FC236}">
                <a16:creationId xmlns:a16="http://schemas.microsoft.com/office/drawing/2014/main" id="{B898F6B6-F66D-375D-DEE1-940B5C7C954A}"/>
              </a:ext>
            </a:extLst>
          </p:cNvPr>
          <p:cNvSpPr/>
          <p:nvPr/>
        </p:nvSpPr>
        <p:spPr>
          <a:xfrm>
            <a:off x="6659880" y="4175760"/>
            <a:ext cx="4436428" cy="1950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6" name="Oval 5">
            <a:extLst>
              <a:ext uri="{FF2B5EF4-FFF2-40B4-BE49-F238E27FC236}">
                <a16:creationId xmlns:a16="http://schemas.microsoft.com/office/drawing/2014/main" id="{BD1F9016-CEEC-9D7F-B3E7-71D7FAE71932}"/>
              </a:ext>
            </a:extLst>
          </p:cNvPr>
          <p:cNvSpPr/>
          <p:nvPr/>
        </p:nvSpPr>
        <p:spPr>
          <a:xfrm>
            <a:off x="4541521" y="2414747"/>
            <a:ext cx="2775267" cy="27752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Oval 6">
            <a:extLst>
              <a:ext uri="{FF2B5EF4-FFF2-40B4-BE49-F238E27FC236}">
                <a16:creationId xmlns:a16="http://schemas.microsoft.com/office/drawing/2014/main" id="{B9078040-4C26-1571-52EC-A1C3198BE31B}"/>
              </a:ext>
            </a:extLst>
          </p:cNvPr>
          <p:cNvSpPr/>
          <p:nvPr/>
        </p:nvSpPr>
        <p:spPr>
          <a:xfrm>
            <a:off x="4778534" y="2651760"/>
            <a:ext cx="2301240" cy="23012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aleway" pitchFamily="2" charset="0"/>
            </a:endParaRPr>
          </a:p>
        </p:txBody>
      </p:sp>
      <p:sp>
        <p:nvSpPr>
          <p:cNvPr id="8" name="TextBox 7">
            <a:extLst>
              <a:ext uri="{FF2B5EF4-FFF2-40B4-BE49-F238E27FC236}">
                <a16:creationId xmlns:a16="http://schemas.microsoft.com/office/drawing/2014/main" id="{73AD02EF-79E3-A6C3-373A-7D94BB56A556}"/>
              </a:ext>
            </a:extLst>
          </p:cNvPr>
          <p:cNvSpPr txBox="1"/>
          <p:nvPr/>
        </p:nvSpPr>
        <p:spPr>
          <a:xfrm>
            <a:off x="5417638" y="3583026"/>
            <a:ext cx="1023037" cy="438710"/>
          </a:xfrm>
          <a:prstGeom prst="rect">
            <a:avLst/>
          </a:prstGeom>
          <a:noFill/>
        </p:spPr>
        <p:txBody>
          <a:bodyPr wrap="none" rtlCol="0" anchor="ctr" anchorCtr="0">
            <a:spAutoFit/>
          </a:bodyPr>
          <a:lstStyle/>
          <a:p>
            <a:pPr algn="ctr">
              <a:lnSpc>
                <a:spcPts val="2500"/>
              </a:lnSpc>
            </a:pPr>
            <a:r>
              <a:rPr lang="en-US" sz="3200" b="1" dirty="0">
                <a:solidFill>
                  <a:schemeClr val="bg1"/>
                </a:solidFill>
                <a:latin typeface="Open Sans" panose="020B0606030504020204" pitchFamily="34" charset="0"/>
                <a:ea typeface="League Spartan" charset="0"/>
                <a:cs typeface="Poppins" pitchFamily="2" charset="77"/>
              </a:rPr>
              <a:t>EDD</a:t>
            </a:r>
          </a:p>
        </p:txBody>
      </p:sp>
      <p:sp>
        <p:nvSpPr>
          <p:cNvPr id="9" name="Subtitle 2">
            <a:extLst>
              <a:ext uri="{FF2B5EF4-FFF2-40B4-BE49-F238E27FC236}">
                <a16:creationId xmlns:a16="http://schemas.microsoft.com/office/drawing/2014/main" id="{F3814404-105A-E177-183E-2DB3538343AD}"/>
              </a:ext>
            </a:extLst>
          </p:cNvPr>
          <p:cNvSpPr txBox="1">
            <a:spLocks/>
          </p:cNvSpPr>
          <p:nvPr/>
        </p:nvSpPr>
        <p:spPr>
          <a:xfrm>
            <a:off x="935508" y="1677804"/>
            <a:ext cx="4705775" cy="1397306"/>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b="1" dirty="0">
                <a:solidFill>
                  <a:schemeClr val="tx1"/>
                </a:solidFill>
                <a:latin typeface="Raleway" pitchFamily="2" charset="0"/>
                <a:ea typeface="Lato Light" panose="020F0502020204030203" pitchFamily="34" charset="0"/>
                <a:cs typeface="Mukta ExtraLight" panose="020B0000000000000000" pitchFamily="34" charset="77"/>
              </a:rPr>
              <a:t>Obtain additional information on the customer </a:t>
            </a:r>
          </a:p>
          <a:p>
            <a:pPr marL="285750" indent="-285750" algn="l">
              <a:lnSpc>
                <a:spcPts val="1750"/>
              </a:lnSpc>
              <a:buFont typeface="Wingdings" panose="05000000000000000000" pitchFamily="2" charset="2"/>
              <a:buChar char="§"/>
            </a:pPr>
            <a:r>
              <a:rPr lang="en-US" sz="1600" dirty="0">
                <a:solidFill>
                  <a:schemeClr val="tx1"/>
                </a:solidFill>
                <a:latin typeface="Raleway" pitchFamily="2" charset="0"/>
                <a:ea typeface="Lato Light" panose="020F0502020204030203" pitchFamily="34" charset="0"/>
                <a:cs typeface="Mukta ExtraLight" panose="020B0000000000000000" pitchFamily="34" charset="77"/>
              </a:rPr>
              <a:t>Occupation</a:t>
            </a:r>
          </a:p>
          <a:p>
            <a:pPr marL="285750" indent="-285750" algn="l">
              <a:lnSpc>
                <a:spcPts val="1750"/>
              </a:lnSpc>
              <a:buFont typeface="Wingdings" panose="05000000000000000000" pitchFamily="2" charset="2"/>
              <a:buChar char="§"/>
            </a:pPr>
            <a:r>
              <a:rPr lang="en-US" sz="1600" dirty="0">
                <a:solidFill>
                  <a:schemeClr val="tx1"/>
                </a:solidFill>
                <a:latin typeface="Raleway" pitchFamily="2" charset="0"/>
                <a:ea typeface="Lato Light" panose="020F0502020204030203" pitchFamily="34" charset="0"/>
                <a:cs typeface="Mukta ExtraLight" panose="020B0000000000000000" pitchFamily="34" charset="77"/>
              </a:rPr>
              <a:t>Volume of Assets</a:t>
            </a:r>
          </a:p>
          <a:p>
            <a:pPr marL="285750" indent="-285750" algn="l">
              <a:lnSpc>
                <a:spcPts val="1750"/>
              </a:lnSpc>
              <a:buFont typeface="Wingdings" panose="05000000000000000000" pitchFamily="2" charset="2"/>
              <a:buChar char="§"/>
            </a:pPr>
            <a:r>
              <a:rPr lang="en-US" sz="1600" dirty="0">
                <a:solidFill>
                  <a:schemeClr val="tx1"/>
                </a:solidFill>
                <a:latin typeface="Raleway" pitchFamily="2" charset="0"/>
                <a:ea typeface="Lato Light" panose="020F0502020204030203" pitchFamily="34" charset="0"/>
                <a:cs typeface="Mukta ExtraLight" panose="020B0000000000000000" pitchFamily="34" charset="77"/>
              </a:rPr>
              <a:t>Background check</a:t>
            </a:r>
          </a:p>
          <a:p>
            <a:pPr algn="l">
              <a:lnSpc>
                <a:spcPts val="1750"/>
              </a:lnSpc>
            </a:pPr>
            <a:endParaRPr lang="en-US" sz="1600" dirty="0">
              <a:solidFill>
                <a:schemeClr val="tx1"/>
              </a:solidFill>
              <a:latin typeface="Raleway" pitchFamily="2" charset="0"/>
              <a:ea typeface="Lato Light" panose="020F0502020204030203" pitchFamily="34" charset="0"/>
              <a:cs typeface="Mukta ExtraLight" panose="020B0000000000000000" pitchFamily="34" charset="77"/>
            </a:endParaRPr>
          </a:p>
        </p:txBody>
      </p:sp>
      <p:sp>
        <p:nvSpPr>
          <p:cNvPr id="10" name="Subtitle 2">
            <a:extLst>
              <a:ext uri="{FF2B5EF4-FFF2-40B4-BE49-F238E27FC236}">
                <a16:creationId xmlns:a16="http://schemas.microsoft.com/office/drawing/2014/main" id="{165C99E2-A887-243F-E5A7-4CA46D3C5097}"/>
              </a:ext>
            </a:extLst>
          </p:cNvPr>
          <p:cNvSpPr txBox="1">
            <a:spLocks/>
          </p:cNvSpPr>
          <p:nvPr/>
        </p:nvSpPr>
        <p:spPr>
          <a:xfrm>
            <a:off x="825415" y="4452467"/>
            <a:ext cx="4434868" cy="1397306"/>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b="1" dirty="0">
                <a:solidFill>
                  <a:schemeClr val="tx1"/>
                </a:solidFill>
                <a:latin typeface="Raleway" pitchFamily="2" charset="0"/>
                <a:ea typeface="Lato Light" panose="020F0502020204030203" pitchFamily="34" charset="0"/>
                <a:cs typeface="Mukta ExtraLight" panose="020B0000000000000000" pitchFamily="34" charset="77"/>
              </a:rPr>
              <a:t>Obtain additional information on the activity</a:t>
            </a:r>
          </a:p>
          <a:p>
            <a:pPr marL="285750" indent="-285750" algn="l">
              <a:lnSpc>
                <a:spcPts val="1750"/>
              </a:lnSpc>
              <a:buFont typeface="Wingdings" panose="05000000000000000000" pitchFamily="2" charset="2"/>
              <a:buChar char="§"/>
            </a:pPr>
            <a:r>
              <a:rPr lang="en-US" sz="1600" dirty="0">
                <a:solidFill>
                  <a:schemeClr val="tx1"/>
                </a:solidFill>
                <a:latin typeface="Raleway" pitchFamily="2" charset="0"/>
                <a:ea typeface="Lato Light" panose="020F0502020204030203" pitchFamily="34" charset="0"/>
                <a:cs typeface="Mukta ExtraLight" panose="020B0000000000000000" pitchFamily="34" charset="77"/>
              </a:rPr>
              <a:t>Additional information on the </a:t>
            </a:r>
          </a:p>
          <a:p>
            <a:pPr algn="l">
              <a:lnSpc>
                <a:spcPts val="1750"/>
              </a:lnSpc>
            </a:pPr>
            <a:r>
              <a:rPr lang="en-US" sz="1600" dirty="0">
                <a:solidFill>
                  <a:schemeClr val="tx1"/>
                </a:solidFill>
                <a:latin typeface="Raleway" pitchFamily="2" charset="0"/>
                <a:ea typeface="Lato Light" panose="020F0502020204030203" pitchFamily="34" charset="0"/>
                <a:cs typeface="Mukta ExtraLight" panose="020B0000000000000000" pitchFamily="34" charset="77"/>
              </a:rPr>
              <a:t>intended nature of the business relationship</a:t>
            </a:r>
          </a:p>
          <a:p>
            <a:pPr marL="285750" indent="-285750" algn="l">
              <a:lnSpc>
                <a:spcPts val="1750"/>
              </a:lnSpc>
              <a:buFont typeface="Wingdings" panose="05000000000000000000" pitchFamily="2" charset="2"/>
              <a:buChar char="§"/>
            </a:pPr>
            <a:r>
              <a:rPr lang="en-US" sz="1600" dirty="0">
                <a:solidFill>
                  <a:schemeClr val="tx1"/>
                </a:solidFill>
                <a:latin typeface="Raleway" pitchFamily="2" charset="0"/>
                <a:ea typeface="Lato Light" panose="020F0502020204030203" pitchFamily="34" charset="0"/>
                <a:cs typeface="Mukta ExtraLight" panose="020B0000000000000000" pitchFamily="34" charset="77"/>
              </a:rPr>
              <a:t>The reasons for intended or</a:t>
            </a:r>
          </a:p>
          <a:p>
            <a:pPr algn="l">
              <a:lnSpc>
                <a:spcPts val="1750"/>
              </a:lnSpc>
            </a:pPr>
            <a:r>
              <a:rPr lang="en-US" sz="1600" dirty="0">
                <a:solidFill>
                  <a:schemeClr val="tx1"/>
                </a:solidFill>
                <a:latin typeface="Raleway" pitchFamily="2" charset="0"/>
                <a:ea typeface="Lato Light" panose="020F0502020204030203" pitchFamily="34" charset="0"/>
                <a:cs typeface="Mukta ExtraLight" panose="020B0000000000000000" pitchFamily="34" charset="77"/>
              </a:rPr>
              <a:t>performed transactions</a:t>
            </a:r>
          </a:p>
        </p:txBody>
      </p:sp>
      <p:sp>
        <p:nvSpPr>
          <p:cNvPr id="11" name="Subtitle 2">
            <a:extLst>
              <a:ext uri="{FF2B5EF4-FFF2-40B4-BE49-F238E27FC236}">
                <a16:creationId xmlns:a16="http://schemas.microsoft.com/office/drawing/2014/main" id="{A80CE7AF-3BC2-756A-6D70-78EEB2F3D78A}"/>
              </a:ext>
            </a:extLst>
          </p:cNvPr>
          <p:cNvSpPr txBox="1">
            <a:spLocks/>
          </p:cNvSpPr>
          <p:nvPr/>
        </p:nvSpPr>
        <p:spPr>
          <a:xfrm>
            <a:off x="6802620" y="1715294"/>
            <a:ext cx="4313040" cy="557076"/>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b="1" dirty="0">
                <a:solidFill>
                  <a:schemeClr val="tx1"/>
                </a:solidFill>
                <a:latin typeface="Raleway" pitchFamily="2" charset="0"/>
                <a:ea typeface="Lato Light" panose="020F0502020204030203" pitchFamily="34" charset="0"/>
                <a:cs typeface="Mukta ExtraLight" panose="020B0000000000000000" pitchFamily="34" charset="77"/>
              </a:rPr>
              <a:t>Obtain information on the Source of Funds </a:t>
            </a:r>
          </a:p>
          <a:p>
            <a:pPr algn="l">
              <a:lnSpc>
                <a:spcPts val="1750"/>
              </a:lnSpc>
            </a:pPr>
            <a:r>
              <a:rPr lang="en-US" sz="1600" b="1" dirty="0">
                <a:solidFill>
                  <a:schemeClr val="tx1"/>
                </a:solidFill>
                <a:latin typeface="Raleway" pitchFamily="2" charset="0"/>
                <a:ea typeface="Lato Light" panose="020F0502020204030203" pitchFamily="34" charset="0"/>
                <a:cs typeface="Mukta ExtraLight" panose="020B0000000000000000" pitchFamily="34" charset="77"/>
              </a:rPr>
              <a:t>and Source of Wealth</a:t>
            </a:r>
          </a:p>
        </p:txBody>
      </p:sp>
      <p:sp>
        <p:nvSpPr>
          <p:cNvPr id="12" name="Subtitle 2">
            <a:extLst>
              <a:ext uri="{FF2B5EF4-FFF2-40B4-BE49-F238E27FC236}">
                <a16:creationId xmlns:a16="http://schemas.microsoft.com/office/drawing/2014/main" id="{53B66110-1F6E-4F0E-A3C0-75B9398B9D3B}"/>
              </a:ext>
            </a:extLst>
          </p:cNvPr>
          <p:cNvSpPr txBox="1">
            <a:spLocks/>
          </p:cNvSpPr>
          <p:nvPr/>
        </p:nvSpPr>
        <p:spPr>
          <a:xfrm>
            <a:off x="7182104" y="4445783"/>
            <a:ext cx="4048544" cy="2237536"/>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b="1" dirty="0">
                <a:solidFill>
                  <a:schemeClr val="tx1"/>
                </a:solidFill>
                <a:latin typeface="Raleway" pitchFamily="2" charset="0"/>
                <a:ea typeface="Lato Light" panose="020F0502020204030203" pitchFamily="34" charset="0"/>
                <a:cs typeface="Mukta ExtraLight" panose="020B0000000000000000" pitchFamily="34" charset="77"/>
              </a:rPr>
              <a:t>Take additional measures</a:t>
            </a:r>
          </a:p>
          <a:p>
            <a:pPr marL="285750" indent="-285750" algn="l">
              <a:lnSpc>
                <a:spcPts val="1750"/>
              </a:lnSpc>
              <a:buFont typeface="Wingdings" panose="05000000000000000000" pitchFamily="2" charset="2"/>
              <a:buChar char="§"/>
            </a:pPr>
            <a:r>
              <a:rPr lang="en-US" sz="1600" dirty="0">
                <a:solidFill>
                  <a:schemeClr val="tx1"/>
                </a:solidFill>
                <a:latin typeface="Raleway" pitchFamily="2" charset="0"/>
                <a:ea typeface="Lato Light" panose="020F0502020204030203" pitchFamily="34" charset="0"/>
                <a:cs typeface="Mukta ExtraLight" panose="020B0000000000000000" pitchFamily="34" charset="77"/>
              </a:rPr>
              <a:t>Obtain senior management approval</a:t>
            </a:r>
          </a:p>
          <a:p>
            <a:pPr marL="285750" indent="-285750" algn="l">
              <a:lnSpc>
                <a:spcPts val="1750"/>
              </a:lnSpc>
              <a:buFont typeface="Wingdings" panose="05000000000000000000" pitchFamily="2" charset="2"/>
              <a:buChar char="§"/>
            </a:pPr>
            <a:r>
              <a:rPr lang="en-US" sz="1600" dirty="0">
                <a:solidFill>
                  <a:schemeClr val="tx1"/>
                </a:solidFill>
                <a:latin typeface="Raleway" pitchFamily="2" charset="0"/>
                <a:ea typeface="Lato Light" panose="020F0502020204030203" pitchFamily="34" charset="0"/>
                <a:cs typeface="Mukta ExtraLight" panose="020B0000000000000000" pitchFamily="34" charset="77"/>
              </a:rPr>
              <a:t>Conduct Enhanced Monitoring</a:t>
            </a:r>
          </a:p>
          <a:p>
            <a:pPr marL="285750" indent="-285750" algn="l">
              <a:lnSpc>
                <a:spcPts val="1750"/>
              </a:lnSpc>
              <a:buFont typeface="Wingdings" panose="05000000000000000000" pitchFamily="2" charset="2"/>
              <a:buChar char="§"/>
            </a:pPr>
            <a:r>
              <a:rPr lang="en-US" sz="1600" dirty="0">
                <a:solidFill>
                  <a:schemeClr val="tx1"/>
                </a:solidFill>
                <a:latin typeface="Raleway" pitchFamily="2" charset="0"/>
                <a:ea typeface="Lato Light" panose="020F0502020204030203" pitchFamily="34" charset="0"/>
                <a:cs typeface="Mukta ExtraLight" panose="020B0000000000000000" pitchFamily="34" charset="77"/>
              </a:rPr>
              <a:t>Require the first payment to be carried</a:t>
            </a:r>
          </a:p>
          <a:p>
            <a:pPr algn="l">
              <a:lnSpc>
                <a:spcPts val="1750"/>
              </a:lnSpc>
            </a:pPr>
            <a:r>
              <a:rPr lang="en-US" sz="1600" dirty="0">
                <a:solidFill>
                  <a:schemeClr val="tx1"/>
                </a:solidFill>
                <a:latin typeface="Raleway" pitchFamily="2" charset="0"/>
                <a:ea typeface="Lato Light" panose="020F0502020204030203" pitchFamily="34" charset="0"/>
                <a:cs typeface="Mukta ExtraLight" panose="020B0000000000000000" pitchFamily="34" charset="77"/>
              </a:rPr>
              <a:t>     Through account with an FI subject to </a:t>
            </a:r>
          </a:p>
          <a:p>
            <a:pPr algn="l">
              <a:lnSpc>
                <a:spcPts val="1750"/>
              </a:lnSpc>
            </a:pPr>
            <a:r>
              <a:rPr lang="en-US" sz="1600" dirty="0">
                <a:solidFill>
                  <a:schemeClr val="tx1"/>
                </a:solidFill>
                <a:latin typeface="Raleway" pitchFamily="2" charset="0"/>
                <a:ea typeface="Lato Light" panose="020F0502020204030203" pitchFamily="34" charset="0"/>
                <a:cs typeface="Mukta ExtraLight" panose="020B0000000000000000" pitchFamily="34" charset="77"/>
              </a:rPr>
              <a:t>     Similar CDD standards</a:t>
            </a:r>
          </a:p>
          <a:p>
            <a:pPr marL="285750" indent="-285750" algn="l">
              <a:lnSpc>
                <a:spcPts val="1750"/>
              </a:lnSpc>
              <a:buFont typeface="Wingdings" panose="05000000000000000000" pitchFamily="2" charset="2"/>
              <a:buChar char="§"/>
            </a:pPr>
            <a:endParaRPr lang="en-US" sz="1600" dirty="0">
              <a:solidFill>
                <a:schemeClr val="tx1"/>
              </a:solidFill>
              <a:latin typeface="Raleway" pitchFamily="2" charset="0"/>
              <a:ea typeface="Lato Light" panose="020F0502020204030203" pitchFamily="34" charset="0"/>
              <a:cs typeface="Mukta ExtraLight" panose="020B0000000000000000" pitchFamily="34" charset="77"/>
            </a:endParaRPr>
          </a:p>
          <a:p>
            <a:pPr marL="285750" indent="-285750" algn="l">
              <a:lnSpc>
                <a:spcPts val="1750"/>
              </a:lnSpc>
              <a:buFont typeface="Wingdings" panose="05000000000000000000" pitchFamily="2" charset="2"/>
              <a:buChar char="§"/>
            </a:pPr>
            <a:endParaRPr lang="en-US" sz="1600" dirty="0">
              <a:solidFill>
                <a:schemeClr val="tx1"/>
              </a:solidFill>
              <a:latin typeface="Raleway" pitchFamily="2" charset="0"/>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079178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6B5DF6C-5F6C-0227-12AF-B6109DBAD2D6}"/>
              </a:ext>
            </a:extLst>
          </p:cNvPr>
          <p:cNvSpPr txBox="1">
            <a:spLocks/>
          </p:cNvSpPr>
          <p:nvPr/>
        </p:nvSpPr>
        <p:spPr>
          <a:xfrm>
            <a:off x="335360" y="332656"/>
            <a:ext cx="11521678" cy="1325563"/>
          </a:xfrm>
          <a:prstGeom prst="rect">
            <a:avLst/>
          </a:prstGeom>
        </p:spPr>
        <p:txBody>
          <a:bodyPr/>
          <a:lstStyle>
            <a:lvl1pPr algn="l" defTabSz="914400" rtl="0" eaLnBrk="1" latinLnBrk="0" hangingPunct="1">
              <a:lnSpc>
                <a:spcPct val="90000"/>
              </a:lnSpc>
              <a:spcBef>
                <a:spcPct val="0"/>
              </a:spcBef>
              <a:buNone/>
              <a:defRPr sz="3200" b="0" i="0" kern="1200" spc="200" baseline="0">
                <a:solidFill>
                  <a:srgbClr val="074589"/>
                </a:solidFill>
                <a:latin typeface="Raleway" panose="020B0503030101060003" pitchFamily="34" charset="77"/>
                <a:ea typeface="+mj-ea"/>
                <a:cs typeface="+mj-cs"/>
              </a:defRPr>
            </a:lvl1pPr>
          </a:lstStyle>
          <a:p>
            <a:r>
              <a:rPr lang="en-US" dirty="0"/>
              <a:t>Enhanced Due Diligence Measures (cont’d)</a:t>
            </a:r>
            <a:endParaRPr lang="en-DE" dirty="0"/>
          </a:p>
        </p:txBody>
      </p:sp>
      <p:sp>
        <p:nvSpPr>
          <p:cNvPr id="13" name="Content Placeholder 1">
            <a:extLst>
              <a:ext uri="{FF2B5EF4-FFF2-40B4-BE49-F238E27FC236}">
                <a16:creationId xmlns:a16="http://schemas.microsoft.com/office/drawing/2014/main" id="{14C06652-524D-C763-9457-AC47BDB27B02}"/>
              </a:ext>
            </a:extLst>
          </p:cNvPr>
          <p:cNvSpPr txBox="1">
            <a:spLocks/>
          </p:cNvSpPr>
          <p:nvPr/>
        </p:nvSpPr>
        <p:spPr>
          <a:xfrm>
            <a:off x="1127250" y="1691683"/>
            <a:ext cx="9937500" cy="4458456"/>
          </a:xfrm>
          <a:prstGeom prst="rect">
            <a:avLst/>
          </a:prstGeom>
        </p:spPr>
        <p:txBody>
          <a:bodyP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800" kern="1200" spc="50" baseline="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spc="50" baseline="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t>When carrying out such EDD measures (especially as regards acquiring and investigating more information about the nature of the customer’s business, purpose of the Business Relationship, or reason for the transaction), FIs should:</a:t>
            </a:r>
          </a:p>
          <a:p>
            <a:pPr marL="0" indent="0" algn="just">
              <a:buNone/>
            </a:pPr>
            <a:endParaRPr lang="en-US" sz="2000" dirty="0"/>
          </a:p>
          <a:p>
            <a:pPr algn="just">
              <a:buFont typeface="Wingdings" panose="05000000000000000000" pitchFamily="2" charset="2"/>
              <a:buChar char="§"/>
            </a:pPr>
            <a:r>
              <a:rPr lang="en-US" sz="2000" dirty="0"/>
              <a:t>Pay particular attention to the reasonableness of the information obtained</a:t>
            </a:r>
          </a:p>
          <a:p>
            <a:pPr algn="just">
              <a:buFont typeface="Wingdings" panose="05000000000000000000" pitchFamily="2" charset="2"/>
              <a:buChar char="§"/>
            </a:pPr>
            <a:r>
              <a:rPr lang="en-US" sz="2000" dirty="0"/>
              <a:t>Evaluate it for possible inconsistencies and for potentially unusual or suspicious circumstances. </a:t>
            </a:r>
          </a:p>
        </p:txBody>
      </p:sp>
    </p:spTree>
    <p:extLst>
      <p:ext uri="{BB962C8B-B14F-4D97-AF65-F5344CB8AC3E}">
        <p14:creationId xmlns:p14="http://schemas.microsoft.com/office/powerpoint/2010/main" val="100466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6B5DF6C-5F6C-0227-12AF-B6109DBAD2D6}"/>
              </a:ext>
            </a:extLst>
          </p:cNvPr>
          <p:cNvSpPr txBox="1">
            <a:spLocks/>
          </p:cNvSpPr>
          <p:nvPr/>
        </p:nvSpPr>
        <p:spPr>
          <a:xfrm>
            <a:off x="335360" y="332656"/>
            <a:ext cx="11521678" cy="1325563"/>
          </a:xfrm>
          <a:prstGeom prst="rect">
            <a:avLst/>
          </a:prstGeom>
        </p:spPr>
        <p:txBody>
          <a:bodyPr/>
          <a:lstStyle>
            <a:lvl1pPr algn="l" defTabSz="914400" rtl="0" eaLnBrk="1" latinLnBrk="0" hangingPunct="1">
              <a:lnSpc>
                <a:spcPct val="90000"/>
              </a:lnSpc>
              <a:spcBef>
                <a:spcPct val="0"/>
              </a:spcBef>
              <a:buNone/>
              <a:defRPr sz="3200" b="0" i="0" kern="1200" spc="200" baseline="0">
                <a:solidFill>
                  <a:srgbClr val="074589"/>
                </a:solidFill>
                <a:latin typeface="Raleway" panose="020B0503030101060003" pitchFamily="34" charset="77"/>
                <a:ea typeface="+mj-ea"/>
                <a:cs typeface="+mj-cs"/>
              </a:defRPr>
            </a:lvl1pPr>
          </a:lstStyle>
          <a:p>
            <a:r>
              <a:rPr lang="en-US" dirty="0"/>
              <a:t>Requirements for PEPs</a:t>
            </a:r>
            <a:endParaRPr lang="en-DE" dirty="0"/>
          </a:p>
        </p:txBody>
      </p:sp>
      <p:sp>
        <p:nvSpPr>
          <p:cNvPr id="13" name="Content Placeholder 1">
            <a:extLst>
              <a:ext uri="{FF2B5EF4-FFF2-40B4-BE49-F238E27FC236}">
                <a16:creationId xmlns:a16="http://schemas.microsoft.com/office/drawing/2014/main" id="{14C06652-524D-C763-9457-AC47BDB27B02}"/>
              </a:ext>
            </a:extLst>
          </p:cNvPr>
          <p:cNvSpPr txBox="1">
            <a:spLocks/>
          </p:cNvSpPr>
          <p:nvPr/>
        </p:nvSpPr>
        <p:spPr>
          <a:xfrm>
            <a:off x="1127250" y="1691683"/>
            <a:ext cx="9937500" cy="4458456"/>
          </a:xfrm>
          <a:prstGeom prst="rect">
            <a:avLst/>
          </a:prstGeom>
        </p:spPr>
        <p:txBody>
          <a:bodyP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800" kern="1200" spc="50" baseline="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spc="50" baseline="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t>Requirements Under Monegasque law </a:t>
            </a:r>
          </a:p>
          <a:p>
            <a:pPr algn="just">
              <a:buFont typeface="Wingdings" panose="05000000000000000000" pitchFamily="2" charset="2"/>
              <a:buChar char="§"/>
            </a:pPr>
            <a:r>
              <a:rPr lang="en-US" sz="2000" dirty="0"/>
              <a:t>Risk Management system to determine if PEP (including if an existing customer becomes a PEP)</a:t>
            </a:r>
          </a:p>
          <a:p>
            <a:pPr algn="just">
              <a:buFont typeface="Wingdings" panose="05000000000000000000" pitchFamily="2" charset="2"/>
              <a:buChar char="§"/>
            </a:pPr>
            <a:r>
              <a:rPr lang="en-US" sz="2000" dirty="0"/>
              <a:t>Obtain senior management approval before establishing or continuing a business relationship</a:t>
            </a:r>
          </a:p>
          <a:p>
            <a:pPr algn="just">
              <a:buFont typeface="Wingdings" panose="05000000000000000000" pitchFamily="2" charset="2"/>
              <a:buChar char="§"/>
            </a:pPr>
            <a:r>
              <a:rPr lang="en-US" sz="2000" dirty="0"/>
              <a:t>Take reasonable measures to determine the source of wealth and source of funds</a:t>
            </a:r>
          </a:p>
          <a:p>
            <a:pPr algn="just">
              <a:buFont typeface="Wingdings" panose="05000000000000000000" pitchFamily="2" charset="2"/>
              <a:buChar char="§"/>
            </a:pPr>
            <a:r>
              <a:rPr lang="en-US" sz="2000" dirty="0"/>
              <a:t>Conduct enhanced ongoing monitoring of the business relationship</a:t>
            </a:r>
          </a:p>
        </p:txBody>
      </p:sp>
    </p:spTree>
    <p:extLst>
      <p:ext uri="{BB962C8B-B14F-4D97-AF65-F5344CB8AC3E}">
        <p14:creationId xmlns:p14="http://schemas.microsoft.com/office/powerpoint/2010/main" val="2510372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6B5DF6C-5F6C-0227-12AF-B6109DBAD2D6}"/>
              </a:ext>
            </a:extLst>
          </p:cNvPr>
          <p:cNvSpPr txBox="1">
            <a:spLocks/>
          </p:cNvSpPr>
          <p:nvPr/>
        </p:nvSpPr>
        <p:spPr>
          <a:xfrm>
            <a:off x="335360" y="332656"/>
            <a:ext cx="11521678" cy="1325563"/>
          </a:xfrm>
          <a:prstGeom prst="rect">
            <a:avLst/>
          </a:prstGeom>
        </p:spPr>
        <p:txBody>
          <a:bodyPr/>
          <a:lstStyle>
            <a:lvl1pPr algn="l" defTabSz="914400" rtl="0" eaLnBrk="1" latinLnBrk="0" hangingPunct="1">
              <a:lnSpc>
                <a:spcPct val="90000"/>
              </a:lnSpc>
              <a:spcBef>
                <a:spcPct val="0"/>
              </a:spcBef>
              <a:buNone/>
              <a:defRPr sz="3200" b="0" i="0" kern="1200" spc="200" baseline="0">
                <a:solidFill>
                  <a:srgbClr val="074589"/>
                </a:solidFill>
                <a:latin typeface="Raleway" panose="020B0503030101060003" pitchFamily="34" charset="77"/>
                <a:ea typeface="+mj-ea"/>
                <a:cs typeface="+mj-cs"/>
              </a:defRPr>
            </a:lvl1pPr>
          </a:lstStyle>
          <a:p>
            <a:r>
              <a:rPr lang="en-US" dirty="0"/>
              <a:t>Requirements for PEPs (cont’d)</a:t>
            </a:r>
            <a:endParaRPr lang="en-DE" dirty="0"/>
          </a:p>
        </p:txBody>
      </p:sp>
      <p:sp>
        <p:nvSpPr>
          <p:cNvPr id="13" name="Content Placeholder 1">
            <a:extLst>
              <a:ext uri="{FF2B5EF4-FFF2-40B4-BE49-F238E27FC236}">
                <a16:creationId xmlns:a16="http://schemas.microsoft.com/office/drawing/2014/main" id="{14C06652-524D-C763-9457-AC47BDB27B02}"/>
              </a:ext>
            </a:extLst>
          </p:cNvPr>
          <p:cNvSpPr txBox="1">
            <a:spLocks/>
          </p:cNvSpPr>
          <p:nvPr/>
        </p:nvSpPr>
        <p:spPr>
          <a:xfrm>
            <a:off x="1127250" y="1691683"/>
            <a:ext cx="9937500" cy="4458456"/>
          </a:xfrm>
          <a:prstGeom prst="rect">
            <a:avLst/>
          </a:prstGeom>
        </p:spPr>
        <p:txBody>
          <a:bodyPr>
            <a:normAutofit fontScale="92500"/>
          </a:bodyPr>
          <a:lstStyle>
            <a:lvl1pPr marL="228600" indent="-228600" algn="l" defTabSz="914400" rtl="0" eaLnBrk="1" latinLnBrk="0" hangingPunct="1">
              <a:lnSpc>
                <a:spcPct val="150000"/>
              </a:lnSpc>
              <a:spcBef>
                <a:spcPts val="1000"/>
              </a:spcBef>
              <a:buFont typeface="Arial" panose="020B0604020202020204" pitchFamily="34" charset="0"/>
              <a:buChar char="•"/>
              <a:defRPr sz="1800" kern="1200" spc="50" baseline="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spc="50" baseline="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496" indent="-457200">
              <a:buFont typeface="+mj-lt"/>
              <a:buAutoNum type="alphaUcPeriod"/>
            </a:pPr>
            <a:r>
              <a:rPr lang="en-US" sz="2000" dirty="0"/>
              <a:t>FIs should have policies and procedures in place setting out:</a:t>
            </a:r>
          </a:p>
          <a:p>
            <a:pPr>
              <a:buFont typeface="Wingdings" panose="05000000000000000000" pitchFamily="2" charset="2"/>
              <a:buChar char="§"/>
            </a:pPr>
            <a:r>
              <a:rPr lang="en-US" sz="2000" dirty="0"/>
              <a:t> The reporting and escalation of PEP relationships to senior management</a:t>
            </a:r>
          </a:p>
          <a:p>
            <a:pPr>
              <a:buFont typeface="Wingdings" panose="05000000000000000000" pitchFamily="2" charset="2"/>
              <a:buChar char="§"/>
            </a:pPr>
            <a:r>
              <a:rPr lang="en-US" sz="2000" dirty="0"/>
              <a:t> Timelines for obtaining senior management sign-off</a:t>
            </a:r>
          </a:p>
          <a:p>
            <a:pPr>
              <a:buFont typeface="Wingdings" panose="05000000000000000000" pitchFamily="2" charset="2"/>
              <a:buChar char="§"/>
            </a:pPr>
            <a:r>
              <a:rPr lang="en-US" sz="2000" dirty="0"/>
              <a:t> The level of seniority required to approve a PEP relationship</a:t>
            </a:r>
          </a:p>
          <a:p>
            <a:endParaRPr lang="en-US" sz="2000" dirty="0"/>
          </a:p>
          <a:p>
            <a:pPr marL="539496" indent="-457200">
              <a:buFont typeface="+mj-lt"/>
              <a:buAutoNum type="alphaUcPeriod" startAt="2"/>
            </a:pPr>
            <a:r>
              <a:rPr lang="en-US" sz="2000" dirty="0"/>
              <a:t>When considering whether to approve a PEP Relationship FIs should consider:</a:t>
            </a:r>
          </a:p>
          <a:p>
            <a:pPr>
              <a:buFont typeface="Wingdings" panose="05000000000000000000" pitchFamily="2" charset="2"/>
              <a:buChar char="§"/>
            </a:pPr>
            <a:r>
              <a:rPr lang="en-IE" sz="2000" dirty="0"/>
              <a:t> Level of ML/TF risk exposure</a:t>
            </a:r>
          </a:p>
          <a:p>
            <a:pPr>
              <a:buFont typeface="Wingdings" panose="05000000000000000000" pitchFamily="2" charset="2"/>
              <a:buChar char="§"/>
            </a:pPr>
            <a:r>
              <a:rPr lang="en-IE" sz="2000" dirty="0"/>
              <a:t> Resources required to mitigate the risk effectively</a:t>
            </a:r>
          </a:p>
        </p:txBody>
      </p:sp>
    </p:spTree>
    <p:extLst>
      <p:ext uri="{BB962C8B-B14F-4D97-AF65-F5344CB8AC3E}">
        <p14:creationId xmlns:p14="http://schemas.microsoft.com/office/powerpoint/2010/main" val="4241793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6B5DF6C-5F6C-0227-12AF-B6109DBAD2D6}"/>
              </a:ext>
            </a:extLst>
          </p:cNvPr>
          <p:cNvSpPr txBox="1">
            <a:spLocks/>
          </p:cNvSpPr>
          <p:nvPr/>
        </p:nvSpPr>
        <p:spPr>
          <a:xfrm>
            <a:off x="335360" y="332656"/>
            <a:ext cx="11521678" cy="1325563"/>
          </a:xfrm>
          <a:prstGeom prst="rect">
            <a:avLst/>
          </a:prstGeom>
        </p:spPr>
        <p:txBody>
          <a:bodyPr/>
          <a:lstStyle>
            <a:lvl1pPr algn="l" defTabSz="914400" rtl="0" eaLnBrk="1" latinLnBrk="0" hangingPunct="1">
              <a:lnSpc>
                <a:spcPct val="90000"/>
              </a:lnSpc>
              <a:spcBef>
                <a:spcPct val="0"/>
              </a:spcBef>
              <a:buNone/>
              <a:defRPr sz="3200" b="0" i="0" kern="1200" spc="200" baseline="0">
                <a:solidFill>
                  <a:srgbClr val="074589"/>
                </a:solidFill>
                <a:latin typeface="Raleway" panose="020B0503030101060003" pitchFamily="34" charset="77"/>
                <a:ea typeface="+mj-ea"/>
                <a:cs typeface="+mj-cs"/>
              </a:defRPr>
            </a:lvl1pPr>
          </a:lstStyle>
          <a:p>
            <a:r>
              <a:rPr lang="en-US" dirty="0"/>
              <a:t>Requirements for High-Risk Jurisdictions – Art. 14-1 </a:t>
            </a:r>
            <a:endParaRPr lang="en-DE" dirty="0"/>
          </a:p>
        </p:txBody>
      </p:sp>
      <p:sp>
        <p:nvSpPr>
          <p:cNvPr id="13" name="Content Placeholder 1">
            <a:extLst>
              <a:ext uri="{FF2B5EF4-FFF2-40B4-BE49-F238E27FC236}">
                <a16:creationId xmlns:a16="http://schemas.microsoft.com/office/drawing/2014/main" id="{14C06652-524D-C763-9457-AC47BDB27B02}"/>
              </a:ext>
            </a:extLst>
          </p:cNvPr>
          <p:cNvSpPr txBox="1">
            <a:spLocks/>
          </p:cNvSpPr>
          <p:nvPr/>
        </p:nvSpPr>
        <p:spPr>
          <a:xfrm>
            <a:off x="1127250" y="1691683"/>
            <a:ext cx="9937500" cy="4458456"/>
          </a:xfrm>
          <a:prstGeom prst="rect">
            <a:avLst/>
          </a:prstGeom>
        </p:spPr>
        <p:txBody>
          <a:bodyP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800" kern="1200" spc="50" baseline="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spc="50" baseline="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en-US" sz="2000" dirty="0"/>
              <a:t>DNFBP’s are required to examine all transactions and business relations with customers from countries whose anti-money laundering, terrorist financing or corruption mechanisms present strategic deficiencies that pose a significant threat to the proper functioning of the financial system. The list of such jurisdictions are published by SICCFIN </a:t>
            </a:r>
          </a:p>
          <a:p>
            <a:pPr algn="just">
              <a:buFont typeface="Wingdings" panose="05000000000000000000" pitchFamily="2" charset="2"/>
              <a:buChar char="§"/>
            </a:pPr>
            <a:r>
              <a:rPr lang="en-US" sz="2000" dirty="0"/>
              <a:t>DNFBP’s are obliged to apply risk-based and enhanced due diligence measures that are effective and proportionate to the risks involved</a:t>
            </a:r>
          </a:p>
        </p:txBody>
      </p:sp>
    </p:spTree>
    <p:extLst>
      <p:ext uri="{BB962C8B-B14F-4D97-AF65-F5344CB8AC3E}">
        <p14:creationId xmlns:p14="http://schemas.microsoft.com/office/powerpoint/2010/main" val="2530357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6B5DF6C-5F6C-0227-12AF-B6109DBAD2D6}"/>
              </a:ext>
            </a:extLst>
          </p:cNvPr>
          <p:cNvSpPr txBox="1">
            <a:spLocks/>
          </p:cNvSpPr>
          <p:nvPr/>
        </p:nvSpPr>
        <p:spPr>
          <a:xfrm>
            <a:off x="335360" y="332656"/>
            <a:ext cx="11521678" cy="1325563"/>
          </a:xfrm>
          <a:prstGeom prst="rect">
            <a:avLst/>
          </a:prstGeom>
        </p:spPr>
        <p:txBody>
          <a:bodyPr/>
          <a:lstStyle>
            <a:lvl1pPr algn="l" defTabSz="914400" rtl="0" eaLnBrk="1" latinLnBrk="0" hangingPunct="1">
              <a:lnSpc>
                <a:spcPct val="90000"/>
              </a:lnSpc>
              <a:spcBef>
                <a:spcPct val="0"/>
              </a:spcBef>
              <a:buNone/>
              <a:defRPr sz="3200" b="0" i="0" kern="1200" spc="200" baseline="0">
                <a:solidFill>
                  <a:srgbClr val="074589"/>
                </a:solidFill>
                <a:latin typeface="Raleway" panose="020B0503030101060003" pitchFamily="34" charset="77"/>
                <a:ea typeface="+mj-ea"/>
                <a:cs typeface="+mj-cs"/>
              </a:defRPr>
            </a:lvl1pPr>
          </a:lstStyle>
          <a:p>
            <a:r>
              <a:rPr lang="en-US" dirty="0"/>
              <a:t>Requirements for High-Risk Jurisdictions – Art. 14-1 (cont’d) </a:t>
            </a:r>
            <a:endParaRPr lang="en-DE" dirty="0"/>
          </a:p>
        </p:txBody>
      </p:sp>
      <p:graphicFrame>
        <p:nvGraphicFramePr>
          <p:cNvPr id="5" name="Diagram 4">
            <a:extLst>
              <a:ext uri="{FF2B5EF4-FFF2-40B4-BE49-F238E27FC236}">
                <a16:creationId xmlns:a16="http://schemas.microsoft.com/office/drawing/2014/main" id="{0D92D32E-87BB-913B-A77C-B1BF4DB9C6ED}"/>
              </a:ext>
            </a:extLst>
          </p:cNvPr>
          <p:cNvGraphicFramePr/>
          <p:nvPr>
            <p:extLst>
              <p:ext uri="{D42A27DB-BD31-4B8C-83A1-F6EECF244321}">
                <p14:modId xmlns:p14="http://schemas.microsoft.com/office/powerpoint/2010/main" val="2537665239"/>
              </p:ext>
            </p:extLst>
          </p:nvPr>
        </p:nvGraphicFramePr>
        <p:xfrm>
          <a:off x="983432" y="1628800"/>
          <a:ext cx="9937500" cy="4458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3677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6B5DF6C-5F6C-0227-12AF-B6109DBAD2D6}"/>
              </a:ext>
            </a:extLst>
          </p:cNvPr>
          <p:cNvSpPr txBox="1">
            <a:spLocks/>
          </p:cNvSpPr>
          <p:nvPr/>
        </p:nvSpPr>
        <p:spPr>
          <a:xfrm>
            <a:off x="335360" y="332656"/>
            <a:ext cx="11521678" cy="1325563"/>
          </a:xfrm>
          <a:prstGeom prst="rect">
            <a:avLst/>
          </a:prstGeom>
        </p:spPr>
        <p:txBody>
          <a:bodyPr/>
          <a:lstStyle>
            <a:lvl1pPr algn="l" defTabSz="914400" rtl="0" eaLnBrk="1" latinLnBrk="0" hangingPunct="1">
              <a:lnSpc>
                <a:spcPct val="90000"/>
              </a:lnSpc>
              <a:spcBef>
                <a:spcPct val="0"/>
              </a:spcBef>
              <a:buNone/>
              <a:defRPr sz="3200" b="0" i="0" kern="1200" spc="200" baseline="0">
                <a:solidFill>
                  <a:srgbClr val="074589"/>
                </a:solidFill>
                <a:latin typeface="Raleway" panose="020B0503030101060003" pitchFamily="34" charset="77"/>
                <a:ea typeface="+mj-ea"/>
                <a:cs typeface="+mj-cs"/>
              </a:defRPr>
            </a:lvl1pPr>
          </a:lstStyle>
          <a:p>
            <a:r>
              <a:rPr lang="en-US" dirty="0"/>
              <a:t>Requirements for Complex &amp; Unusual Transactions </a:t>
            </a:r>
            <a:endParaRPr lang="en-DE" dirty="0"/>
          </a:p>
        </p:txBody>
      </p:sp>
      <p:sp>
        <p:nvSpPr>
          <p:cNvPr id="2" name="Content Placeholder 1">
            <a:extLst>
              <a:ext uri="{FF2B5EF4-FFF2-40B4-BE49-F238E27FC236}">
                <a16:creationId xmlns:a16="http://schemas.microsoft.com/office/drawing/2014/main" id="{04EF80A6-3E8B-A483-0596-CC58B94EDBC7}"/>
              </a:ext>
            </a:extLst>
          </p:cNvPr>
          <p:cNvSpPr txBox="1">
            <a:spLocks/>
          </p:cNvSpPr>
          <p:nvPr/>
        </p:nvSpPr>
        <p:spPr>
          <a:xfrm>
            <a:off x="1127250" y="1691683"/>
            <a:ext cx="9937500" cy="4458456"/>
          </a:xfrm>
          <a:prstGeom prst="rect">
            <a:avLst/>
          </a:prstGeom>
        </p:spPr>
        <p:txBody>
          <a:bodyP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800" kern="1200" spc="50" baseline="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spc="50" baseline="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en-US" sz="2800" dirty="0"/>
              <a:t>EDD measures must be applied which are consistent with the risks identified </a:t>
            </a:r>
          </a:p>
          <a:p>
            <a:pPr algn="just">
              <a:buFont typeface="Wingdings" panose="05000000000000000000" pitchFamily="2" charset="2"/>
              <a:buChar char="§"/>
            </a:pPr>
            <a:r>
              <a:rPr lang="en-US" sz="2800" dirty="0"/>
              <a:t>Such measures must include:</a:t>
            </a:r>
          </a:p>
          <a:p>
            <a:pPr lvl="1" algn="just">
              <a:buFont typeface="Wingdings" panose="05000000000000000000" pitchFamily="2" charset="2"/>
              <a:buChar char="ü"/>
            </a:pPr>
            <a:r>
              <a:rPr lang="en-US" sz="2400" dirty="0"/>
              <a:t>Increasing the degree of nature of monitoring of the business relationship and related transactions to determine if these transactions give rise to suspicion</a:t>
            </a:r>
            <a:endParaRPr lang="en-IE" sz="2400" dirty="0"/>
          </a:p>
        </p:txBody>
      </p:sp>
    </p:spTree>
    <p:extLst>
      <p:ext uri="{BB962C8B-B14F-4D97-AF65-F5344CB8AC3E}">
        <p14:creationId xmlns:p14="http://schemas.microsoft.com/office/powerpoint/2010/main" val="2400614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6B5DF6C-5F6C-0227-12AF-B6109DBAD2D6}"/>
              </a:ext>
            </a:extLst>
          </p:cNvPr>
          <p:cNvSpPr txBox="1">
            <a:spLocks/>
          </p:cNvSpPr>
          <p:nvPr/>
        </p:nvSpPr>
        <p:spPr>
          <a:xfrm>
            <a:off x="335360" y="332656"/>
            <a:ext cx="11521678" cy="1325563"/>
          </a:xfrm>
          <a:prstGeom prst="rect">
            <a:avLst/>
          </a:prstGeom>
        </p:spPr>
        <p:txBody>
          <a:bodyPr/>
          <a:lstStyle>
            <a:lvl1pPr algn="l" defTabSz="914400" rtl="0" eaLnBrk="1" latinLnBrk="0" hangingPunct="1">
              <a:lnSpc>
                <a:spcPct val="90000"/>
              </a:lnSpc>
              <a:spcBef>
                <a:spcPct val="0"/>
              </a:spcBef>
              <a:buNone/>
              <a:defRPr sz="3200" b="0" i="0" kern="1200" spc="200" baseline="0">
                <a:solidFill>
                  <a:srgbClr val="074589"/>
                </a:solidFill>
                <a:latin typeface="Raleway" panose="020B0503030101060003" pitchFamily="34" charset="77"/>
                <a:ea typeface="+mj-ea"/>
                <a:cs typeface="+mj-cs"/>
              </a:defRPr>
            </a:lvl1pPr>
          </a:lstStyle>
          <a:p>
            <a:r>
              <a:rPr lang="en-US" dirty="0"/>
              <a:t>Requirements for complex and unusual transactions</a:t>
            </a:r>
            <a:endParaRPr lang="en-DE" dirty="0"/>
          </a:p>
        </p:txBody>
      </p:sp>
      <p:sp>
        <p:nvSpPr>
          <p:cNvPr id="2" name="Content Placeholder 1">
            <a:extLst>
              <a:ext uri="{FF2B5EF4-FFF2-40B4-BE49-F238E27FC236}">
                <a16:creationId xmlns:a16="http://schemas.microsoft.com/office/drawing/2014/main" id="{04EF80A6-3E8B-A483-0596-CC58B94EDBC7}"/>
              </a:ext>
            </a:extLst>
          </p:cNvPr>
          <p:cNvSpPr txBox="1">
            <a:spLocks/>
          </p:cNvSpPr>
          <p:nvPr/>
        </p:nvSpPr>
        <p:spPr>
          <a:xfrm>
            <a:off x="1127250" y="1691683"/>
            <a:ext cx="9937500" cy="4458456"/>
          </a:xfrm>
          <a:prstGeom prst="rect">
            <a:avLst/>
          </a:prstGeom>
        </p:spPr>
        <p:txBody>
          <a:bodyPr>
            <a:normAutofit fontScale="92500" lnSpcReduction="20000"/>
          </a:bodyPr>
          <a:lstStyle>
            <a:lvl1pPr marL="228600" indent="-228600" algn="l" defTabSz="914400" rtl="0" eaLnBrk="1" latinLnBrk="0" hangingPunct="1">
              <a:lnSpc>
                <a:spcPct val="150000"/>
              </a:lnSpc>
              <a:spcBef>
                <a:spcPts val="1000"/>
              </a:spcBef>
              <a:buFont typeface="Arial" panose="020B0604020202020204" pitchFamily="34" charset="0"/>
              <a:buChar char="•"/>
              <a:defRPr sz="1800" kern="1200" spc="50" baseline="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spc="50" baseline="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en-US" sz="2600" dirty="0"/>
              <a:t>Examples may include, transactions or patterns of transactions that are:</a:t>
            </a:r>
          </a:p>
          <a:p>
            <a:pPr lvl="1" algn="just">
              <a:buFont typeface="Wingdings" panose="05000000000000000000" pitchFamily="2" charset="2"/>
              <a:buChar char="§"/>
            </a:pPr>
            <a:r>
              <a:rPr lang="en-US" sz="2400" dirty="0"/>
              <a:t>Larger than what is normally expected based on the knowledge of the customer, business relationship or risk category of the customer</a:t>
            </a:r>
          </a:p>
          <a:p>
            <a:pPr lvl="1" algn="just">
              <a:buFont typeface="Wingdings" panose="05000000000000000000" pitchFamily="2" charset="2"/>
              <a:buChar char="§"/>
            </a:pPr>
            <a:r>
              <a:rPr lang="en-US" sz="2400" dirty="0"/>
              <a:t>Unusual or unexpected compared with the customer’s normal activity or that associated with similar customers, products or services</a:t>
            </a:r>
          </a:p>
          <a:p>
            <a:pPr lvl="1" algn="just">
              <a:buFont typeface="Wingdings" panose="05000000000000000000" pitchFamily="2" charset="2"/>
              <a:buChar char="§"/>
            </a:pPr>
            <a:r>
              <a:rPr lang="en-US" sz="2400" dirty="0"/>
              <a:t>Complex compared with other similar transactions associated with similar customer types, products or services and the DNFBP is not aware of an economic rationale or lawful purpose or had doubts about the veracity of the information given </a:t>
            </a:r>
          </a:p>
          <a:p>
            <a:pPr lvl="1" algn="just">
              <a:buFont typeface="Courier New" panose="02070309020205020404" pitchFamily="49" charset="0"/>
              <a:buChar char="o"/>
            </a:pPr>
            <a:endParaRPr lang="en-US" dirty="0"/>
          </a:p>
          <a:p>
            <a:pPr>
              <a:buFont typeface="Wingdings" panose="05000000000000000000" pitchFamily="2" charset="2"/>
              <a:buChar char="§"/>
            </a:pPr>
            <a:endParaRPr lang="en-IE" dirty="0"/>
          </a:p>
        </p:txBody>
      </p:sp>
    </p:spTree>
    <p:extLst>
      <p:ext uri="{BB962C8B-B14F-4D97-AF65-F5344CB8AC3E}">
        <p14:creationId xmlns:p14="http://schemas.microsoft.com/office/powerpoint/2010/main" val="4142298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6B5DF6C-5F6C-0227-12AF-B6109DBAD2D6}"/>
              </a:ext>
            </a:extLst>
          </p:cNvPr>
          <p:cNvSpPr txBox="1">
            <a:spLocks/>
          </p:cNvSpPr>
          <p:nvPr/>
        </p:nvSpPr>
        <p:spPr>
          <a:xfrm>
            <a:off x="335360" y="332656"/>
            <a:ext cx="11521678" cy="1325563"/>
          </a:xfrm>
          <a:prstGeom prst="rect">
            <a:avLst/>
          </a:prstGeom>
        </p:spPr>
        <p:txBody>
          <a:bodyPr/>
          <a:lstStyle>
            <a:lvl1pPr algn="l" defTabSz="914400" rtl="0" eaLnBrk="1" latinLnBrk="0" hangingPunct="1">
              <a:lnSpc>
                <a:spcPct val="90000"/>
              </a:lnSpc>
              <a:spcBef>
                <a:spcPct val="0"/>
              </a:spcBef>
              <a:buNone/>
              <a:defRPr sz="3200" b="0" i="0" kern="1200" spc="200" baseline="0">
                <a:solidFill>
                  <a:srgbClr val="074589"/>
                </a:solidFill>
                <a:latin typeface="Raleway" panose="020B0503030101060003" pitchFamily="34" charset="77"/>
                <a:ea typeface="+mj-ea"/>
                <a:cs typeface="+mj-cs"/>
              </a:defRPr>
            </a:lvl1pPr>
          </a:lstStyle>
          <a:p>
            <a:r>
              <a:rPr lang="en-US" dirty="0"/>
              <a:t>Requirements for non-face-to-face identification</a:t>
            </a:r>
            <a:endParaRPr lang="en-DE" dirty="0"/>
          </a:p>
        </p:txBody>
      </p:sp>
      <p:sp>
        <p:nvSpPr>
          <p:cNvPr id="2" name="Content Placeholder 1">
            <a:extLst>
              <a:ext uri="{FF2B5EF4-FFF2-40B4-BE49-F238E27FC236}">
                <a16:creationId xmlns:a16="http://schemas.microsoft.com/office/drawing/2014/main" id="{04EF80A6-3E8B-A483-0596-CC58B94EDBC7}"/>
              </a:ext>
            </a:extLst>
          </p:cNvPr>
          <p:cNvSpPr txBox="1">
            <a:spLocks/>
          </p:cNvSpPr>
          <p:nvPr/>
        </p:nvSpPr>
        <p:spPr>
          <a:xfrm>
            <a:off x="1127250" y="1691683"/>
            <a:ext cx="9937500" cy="4458456"/>
          </a:xfrm>
          <a:prstGeom prst="rect">
            <a:avLst/>
          </a:prstGeom>
        </p:spPr>
        <p:txBody>
          <a:bodyPr>
            <a:normAutofit fontScale="77500" lnSpcReduction="20000"/>
          </a:bodyPr>
          <a:lstStyle>
            <a:lvl1pPr marL="228600" indent="-228600" algn="l" defTabSz="914400" rtl="0" eaLnBrk="1" latinLnBrk="0" hangingPunct="1">
              <a:lnSpc>
                <a:spcPct val="150000"/>
              </a:lnSpc>
              <a:spcBef>
                <a:spcPts val="1000"/>
              </a:spcBef>
              <a:buFont typeface="Arial" panose="020B0604020202020204" pitchFamily="34" charset="0"/>
              <a:buChar char="•"/>
              <a:defRPr sz="1800" kern="1200" spc="50" baseline="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spc="50" baseline="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t>Additional measures which should be taken may include:</a:t>
            </a:r>
          </a:p>
          <a:p>
            <a:pPr>
              <a:buFont typeface="Wingdings" panose="05000000000000000000" pitchFamily="2" charset="2"/>
              <a:buChar char="§"/>
            </a:pPr>
            <a:r>
              <a:rPr lang="en-US" sz="2800" dirty="0"/>
              <a:t>Requesting certification of documents </a:t>
            </a:r>
          </a:p>
          <a:p>
            <a:pPr>
              <a:buFont typeface="Wingdings" panose="05000000000000000000" pitchFamily="2" charset="2"/>
              <a:buChar char="§"/>
            </a:pPr>
            <a:r>
              <a:rPr lang="en-US" sz="2800" dirty="0"/>
              <a:t>Requesting additional documents</a:t>
            </a:r>
          </a:p>
          <a:p>
            <a:pPr>
              <a:buFont typeface="Wingdings" panose="05000000000000000000" pitchFamily="2" charset="2"/>
              <a:buChar char="§"/>
            </a:pPr>
            <a:r>
              <a:rPr lang="en-US" sz="2800" dirty="0"/>
              <a:t>Applying additional verification measures</a:t>
            </a:r>
          </a:p>
          <a:p>
            <a:pPr>
              <a:buFont typeface="Wingdings" panose="05000000000000000000" pitchFamily="2" charset="2"/>
              <a:buChar char="§"/>
            </a:pPr>
            <a:r>
              <a:rPr lang="en-US" sz="2800" dirty="0"/>
              <a:t>Requiring first payment for the product/service to be drawn on an account in the customer’s name at a supervised bank.</a:t>
            </a:r>
          </a:p>
          <a:p>
            <a:pPr>
              <a:buFont typeface="Wingdings" panose="05000000000000000000" pitchFamily="2" charset="2"/>
              <a:buChar char="§"/>
            </a:pPr>
            <a:r>
              <a:rPr lang="en-US" sz="2800" dirty="0"/>
              <a:t>Applying other safeguards such as certified remote electronic identification schemes.</a:t>
            </a:r>
          </a:p>
          <a:p>
            <a:pPr lvl="1" algn="just">
              <a:buFont typeface="Courier New" panose="02070309020205020404" pitchFamily="49" charset="0"/>
              <a:buChar char="o"/>
            </a:pPr>
            <a:endParaRPr lang="en-US" dirty="0"/>
          </a:p>
          <a:p>
            <a:pPr>
              <a:buFont typeface="Wingdings" panose="05000000000000000000" pitchFamily="2" charset="2"/>
              <a:buChar char="§"/>
            </a:pPr>
            <a:endParaRPr lang="en-IE" dirty="0"/>
          </a:p>
        </p:txBody>
      </p:sp>
    </p:spTree>
    <p:extLst>
      <p:ext uri="{BB962C8B-B14F-4D97-AF65-F5344CB8AC3E}">
        <p14:creationId xmlns:p14="http://schemas.microsoft.com/office/powerpoint/2010/main" val="26851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E90FA-6E41-5158-928E-078DECC4C231}"/>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773801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D8B3D4-D804-C382-1B7F-97B44019FC1E}"/>
              </a:ext>
            </a:extLst>
          </p:cNvPr>
          <p:cNvSpPr>
            <a:spLocks noGrp="1"/>
          </p:cNvSpPr>
          <p:nvPr>
            <p:ph idx="1"/>
          </p:nvPr>
        </p:nvSpPr>
        <p:spPr>
          <a:xfrm>
            <a:off x="839416" y="1807926"/>
            <a:ext cx="11017622" cy="4351338"/>
          </a:xfrm>
        </p:spPr>
        <p:txBody>
          <a:bodyPr>
            <a:normAutofit/>
          </a:bodyPr>
          <a:lstStyle/>
          <a:p>
            <a:pPr algn="just">
              <a:buFont typeface="Wingdings" panose="05000000000000000000" pitchFamily="2" charset="2"/>
              <a:buChar char="§"/>
            </a:pPr>
            <a:r>
              <a:rPr lang="en-US" sz="2000" dirty="0"/>
              <a:t>Source of Funds v. Source of Wealth </a:t>
            </a:r>
          </a:p>
          <a:p>
            <a:pPr algn="just">
              <a:buFont typeface="Wingdings" panose="05000000000000000000" pitchFamily="2" charset="2"/>
              <a:buChar char="§"/>
            </a:pPr>
            <a:r>
              <a:rPr lang="en-US" sz="2000" dirty="0"/>
              <a:t>What Constitutes “Reasonable Measures”</a:t>
            </a:r>
          </a:p>
          <a:p>
            <a:pPr algn="just">
              <a:buFont typeface="Wingdings" panose="05000000000000000000" pitchFamily="2" charset="2"/>
              <a:buChar char="§"/>
            </a:pPr>
            <a:r>
              <a:rPr lang="en-US" sz="2000" dirty="0"/>
              <a:t>Reliance on Customer information v. obtaining independent sources of evidence</a:t>
            </a:r>
          </a:p>
          <a:p>
            <a:pPr lvl="1" algn="just">
              <a:buFont typeface="Wingdings" panose="05000000000000000000" pitchFamily="2" charset="2"/>
              <a:buChar char="§"/>
            </a:pPr>
            <a:r>
              <a:rPr lang="en-US" sz="2000" dirty="0"/>
              <a:t>Contracts of sale, property deed</a:t>
            </a:r>
          </a:p>
          <a:p>
            <a:pPr lvl="1" algn="just">
              <a:buFont typeface="Wingdings" panose="05000000000000000000" pitchFamily="2" charset="2"/>
              <a:buChar char="§"/>
            </a:pPr>
            <a:r>
              <a:rPr lang="en-US" sz="2000" dirty="0"/>
              <a:t>Report for authorized professional subject to ML/FT supervision</a:t>
            </a:r>
          </a:p>
          <a:p>
            <a:pPr lvl="1" algn="just">
              <a:buFont typeface="Wingdings" panose="05000000000000000000" pitchFamily="2" charset="2"/>
              <a:buChar char="§"/>
            </a:pPr>
            <a:r>
              <a:rPr lang="en-US" sz="2000" dirty="0"/>
              <a:t>Information from a reliable public or private third-party source</a:t>
            </a:r>
          </a:p>
          <a:p>
            <a:pPr lvl="1" algn="just">
              <a:buFont typeface="Wingdings" panose="05000000000000000000" pitchFamily="2" charset="2"/>
              <a:buChar char="§"/>
            </a:pPr>
            <a:r>
              <a:rPr lang="en-US" sz="2000" dirty="0"/>
              <a:t>Information from financial statements that have been prepared and audited in accordance with generally accepted accounting principles</a:t>
            </a:r>
            <a:endParaRPr lang="en-US" sz="1800" dirty="0"/>
          </a:p>
        </p:txBody>
      </p:sp>
      <p:sp>
        <p:nvSpPr>
          <p:cNvPr id="3" name="Title 2">
            <a:extLst>
              <a:ext uri="{FF2B5EF4-FFF2-40B4-BE49-F238E27FC236}">
                <a16:creationId xmlns:a16="http://schemas.microsoft.com/office/drawing/2014/main" id="{578ED62B-615D-35CE-1198-3FE01E8F1C74}"/>
              </a:ext>
            </a:extLst>
          </p:cNvPr>
          <p:cNvSpPr>
            <a:spLocks noGrp="1"/>
          </p:cNvSpPr>
          <p:nvPr>
            <p:ph type="title"/>
          </p:nvPr>
        </p:nvSpPr>
        <p:spPr/>
        <p:txBody>
          <a:bodyPr/>
          <a:lstStyle/>
          <a:p>
            <a:r>
              <a:rPr lang="en-US" dirty="0"/>
              <a:t>Source of Funds &amp; Source of Wealth </a:t>
            </a:r>
            <a:endParaRPr lang="en-IE" dirty="0"/>
          </a:p>
        </p:txBody>
      </p:sp>
    </p:spTree>
    <p:extLst>
      <p:ext uri="{BB962C8B-B14F-4D97-AF65-F5344CB8AC3E}">
        <p14:creationId xmlns:p14="http://schemas.microsoft.com/office/powerpoint/2010/main" val="2326767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D8B3D4-D804-C382-1B7F-97B44019FC1E}"/>
              </a:ext>
            </a:extLst>
          </p:cNvPr>
          <p:cNvSpPr>
            <a:spLocks noGrp="1"/>
          </p:cNvSpPr>
          <p:nvPr>
            <p:ph idx="1"/>
          </p:nvPr>
        </p:nvSpPr>
        <p:spPr>
          <a:xfrm>
            <a:off x="803213" y="1644765"/>
            <a:ext cx="10585574" cy="4386448"/>
          </a:xfrm>
        </p:spPr>
        <p:txBody>
          <a:bodyPr>
            <a:normAutofit/>
          </a:bodyPr>
          <a:lstStyle/>
          <a:p>
            <a:pPr algn="just">
              <a:buFont typeface="Wingdings" panose="05000000000000000000" pitchFamily="2" charset="2"/>
              <a:buChar char="§"/>
            </a:pPr>
            <a:r>
              <a:rPr lang="en-US" sz="2000" dirty="0"/>
              <a:t>Documents issued by a government Authority or a court </a:t>
            </a:r>
          </a:p>
          <a:p>
            <a:pPr algn="just">
              <a:buFont typeface="Wingdings" panose="05000000000000000000" pitchFamily="2" charset="2"/>
              <a:buChar char="§"/>
            </a:pPr>
            <a:r>
              <a:rPr lang="en-US" sz="2000" dirty="0"/>
              <a:t>Documents issued by other public sector bodies or local authorities</a:t>
            </a:r>
          </a:p>
          <a:p>
            <a:pPr algn="just">
              <a:buFont typeface="Wingdings" panose="05000000000000000000" pitchFamily="2" charset="2"/>
              <a:buChar char="§"/>
            </a:pPr>
            <a:r>
              <a:rPr lang="en-US" sz="2000" dirty="0"/>
              <a:t>Documents issued by businesses regulated by the Financial Services Authority or overseas equivalent </a:t>
            </a:r>
          </a:p>
          <a:p>
            <a:pPr algn="just">
              <a:buFont typeface="Wingdings" panose="05000000000000000000" pitchFamily="2" charset="2"/>
              <a:buChar char="§"/>
            </a:pPr>
            <a:r>
              <a:rPr lang="en-US" sz="2000" dirty="0"/>
              <a:t>Documents issued by professionals regulated for anti-money laundering purposes by the bodies</a:t>
            </a:r>
            <a:endParaRPr lang="en-IE" sz="2000" dirty="0"/>
          </a:p>
        </p:txBody>
      </p:sp>
      <p:sp>
        <p:nvSpPr>
          <p:cNvPr id="3" name="Title 2">
            <a:extLst>
              <a:ext uri="{FF2B5EF4-FFF2-40B4-BE49-F238E27FC236}">
                <a16:creationId xmlns:a16="http://schemas.microsoft.com/office/drawing/2014/main" id="{578ED62B-615D-35CE-1198-3FE01E8F1C74}"/>
              </a:ext>
            </a:extLst>
          </p:cNvPr>
          <p:cNvSpPr>
            <a:spLocks noGrp="1"/>
          </p:cNvSpPr>
          <p:nvPr>
            <p:ph type="title"/>
          </p:nvPr>
        </p:nvSpPr>
        <p:spPr>
          <a:xfrm>
            <a:off x="599168" y="332656"/>
            <a:ext cx="11450465" cy="1325563"/>
          </a:xfrm>
        </p:spPr>
        <p:txBody>
          <a:bodyPr/>
          <a:lstStyle/>
          <a:p>
            <a:r>
              <a:rPr lang="en-US" dirty="0"/>
              <a:t>Additional Documents</a:t>
            </a:r>
            <a:endParaRPr lang="en-IE" dirty="0"/>
          </a:p>
        </p:txBody>
      </p:sp>
    </p:spTree>
    <p:extLst>
      <p:ext uri="{BB962C8B-B14F-4D97-AF65-F5344CB8AC3E}">
        <p14:creationId xmlns:p14="http://schemas.microsoft.com/office/powerpoint/2010/main" val="277233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D8B3D4-D804-C382-1B7F-97B44019FC1E}"/>
              </a:ext>
            </a:extLst>
          </p:cNvPr>
          <p:cNvSpPr>
            <a:spLocks noGrp="1"/>
          </p:cNvSpPr>
          <p:nvPr>
            <p:ph idx="1"/>
          </p:nvPr>
        </p:nvSpPr>
        <p:spPr>
          <a:xfrm>
            <a:off x="1127448" y="1772816"/>
            <a:ext cx="11522074" cy="4351338"/>
          </a:xfrm>
        </p:spPr>
        <p:txBody>
          <a:bodyPr>
            <a:normAutofit/>
          </a:bodyPr>
          <a:lstStyle/>
          <a:p>
            <a:pPr>
              <a:buFont typeface="Wingdings" panose="05000000000000000000" pitchFamily="2" charset="2"/>
              <a:buChar char="§"/>
            </a:pPr>
            <a:r>
              <a:rPr lang="en-US" sz="2000" dirty="0"/>
              <a:t>Deny on-boarding</a:t>
            </a:r>
          </a:p>
          <a:p>
            <a:pPr>
              <a:buFont typeface="Wingdings" panose="05000000000000000000" pitchFamily="2" charset="2"/>
              <a:buChar char="§"/>
            </a:pPr>
            <a:r>
              <a:rPr lang="en-US" sz="2000" dirty="0"/>
              <a:t>Increase the risk rating of the customer </a:t>
            </a:r>
          </a:p>
          <a:p>
            <a:pPr>
              <a:buFont typeface="Wingdings" panose="05000000000000000000" pitchFamily="2" charset="2"/>
              <a:buChar char="§"/>
            </a:pPr>
            <a:r>
              <a:rPr lang="en-US" sz="2000" dirty="0"/>
              <a:t>Place thresholds on customer activity/transactions/products  </a:t>
            </a:r>
          </a:p>
          <a:p>
            <a:pPr>
              <a:buFont typeface="Wingdings" panose="05000000000000000000" pitchFamily="2" charset="2"/>
              <a:buChar char="§"/>
            </a:pPr>
            <a:r>
              <a:rPr lang="en-US" sz="2000" dirty="0"/>
              <a:t>Subject the customer’s transactional activity to heightened monitoring</a:t>
            </a:r>
          </a:p>
          <a:p>
            <a:pPr>
              <a:buFont typeface="Wingdings" panose="05000000000000000000" pitchFamily="2" charset="2"/>
              <a:buChar char="§"/>
            </a:pPr>
            <a:r>
              <a:rPr lang="en-US" sz="2000" dirty="0"/>
              <a:t>Terminate the customer relationship</a:t>
            </a:r>
            <a:endParaRPr lang="en-AT" sz="2000" dirty="0"/>
          </a:p>
        </p:txBody>
      </p:sp>
      <p:sp>
        <p:nvSpPr>
          <p:cNvPr id="3" name="Title 2">
            <a:extLst>
              <a:ext uri="{FF2B5EF4-FFF2-40B4-BE49-F238E27FC236}">
                <a16:creationId xmlns:a16="http://schemas.microsoft.com/office/drawing/2014/main" id="{578ED62B-615D-35CE-1198-3FE01E8F1C74}"/>
              </a:ext>
            </a:extLst>
          </p:cNvPr>
          <p:cNvSpPr>
            <a:spLocks noGrp="1"/>
          </p:cNvSpPr>
          <p:nvPr>
            <p:ph type="title"/>
          </p:nvPr>
        </p:nvSpPr>
        <p:spPr/>
        <p:txBody>
          <a:bodyPr/>
          <a:lstStyle/>
          <a:p>
            <a:r>
              <a:rPr lang="en-US" dirty="0"/>
              <a:t>EDD and its Role in Customer Acceptance</a:t>
            </a:r>
            <a:endParaRPr lang="en-IE" dirty="0"/>
          </a:p>
        </p:txBody>
      </p:sp>
    </p:spTree>
    <p:extLst>
      <p:ext uri="{BB962C8B-B14F-4D97-AF65-F5344CB8AC3E}">
        <p14:creationId xmlns:p14="http://schemas.microsoft.com/office/powerpoint/2010/main" val="1972334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8ED62B-615D-35CE-1198-3FE01E8F1C74}"/>
              </a:ext>
            </a:extLst>
          </p:cNvPr>
          <p:cNvSpPr>
            <a:spLocks noGrp="1"/>
          </p:cNvSpPr>
          <p:nvPr>
            <p:ph type="title"/>
          </p:nvPr>
        </p:nvSpPr>
        <p:spPr/>
        <p:txBody>
          <a:bodyPr/>
          <a:lstStyle/>
          <a:p>
            <a:r>
              <a:rPr lang="en-US" dirty="0"/>
              <a:t>Other Higher Risk Situations</a:t>
            </a:r>
            <a:endParaRPr lang="en-IE" dirty="0"/>
          </a:p>
        </p:txBody>
      </p:sp>
      <p:graphicFrame>
        <p:nvGraphicFramePr>
          <p:cNvPr id="7" name="Content Placeholder 3">
            <a:extLst>
              <a:ext uri="{FF2B5EF4-FFF2-40B4-BE49-F238E27FC236}">
                <a16:creationId xmlns:a16="http://schemas.microsoft.com/office/drawing/2014/main" id="{FC487E2B-B234-BA15-37D1-2674F0D8A091}"/>
              </a:ext>
            </a:extLst>
          </p:cNvPr>
          <p:cNvGraphicFramePr>
            <a:graphicFrameLocks noGrp="1"/>
          </p:cNvGraphicFramePr>
          <p:nvPr>
            <p:ph idx="1"/>
            <p:extLst>
              <p:ext uri="{D42A27DB-BD31-4B8C-83A1-F6EECF244321}">
                <p14:modId xmlns:p14="http://schemas.microsoft.com/office/powerpoint/2010/main" val="960050230"/>
              </p:ext>
            </p:extLst>
          </p:nvPr>
        </p:nvGraphicFramePr>
        <p:xfrm>
          <a:off x="875222" y="1583234"/>
          <a:ext cx="1044155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500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8ED62B-615D-35CE-1198-3FE01E8F1C74}"/>
              </a:ext>
            </a:extLst>
          </p:cNvPr>
          <p:cNvSpPr>
            <a:spLocks noGrp="1"/>
          </p:cNvSpPr>
          <p:nvPr>
            <p:ph type="title"/>
          </p:nvPr>
        </p:nvSpPr>
        <p:spPr/>
        <p:txBody>
          <a:bodyPr/>
          <a:lstStyle/>
          <a:p>
            <a:r>
              <a:rPr lang="en-US" dirty="0"/>
              <a:t>EDD Internal Process</a:t>
            </a:r>
            <a:endParaRPr lang="en-IE" dirty="0"/>
          </a:p>
        </p:txBody>
      </p:sp>
      <p:sp>
        <p:nvSpPr>
          <p:cNvPr id="5" name="Right Arrow 10">
            <a:extLst>
              <a:ext uri="{FF2B5EF4-FFF2-40B4-BE49-F238E27FC236}">
                <a16:creationId xmlns:a16="http://schemas.microsoft.com/office/drawing/2014/main" id="{6380061A-B9DD-E6D2-BDC5-91B671F63433}"/>
              </a:ext>
            </a:extLst>
          </p:cNvPr>
          <p:cNvSpPr/>
          <p:nvPr/>
        </p:nvSpPr>
        <p:spPr>
          <a:xfrm>
            <a:off x="3761327" y="4485885"/>
            <a:ext cx="620653" cy="657225"/>
          </a:xfrm>
          <a:prstGeom prst="rightArrow">
            <a:avLst>
              <a:gd name="adj1" fmla="val 50000"/>
              <a:gd name="adj2" fmla="val 5318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aleway" pitchFamily="2" charset="0"/>
            </a:endParaRPr>
          </a:p>
        </p:txBody>
      </p:sp>
      <p:sp>
        <p:nvSpPr>
          <p:cNvPr id="8" name="Rectangle 7">
            <a:extLst>
              <a:ext uri="{FF2B5EF4-FFF2-40B4-BE49-F238E27FC236}">
                <a16:creationId xmlns:a16="http://schemas.microsoft.com/office/drawing/2014/main" id="{31498430-A6DC-1725-5440-DAA985027965}"/>
              </a:ext>
            </a:extLst>
          </p:cNvPr>
          <p:cNvSpPr/>
          <p:nvPr/>
        </p:nvSpPr>
        <p:spPr>
          <a:xfrm>
            <a:off x="4810692" y="2677981"/>
            <a:ext cx="2570616" cy="3132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aleway" pitchFamily="2" charset="0"/>
            </a:endParaRPr>
          </a:p>
        </p:txBody>
      </p:sp>
      <p:sp>
        <p:nvSpPr>
          <p:cNvPr id="9" name="Rectangle 8">
            <a:extLst>
              <a:ext uri="{FF2B5EF4-FFF2-40B4-BE49-F238E27FC236}">
                <a16:creationId xmlns:a16="http://schemas.microsoft.com/office/drawing/2014/main" id="{C9678530-4E03-780F-F546-C3D615CB4256}"/>
              </a:ext>
            </a:extLst>
          </p:cNvPr>
          <p:cNvSpPr/>
          <p:nvPr/>
        </p:nvSpPr>
        <p:spPr>
          <a:xfrm>
            <a:off x="4810692" y="2024838"/>
            <a:ext cx="2570616" cy="653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latin typeface="Raleway" pitchFamily="2" charset="0"/>
            </a:endParaRPr>
          </a:p>
        </p:txBody>
      </p:sp>
      <p:sp>
        <p:nvSpPr>
          <p:cNvPr id="10" name="TextBox 9">
            <a:extLst>
              <a:ext uri="{FF2B5EF4-FFF2-40B4-BE49-F238E27FC236}">
                <a16:creationId xmlns:a16="http://schemas.microsoft.com/office/drawing/2014/main" id="{6226B4B0-B158-21FA-75FC-2A70B1593123}"/>
              </a:ext>
            </a:extLst>
          </p:cNvPr>
          <p:cNvSpPr txBox="1"/>
          <p:nvPr/>
        </p:nvSpPr>
        <p:spPr>
          <a:xfrm>
            <a:off x="5177331" y="2158504"/>
            <a:ext cx="1837361" cy="385811"/>
          </a:xfrm>
          <a:prstGeom prst="rect">
            <a:avLst/>
          </a:prstGeom>
          <a:noFill/>
        </p:spPr>
        <p:txBody>
          <a:bodyPr wrap="none" rtlCol="0" anchor="ctr" anchorCtr="0">
            <a:spAutoFit/>
          </a:bodyPr>
          <a:lstStyle/>
          <a:p>
            <a:pPr algn="ctr">
              <a:lnSpc>
                <a:spcPts val="2500"/>
              </a:lnSpc>
            </a:pPr>
            <a:r>
              <a:rPr lang="en-US" sz="1600" b="1" dirty="0">
                <a:solidFill>
                  <a:schemeClr val="bg1"/>
                </a:solidFill>
                <a:latin typeface="Raleway" pitchFamily="2" charset="0"/>
                <a:ea typeface="League Spartan" charset="0"/>
                <a:cs typeface="Poppins" pitchFamily="2" charset="77"/>
              </a:rPr>
              <a:t>Internal Policies</a:t>
            </a:r>
          </a:p>
        </p:txBody>
      </p:sp>
      <p:sp>
        <p:nvSpPr>
          <p:cNvPr id="11" name="Subtitle 2">
            <a:extLst>
              <a:ext uri="{FF2B5EF4-FFF2-40B4-BE49-F238E27FC236}">
                <a16:creationId xmlns:a16="http://schemas.microsoft.com/office/drawing/2014/main" id="{95D738CB-9564-B167-D205-C48AC1B05ABA}"/>
              </a:ext>
            </a:extLst>
          </p:cNvPr>
          <p:cNvSpPr txBox="1">
            <a:spLocks/>
          </p:cNvSpPr>
          <p:nvPr/>
        </p:nvSpPr>
        <p:spPr>
          <a:xfrm>
            <a:off x="4945998" y="2809494"/>
            <a:ext cx="2300004" cy="2739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5730" indent="-125730" algn="just">
              <a:lnSpc>
                <a:spcPts val="1750"/>
              </a:lnSpc>
              <a:spcBef>
                <a:spcPts val="300"/>
              </a:spcBef>
              <a:buFont typeface="Arial" panose="020B0604020202020204" pitchFamily="34" charset="0"/>
              <a:buChar char="•"/>
            </a:pPr>
            <a:r>
              <a:rPr lang="en-US" sz="1800" dirty="0">
                <a:solidFill>
                  <a:schemeClr val="tx1"/>
                </a:solidFill>
                <a:latin typeface="Raleway" pitchFamily="2" charset="0"/>
                <a:ea typeface="Lato Light" panose="020F0502020204030203" pitchFamily="34" charset="0"/>
                <a:cs typeface="Mukta ExtraLight" panose="020B0000000000000000" pitchFamily="34" charset="77"/>
              </a:rPr>
              <a:t>Define High-Risk customers/products/channels/jurisdictions </a:t>
            </a:r>
          </a:p>
          <a:p>
            <a:pPr marL="125730" indent="-125730" algn="just">
              <a:lnSpc>
                <a:spcPts val="1750"/>
              </a:lnSpc>
              <a:spcBef>
                <a:spcPts val="300"/>
              </a:spcBef>
              <a:buFont typeface="Arial" panose="020B0604020202020204" pitchFamily="34" charset="0"/>
              <a:buChar char="•"/>
            </a:pPr>
            <a:r>
              <a:rPr lang="en-US" sz="1800" dirty="0">
                <a:solidFill>
                  <a:schemeClr val="tx1"/>
                </a:solidFill>
                <a:latin typeface="Raleway" pitchFamily="2" charset="0"/>
                <a:ea typeface="Lato Light" panose="020F0502020204030203" pitchFamily="34" charset="0"/>
                <a:cs typeface="Mukta ExtraLight" panose="020B0000000000000000" pitchFamily="34" charset="77"/>
              </a:rPr>
              <a:t>Define Enhanced Due diligence Measures</a:t>
            </a:r>
          </a:p>
          <a:p>
            <a:pPr marL="125730" indent="-125730" algn="just">
              <a:lnSpc>
                <a:spcPts val="1750"/>
              </a:lnSpc>
              <a:spcBef>
                <a:spcPts val="300"/>
              </a:spcBef>
              <a:buFont typeface="Arial" panose="020B0604020202020204" pitchFamily="34" charset="0"/>
              <a:buChar char="•"/>
            </a:pPr>
            <a:r>
              <a:rPr lang="en-US" sz="1800" dirty="0">
                <a:solidFill>
                  <a:schemeClr val="tx1"/>
                </a:solidFill>
                <a:latin typeface="Raleway" pitchFamily="2" charset="0"/>
                <a:ea typeface="Lato Light" panose="020F0502020204030203" pitchFamily="34" charset="0"/>
                <a:cs typeface="Mukta ExtraLight" panose="020B0000000000000000" pitchFamily="34" charset="77"/>
              </a:rPr>
              <a:t>Escalation Process </a:t>
            </a:r>
          </a:p>
          <a:p>
            <a:pPr marL="125730" indent="-125730" algn="just">
              <a:lnSpc>
                <a:spcPts val="1750"/>
              </a:lnSpc>
              <a:spcBef>
                <a:spcPts val="300"/>
              </a:spcBef>
              <a:buFont typeface="Arial" panose="020B0604020202020204" pitchFamily="34" charset="0"/>
              <a:buChar char="•"/>
            </a:pPr>
            <a:r>
              <a:rPr lang="en-US" sz="1800" dirty="0">
                <a:solidFill>
                  <a:schemeClr val="tx1"/>
                </a:solidFill>
                <a:latin typeface="Raleway" pitchFamily="2" charset="0"/>
                <a:ea typeface="Lato Light" panose="020F0502020204030203" pitchFamily="34" charset="0"/>
                <a:cs typeface="Mukta ExtraLight" panose="020B0000000000000000" pitchFamily="34" charset="77"/>
              </a:rPr>
              <a:t>Reporting </a:t>
            </a:r>
          </a:p>
          <a:p>
            <a:pPr marL="125730" indent="-125730" algn="just">
              <a:lnSpc>
                <a:spcPts val="1750"/>
              </a:lnSpc>
              <a:spcBef>
                <a:spcPts val="300"/>
              </a:spcBef>
              <a:buFont typeface="Arial" panose="020B0604020202020204" pitchFamily="34" charset="0"/>
              <a:buChar char="•"/>
            </a:pPr>
            <a:r>
              <a:rPr lang="en-US" sz="1800" dirty="0">
                <a:solidFill>
                  <a:schemeClr val="tx1"/>
                </a:solidFill>
                <a:latin typeface="Raleway" pitchFamily="2" charset="0"/>
                <a:ea typeface="Lato Light" panose="020F0502020204030203" pitchFamily="34" charset="0"/>
                <a:cs typeface="Mukta ExtraLight" panose="020B0000000000000000" pitchFamily="34" charset="77"/>
              </a:rPr>
              <a:t>Ongoing Monitoring </a:t>
            </a:r>
          </a:p>
        </p:txBody>
      </p:sp>
      <p:sp>
        <p:nvSpPr>
          <p:cNvPr id="12" name="Right Arrow 18">
            <a:extLst>
              <a:ext uri="{FF2B5EF4-FFF2-40B4-BE49-F238E27FC236}">
                <a16:creationId xmlns:a16="http://schemas.microsoft.com/office/drawing/2014/main" id="{D6549B35-A94A-C70B-E065-EF0C0369647B}"/>
              </a:ext>
            </a:extLst>
          </p:cNvPr>
          <p:cNvSpPr/>
          <p:nvPr/>
        </p:nvSpPr>
        <p:spPr>
          <a:xfrm>
            <a:off x="7810020" y="3828660"/>
            <a:ext cx="620653" cy="657225"/>
          </a:xfrm>
          <a:prstGeom prst="rightArrow">
            <a:avLst>
              <a:gd name="adj1" fmla="val 50000"/>
              <a:gd name="adj2" fmla="val 531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aleway" pitchFamily="2" charset="0"/>
            </a:endParaRPr>
          </a:p>
        </p:txBody>
      </p:sp>
      <p:sp>
        <p:nvSpPr>
          <p:cNvPr id="13" name="Rectangle 12">
            <a:extLst>
              <a:ext uri="{FF2B5EF4-FFF2-40B4-BE49-F238E27FC236}">
                <a16:creationId xmlns:a16="http://schemas.microsoft.com/office/drawing/2014/main" id="{427618B4-56D2-288F-666F-DFFCE4F39E63}"/>
              </a:ext>
            </a:extLst>
          </p:cNvPr>
          <p:cNvSpPr/>
          <p:nvPr/>
        </p:nvSpPr>
        <p:spPr>
          <a:xfrm>
            <a:off x="761999" y="3344926"/>
            <a:ext cx="2570616" cy="3132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aleway" pitchFamily="2" charset="0"/>
            </a:endParaRPr>
          </a:p>
        </p:txBody>
      </p:sp>
      <p:sp>
        <p:nvSpPr>
          <p:cNvPr id="14" name="Rectangle 13">
            <a:extLst>
              <a:ext uri="{FF2B5EF4-FFF2-40B4-BE49-F238E27FC236}">
                <a16:creationId xmlns:a16="http://schemas.microsoft.com/office/drawing/2014/main" id="{51CC2CCE-D8E6-0588-EF6B-1ED02EB2210F}"/>
              </a:ext>
            </a:extLst>
          </p:cNvPr>
          <p:cNvSpPr/>
          <p:nvPr/>
        </p:nvSpPr>
        <p:spPr>
          <a:xfrm>
            <a:off x="761999" y="2691783"/>
            <a:ext cx="2570616" cy="653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latin typeface="Raleway" pitchFamily="2" charset="0"/>
            </a:endParaRPr>
          </a:p>
        </p:txBody>
      </p:sp>
      <p:sp>
        <p:nvSpPr>
          <p:cNvPr id="15" name="TextBox 14">
            <a:extLst>
              <a:ext uri="{FF2B5EF4-FFF2-40B4-BE49-F238E27FC236}">
                <a16:creationId xmlns:a16="http://schemas.microsoft.com/office/drawing/2014/main" id="{00CEE7B8-2888-F191-41DA-4CBF7C528C6C}"/>
              </a:ext>
            </a:extLst>
          </p:cNvPr>
          <p:cNvSpPr txBox="1"/>
          <p:nvPr/>
        </p:nvSpPr>
        <p:spPr>
          <a:xfrm>
            <a:off x="1075735" y="2827406"/>
            <a:ext cx="1943161" cy="381899"/>
          </a:xfrm>
          <a:prstGeom prst="rect">
            <a:avLst/>
          </a:prstGeom>
          <a:noFill/>
        </p:spPr>
        <p:txBody>
          <a:bodyPr wrap="none" rtlCol="0" anchor="ctr" anchorCtr="0">
            <a:spAutoFit/>
          </a:bodyPr>
          <a:lstStyle/>
          <a:p>
            <a:pPr algn="ctr">
              <a:lnSpc>
                <a:spcPts val="2500"/>
              </a:lnSpc>
            </a:pPr>
            <a:r>
              <a:rPr lang="en-US" sz="1600" b="1" dirty="0">
                <a:solidFill>
                  <a:schemeClr val="bg1"/>
                </a:solidFill>
                <a:latin typeface="Raleway" pitchFamily="2" charset="0"/>
                <a:ea typeface="League Spartan" charset="0"/>
                <a:cs typeface="Poppins" pitchFamily="2" charset="77"/>
              </a:rPr>
              <a:t>Risk Management</a:t>
            </a:r>
          </a:p>
        </p:txBody>
      </p:sp>
      <p:sp>
        <p:nvSpPr>
          <p:cNvPr id="16" name="Subtitle 2">
            <a:extLst>
              <a:ext uri="{FF2B5EF4-FFF2-40B4-BE49-F238E27FC236}">
                <a16:creationId xmlns:a16="http://schemas.microsoft.com/office/drawing/2014/main" id="{40BE5B0B-5B0E-9798-98D9-32B0B6BD7DD9}"/>
              </a:ext>
            </a:extLst>
          </p:cNvPr>
          <p:cNvSpPr txBox="1">
            <a:spLocks/>
          </p:cNvSpPr>
          <p:nvPr/>
        </p:nvSpPr>
        <p:spPr>
          <a:xfrm>
            <a:off x="897305" y="3476439"/>
            <a:ext cx="2300004" cy="279358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5730" indent="-125730" algn="just">
              <a:lnSpc>
                <a:spcPts val="1750"/>
              </a:lnSpc>
              <a:spcBef>
                <a:spcPts val="300"/>
              </a:spcBef>
              <a:buFont typeface="Arial" panose="020B0604020202020204" pitchFamily="34" charset="0"/>
              <a:buChar char="•"/>
            </a:pPr>
            <a:r>
              <a:rPr lang="en-US" sz="2000" dirty="0">
                <a:solidFill>
                  <a:schemeClr val="tx1"/>
                </a:solidFill>
                <a:latin typeface="Raleway" pitchFamily="2" charset="0"/>
                <a:ea typeface="Lato Light" panose="020F0502020204030203" pitchFamily="34" charset="0"/>
                <a:cs typeface="Mukta ExtraLight" panose="020B0000000000000000" pitchFamily="34" charset="77"/>
              </a:rPr>
              <a:t>Conduct Business Risk Assessment </a:t>
            </a:r>
          </a:p>
          <a:p>
            <a:pPr marL="125730" indent="-125730" algn="l">
              <a:lnSpc>
                <a:spcPts val="1750"/>
              </a:lnSpc>
              <a:spcBef>
                <a:spcPts val="300"/>
              </a:spcBef>
              <a:buFont typeface="Arial" panose="020B0604020202020204" pitchFamily="34" charset="0"/>
              <a:buChar char="•"/>
            </a:pPr>
            <a:endParaRPr lang="en-US" sz="2000" dirty="0">
              <a:solidFill>
                <a:schemeClr val="tx1"/>
              </a:solidFill>
              <a:latin typeface="Raleway" pitchFamily="2" charset="0"/>
              <a:ea typeface="Lato Light" panose="020F0502020204030203" pitchFamily="34" charset="0"/>
              <a:cs typeface="Mukta ExtraLight" panose="020B0000000000000000" pitchFamily="34" charset="77"/>
            </a:endParaRPr>
          </a:p>
          <a:p>
            <a:pPr marL="125730" indent="-125730" algn="l">
              <a:lnSpc>
                <a:spcPts val="1750"/>
              </a:lnSpc>
              <a:spcBef>
                <a:spcPts val="300"/>
              </a:spcBef>
              <a:buFont typeface="Arial" panose="020B0604020202020204" pitchFamily="34" charset="0"/>
              <a:buChar char="•"/>
            </a:pPr>
            <a:r>
              <a:rPr lang="en-US" sz="2000" dirty="0">
                <a:solidFill>
                  <a:schemeClr val="tx1"/>
                </a:solidFill>
                <a:latin typeface="Raleway" pitchFamily="2" charset="0"/>
                <a:ea typeface="Lato Light" panose="020F0502020204030203" pitchFamily="34" charset="0"/>
                <a:cs typeface="Mukta ExtraLight" panose="020B0000000000000000" pitchFamily="34" charset="77"/>
              </a:rPr>
              <a:t>Define Risk Appetite </a:t>
            </a:r>
          </a:p>
          <a:p>
            <a:pPr marL="125730" indent="-125730" algn="l">
              <a:lnSpc>
                <a:spcPts val="1750"/>
              </a:lnSpc>
              <a:spcBef>
                <a:spcPts val="300"/>
              </a:spcBef>
              <a:buFont typeface="Arial" panose="020B0604020202020204" pitchFamily="34" charset="0"/>
              <a:buChar char="•"/>
            </a:pPr>
            <a:endParaRPr lang="en-US" sz="2000" dirty="0">
              <a:solidFill>
                <a:schemeClr val="tx1"/>
              </a:solidFill>
              <a:latin typeface="Raleway" pitchFamily="2" charset="0"/>
              <a:ea typeface="Lato Light" panose="020F0502020204030203" pitchFamily="34" charset="0"/>
              <a:cs typeface="Mukta ExtraLight" panose="020B0000000000000000" pitchFamily="34" charset="77"/>
            </a:endParaRPr>
          </a:p>
          <a:p>
            <a:pPr marL="125730" indent="-125730" algn="l">
              <a:lnSpc>
                <a:spcPts val="1750"/>
              </a:lnSpc>
              <a:spcBef>
                <a:spcPts val="300"/>
              </a:spcBef>
              <a:buFont typeface="Arial" panose="020B0604020202020204" pitchFamily="34" charset="0"/>
              <a:buChar char="•"/>
            </a:pPr>
            <a:r>
              <a:rPr lang="en-US" sz="2000" dirty="0">
                <a:solidFill>
                  <a:schemeClr val="tx1"/>
                </a:solidFill>
                <a:latin typeface="Raleway" pitchFamily="2" charset="0"/>
                <a:ea typeface="Lato Light" panose="020F0502020204030203" pitchFamily="34" charset="0"/>
                <a:cs typeface="Mukta ExtraLight" panose="020B0000000000000000" pitchFamily="34" charset="77"/>
              </a:rPr>
              <a:t>Define Customer Acceptance Policy </a:t>
            </a:r>
          </a:p>
          <a:p>
            <a:pPr algn="l">
              <a:lnSpc>
                <a:spcPts val="1750"/>
              </a:lnSpc>
              <a:spcBef>
                <a:spcPts val="300"/>
              </a:spcBef>
            </a:pPr>
            <a:endParaRPr lang="en-US" sz="2000" dirty="0">
              <a:solidFill>
                <a:schemeClr val="tx1"/>
              </a:solidFill>
              <a:latin typeface="Raleway" pitchFamily="2" charset="0"/>
              <a:ea typeface="Lato Light" panose="020F0502020204030203" pitchFamily="34" charset="0"/>
              <a:cs typeface="Mukta ExtraLight" panose="020B0000000000000000" pitchFamily="34" charset="77"/>
            </a:endParaRPr>
          </a:p>
        </p:txBody>
      </p:sp>
      <p:sp>
        <p:nvSpPr>
          <p:cNvPr id="17" name="Rectangle 16">
            <a:extLst>
              <a:ext uri="{FF2B5EF4-FFF2-40B4-BE49-F238E27FC236}">
                <a16:creationId xmlns:a16="http://schemas.microsoft.com/office/drawing/2014/main" id="{B7B317D7-A250-B980-18B5-B0E086EDBDD6}"/>
              </a:ext>
            </a:extLst>
          </p:cNvPr>
          <p:cNvSpPr/>
          <p:nvPr/>
        </p:nvSpPr>
        <p:spPr>
          <a:xfrm>
            <a:off x="8859385" y="2011036"/>
            <a:ext cx="2570616" cy="3132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aleway" pitchFamily="2" charset="0"/>
            </a:endParaRPr>
          </a:p>
        </p:txBody>
      </p:sp>
      <p:sp>
        <p:nvSpPr>
          <p:cNvPr id="18" name="Rectangle 17">
            <a:extLst>
              <a:ext uri="{FF2B5EF4-FFF2-40B4-BE49-F238E27FC236}">
                <a16:creationId xmlns:a16="http://schemas.microsoft.com/office/drawing/2014/main" id="{FE4E687E-0580-C5F5-431C-B5A3EED024D7}"/>
              </a:ext>
            </a:extLst>
          </p:cNvPr>
          <p:cNvSpPr/>
          <p:nvPr/>
        </p:nvSpPr>
        <p:spPr>
          <a:xfrm>
            <a:off x="8859385" y="1357893"/>
            <a:ext cx="2570616" cy="653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latin typeface="Raleway" pitchFamily="2" charset="0"/>
            </a:endParaRPr>
          </a:p>
        </p:txBody>
      </p:sp>
      <p:sp>
        <p:nvSpPr>
          <p:cNvPr id="19" name="TextBox 18">
            <a:extLst>
              <a:ext uri="{FF2B5EF4-FFF2-40B4-BE49-F238E27FC236}">
                <a16:creationId xmlns:a16="http://schemas.microsoft.com/office/drawing/2014/main" id="{54CA623F-FB15-B6F1-7D32-BB2F30F93C68}"/>
              </a:ext>
            </a:extLst>
          </p:cNvPr>
          <p:cNvSpPr txBox="1"/>
          <p:nvPr/>
        </p:nvSpPr>
        <p:spPr>
          <a:xfrm>
            <a:off x="9222010" y="1493515"/>
            <a:ext cx="1845377" cy="381899"/>
          </a:xfrm>
          <a:prstGeom prst="rect">
            <a:avLst/>
          </a:prstGeom>
          <a:noFill/>
        </p:spPr>
        <p:txBody>
          <a:bodyPr wrap="none" rtlCol="0" anchor="ctr" anchorCtr="0">
            <a:spAutoFit/>
          </a:bodyPr>
          <a:lstStyle/>
          <a:p>
            <a:pPr algn="ctr">
              <a:lnSpc>
                <a:spcPts val="2500"/>
              </a:lnSpc>
            </a:pPr>
            <a:r>
              <a:rPr lang="en-US" sz="1600" b="1" dirty="0">
                <a:solidFill>
                  <a:schemeClr val="bg1"/>
                </a:solidFill>
                <a:latin typeface="Raleway" pitchFamily="2" charset="0"/>
                <a:ea typeface="League Spartan" charset="0"/>
                <a:cs typeface="Poppins" pitchFamily="2" charset="77"/>
              </a:rPr>
              <a:t>Internal Controls</a:t>
            </a:r>
          </a:p>
        </p:txBody>
      </p:sp>
      <p:sp>
        <p:nvSpPr>
          <p:cNvPr id="20" name="Subtitle 2">
            <a:extLst>
              <a:ext uri="{FF2B5EF4-FFF2-40B4-BE49-F238E27FC236}">
                <a16:creationId xmlns:a16="http://schemas.microsoft.com/office/drawing/2014/main" id="{26745AEF-97A4-BB0E-D8DF-E7755E907B8E}"/>
              </a:ext>
            </a:extLst>
          </p:cNvPr>
          <p:cNvSpPr txBox="1">
            <a:spLocks/>
          </p:cNvSpPr>
          <p:nvPr/>
        </p:nvSpPr>
        <p:spPr>
          <a:xfrm>
            <a:off x="8994691" y="2142549"/>
            <a:ext cx="2300004" cy="310136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5730" indent="-125730" algn="just">
              <a:lnSpc>
                <a:spcPts val="1750"/>
              </a:lnSpc>
              <a:spcBef>
                <a:spcPts val="300"/>
              </a:spcBef>
              <a:buFont typeface="Arial" panose="020B0604020202020204" pitchFamily="34" charset="0"/>
              <a:buChar char="•"/>
            </a:pPr>
            <a:r>
              <a:rPr lang="en-US" sz="2000" dirty="0">
                <a:solidFill>
                  <a:schemeClr val="tx1"/>
                </a:solidFill>
                <a:latin typeface="Raleway" pitchFamily="2" charset="0"/>
                <a:ea typeface="Lato Light" panose="020F0502020204030203" pitchFamily="34" charset="0"/>
                <a:cs typeface="Mukta ExtraLight" panose="020B0000000000000000" pitchFamily="34" charset="77"/>
              </a:rPr>
              <a:t>Customer Registration</a:t>
            </a:r>
          </a:p>
          <a:p>
            <a:pPr algn="just">
              <a:lnSpc>
                <a:spcPts val="1750"/>
              </a:lnSpc>
              <a:spcBef>
                <a:spcPts val="300"/>
              </a:spcBef>
            </a:pPr>
            <a:r>
              <a:rPr lang="en-US" sz="2000" dirty="0">
                <a:solidFill>
                  <a:schemeClr val="tx1"/>
                </a:solidFill>
                <a:latin typeface="Raleway" pitchFamily="2" charset="0"/>
                <a:ea typeface="Lato Light" panose="020F0502020204030203" pitchFamily="34" charset="0"/>
                <a:cs typeface="Mukta ExtraLight" panose="020B0000000000000000" pitchFamily="34" charset="77"/>
              </a:rPr>
              <a:t> </a:t>
            </a:r>
          </a:p>
          <a:p>
            <a:pPr marL="125730" indent="-125730" algn="just">
              <a:lnSpc>
                <a:spcPts val="1750"/>
              </a:lnSpc>
              <a:spcBef>
                <a:spcPts val="300"/>
              </a:spcBef>
              <a:buFont typeface="Arial" panose="020B0604020202020204" pitchFamily="34" charset="0"/>
              <a:buChar char="•"/>
            </a:pPr>
            <a:r>
              <a:rPr lang="en-US" sz="2000" dirty="0">
                <a:solidFill>
                  <a:schemeClr val="tx1"/>
                </a:solidFill>
                <a:latin typeface="Raleway" pitchFamily="2" charset="0"/>
                <a:ea typeface="Lato Light" panose="020F0502020204030203" pitchFamily="34" charset="0"/>
                <a:cs typeface="Mukta ExtraLight" panose="020B0000000000000000" pitchFamily="34" charset="77"/>
              </a:rPr>
              <a:t>Transaction Monitoring</a:t>
            </a:r>
          </a:p>
          <a:p>
            <a:pPr algn="just">
              <a:lnSpc>
                <a:spcPts val="1750"/>
              </a:lnSpc>
              <a:spcBef>
                <a:spcPts val="300"/>
              </a:spcBef>
            </a:pPr>
            <a:r>
              <a:rPr lang="en-US" sz="2000" dirty="0">
                <a:solidFill>
                  <a:schemeClr val="tx1"/>
                </a:solidFill>
                <a:latin typeface="Raleway" pitchFamily="2" charset="0"/>
                <a:ea typeface="Lato Light" panose="020F0502020204030203" pitchFamily="34" charset="0"/>
                <a:cs typeface="Mukta ExtraLight" panose="020B0000000000000000" pitchFamily="34" charset="77"/>
              </a:rPr>
              <a:t> </a:t>
            </a:r>
          </a:p>
          <a:p>
            <a:pPr marL="125730" indent="-125730" algn="just">
              <a:lnSpc>
                <a:spcPts val="1750"/>
              </a:lnSpc>
              <a:spcBef>
                <a:spcPts val="300"/>
              </a:spcBef>
              <a:buFont typeface="Arial" panose="020B0604020202020204" pitchFamily="34" charset="0"/>
              <a:buChar char="•"/>
            </a:pPr>
            <a:r>
              <a:rPr lang="en-US" sz="2000" dirty="0">
                <a:solidFill>
                  <a:schemeClr val="tx1"/>
                </a:solidFill>
                <a:latin typeface="Raleway" pitchFamily="2" charset="0"/>
                <a:ea typeface="Lato Light" panose="020F0502020204030203" pitchFamily="34" charset="0"/>
                <a:cs typeface="Mukta ExtraLight" panose="020B0000000000000000" pitchFamily="34" charset="77"/>
              </a:rPr>
              <a:t>Screening </a:t>
            </a:r>
          </a:p>
          <a:p>
            <a:pPr algn="just">
              <a:lnSpc>
                <a:spcPts val="1750"/>
              </a:lnSpc>
              <a:spcBef>
                <a:spcPts val="300"/>
              </a:spcBef>
            </a:pPr>
            <a:endParaRPr lang="en-US" sz="2000" dirty="0">
              <a:solidFill>
                <a:schemeClr val="tx1"/>
              </a:solidFill>
              <a:latin typeface="Raleway" pitchFamily="2" charset="0"/>
              <a:ea typeface="Lato Light" panose="020F0502020204030203" pitchFamily="34" charset="0"/>
              <a:cs typeface="Mukta ExtraLight" panose="020B0000000000000000" pitchFamily="34" charset="77"/>
            </a:endParaRPr>
          </a:p>
          <a:p>
            <a:pPr marL="125730" indent="-125730" algn="just">
              <a:lnSpc>
                <a:spcPts val="1750"/>
              </a:lnSpc>
              <a:spcBef>
                <a:spcPts val="300"/>
              </a:spcBef>
              <a:buFont typeface="Arial" panose="020B0604020202020204" pitchFamily="34" charset="0"/>
              <a:buChar char="•"/>
            </a:pPr>
            <a:r>
              <a:rPr lang="en-US" sz="2000" dirty="0">
                <a:solidFill>
                  <a:schemeClr val="tx1"/>
                </a:solidFill>
                <a:latin typeface="Raleway" pitchFamily="2" charset="0"/>
                <a:ea typeface="Lato Light" panose="020F0502020204030203" pitchFamily="34" charset="0"/>
                <a:cs typeface="Mukta ExtraLight" panose="020B0000000000000000" pitchFamily="34" charset="77"/>
              </a:rPr>
              <a:t>Controlling Thresholds or other limitations </a:t>
            </a:r>
          </a:p>
          <a:p>
            <a:pPr marL="125730" indent="-125730" algn="just">
              <a:lnSpc>
                <a:spcPts val="1750"/>
              </a:lnSpc>
              <a:spcBef>
                <a:spcPts val="300"/>
              </a:spcBef>
              <a:buFont typeface="Arial" panose="020B0604020202020204" pitchFamily="34" charset="0"/>
              <a:buChar char="•"/>
            </a:pPr>
            <a:endParaRPr lang="en-US" sz="2000" dirty="0">
              <a:solidFill>
                <a:schemeClr val="tx1"/>
              </a:solidFill>
              <a:latin typeface="Raleway" pitchFamily="2" charset="0"/>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919950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619E-7AD8-B502-9307-8FAE5322244F}"/>
              </a:ext>
            </a:extLst>
          </p:cNvPr>
          <p:cNvSpPr>
            <a:spLocks noGrp="1"/>
          </p:cNvSpPr>
          <p:nvPr>
            <p:ph type="title"/>
          </p:nvPr>
        </p:nvSpPr>
        <p:spPr>
          <a:xfrm>
            <a:off x="335161" y="2766218"/>
            <a:ext cx="11521678" cy="1325563"/>
          </a:xfrm>
        </p:spPr>
        <p:txBody>
          <a:bodyPr/>
          <a:lstStyle/>
          <a:p>
            <a:r>
              <a:rPr lang="en-US" dirty="0"/>
              <a:t>Conclusion</a:t>
            </a:r>
          </a:p>
        </p:txBody>
      </p:sp>
      <p:sp>
        <p:nvSpPr>
          <p:cNvPr id="3" name="Footer Placeholder 2">
            <a:extLst>
              <a:ext uri="{FF2B5EF4-FFF2-40B4-BE49-F238E27FC236}">
                <a16:creationId xmlns:a16="http://schemas.microsoft.com/office/drawing/2014/main" id="{DEFAC906-3681-F686-18B4-24B089B846AE}"/>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83A2C6"/>
                </a:solidFill>
                <a:effectLst/>
                <a:uLnTx/>
                <a:uFillTx/>
                <a:latin typeface="Raleway Medium" panose="020B0503030101060003" pitchFamily="34" charset="77"/>
                <a:ea typeface="+mn-ea"/>
                <a:cs typeface="+mn-cs"/>
              </a:rPr>
              <a:t>© Financial Transparency Advisors</a:t>
            </a:r>
            <a:endParaRPr kumimoji="0" lang="de-DE" sz="900" b="0" i="0" u="none" strike="noStrike" kern="1200" cap="none" spc="0" normalizeH="0" baseline="0" noProof="0" dirty="0">
              <a:ln>
                <a:noFill/>
              </a:ln>
              <a:solidFill>
                <a:srgbClr val="83A2C6"/>
              </a:solidFill>
              <a:effectLst/>
              <a:uLnTx/>
              <a:uFillTx/>
              <a:latin typeface="Raleway Medium" panose="020B0503030101060003" pitchFamily="34" charset="77"/>
              <a:ea typeface="+mn-ea"/>
              <a:cs typeface="+mn-cs"/>
            </a:endParaRPr>
          </a:p>
        </p:txBody>
      </p:sp>
    </p:spTree>
    <p:extLst>
      <p:ext uri="{BB962C8B-B14F-4D97-AF65-F5344CB8AC3E}">
        <p14:creationId xmlns:p14="http://schemas.microsoft.com/office/powerpoint/2010/main" val="1146275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1D96AE6-EDDB-6874-C899-B10D0397BF48}"/>
              </a:ext>
            </a:extLst>
          </p:cNvPr>
          <p:cNvSpPr>
            <a:spLocks noGrp="1"/>
          </p:cNvSpPr>
          <p:nvPr>
            <p:ph type="body" sz="quarter" idx="13"/>
          </p:nvPr>
        </p:nvSpPr>
        <p:spPr>
          <a:xfrm>
            <a:off x="6878825" y="4581128"/>
            <a:ext cx="4419600" cy="792088"/>
          </a:xfrm>
        </p:spPr>
        <p:txBody>
          <a:bodyPr/>
          <a:lstStyle/>
          <a:p>
            <a:r>
              <a:rPr lang="en-US" dirty="0"/>
              <a:t>Today’s Host: Jan Bellenghi</a:t>
            </a:r>
          </a:p>
          <a:p>
            <a:r>
              <a:rPr lang="en-US" dirty="0"/>
              <a:t>Today’s Presenter: Tamar Goderdzishvili</a:t>
            </a:r>
          </a:p>
        </p:txBody>
      </p:sp>
      <p:sp>
        <p:nvSpPr>
          <p:cNvPr id="9" name="Title 3">
            <a:extLst>
              <a:ext uri="{FF2B5EF4-FFF2-40B4-BE49-F238E27FC236}">
                <a16:creationId xmlns:a16="http://schemas.microsoft.com/office/drawing/2014/main" id="{1E8D6851-6CD0-3049-C262-D044CF91121B}"/>
              </a:ext>
            </a:extLst>
          </p:cNvPr>
          <p:cNvSpPr txBox="1">
            <a:spLocks/>
          </p:cNvSpPr>
          <p:nvPr/>
        </p:nvSpPr>
        <p:spPr>
          <a:xfrm>
            <a:off x="6805224" y="1946393"/>
            <a:ext cx="4566802" cy="2448272"/>
          </a:xfrm>
          <a:prstGeom prst="rect">
            <a:avLst/>
          </a:prstGeom>
          <a:ln>
            <a:solidFill>
              <a:schemeClr val="tx1"/>
            </a:solidFill>
            <a:prstDash val="dashDot"/>
          </a:ln>
        </p:spPr>
        <p:txBody>
          <a:bodyPr vert="horz" lIns="144000" tIns="144000" rIns="144000" bIns="0" rtlCol="0" anchor="ctr" anchorCtr="0">
            <a:normAutofit fontScale="92500" lnSpcReduction="10000"/>
          </a:bodyPr>
          <a:lstStyle>
            <a:lvl1pPr algn="ctr" defTabSz="914400" rtl="0" eaLnBrk="1" latinLnBrk="0" hangingPunct="1">
              <a:lnSpc>
                <a:spcPct val="90000"/>
              </a:lnSpc>
              <a:spcBef>
                <a:spcPct val="0"/>
              </a:spcBef>
              <a:buNone/>
              <a:defRPr sz="3200" kern="1200" spc="200" baseline="0">
                <a:solidFill>
                  <a:srgbClr val="074589"/>
                </a:solidFill>
                <a:latin typeface="Raleway" panose="020B0503030101060003"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none" spc="200" normalizeH="0" baseline="0" noProof="0" dirty="0">
                <a:ln>
                  <a:noFill/>
                </a:ln>
                <a:solidFill>
                  <a:srgbClr val="074589"/>
                </a:solidFill>
                <a:effectLst/>
                <a:uLnTx/>
                <a:uFillTx/>
                <a:latin typeface="Raleway" panose="020B0503030101060003" pitchFamily="34" charset="77"/>
                <a:ea typeface="+mj-ea"/>
                <a:cs typeface="+mj-cs"/>
              </a:rPr>
              <a:t>Next Session: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a:ln>
                  <a:noFill/>
                </a:ln>
                <a:solidFill>
                  <a:srgbClr val="074589"/>
                </a:solidFill>
                <a:effectLst/>
                <a:uLnTx/>
                <a:uFillTx/>
                <a:latin typeface="Raleway" panose="020B0503030101060003" pitchFamily="34" charset="77"/>
                <a:ea typeface="+mj-ea"/>
                <a:cs typeface="+mj-cs"/>
              </a:rPr>
              <a:t>11.04.2023</a:t>
            </a:r>
            <a:endParaRPr kumimoji="0" lang="en-US" sz="3200" b="0" i="0" u="none" strike="noStrike" kern="1200" cap="none" spc="200" normalizeH="0" baseline="0" noProof="0" dirty="0">
              <a:ln>
                <a:noFill/>
              </a:ln>
              <a:solidFill>
                <a:srgbClr val="074589"/>
              </a:solidFill>
              <a:effectLst/>
              <a:uLnTx/>
              <a:uFillTx/>
              <a:latin typeface="Raleway" panose="020B0503030101060003" pitchFamily="34" charset="77"/>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200" normalizeH="0" baseline="0" noProof="0" dirty="0">
              <a:ln>
                <a:noFill/>
              </a:ln>
              <a:solidFill>
                <a:srgbClr val="074589"/>
              </a:solidFill>
              <a:effectLst/>
              <a:uLnTx/>
              <a:uFillTx/>
              <a:latin typeface="Raleway" panose="020B0503030101060003" pitchFamily="34" charset="77"/>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none" spc="200" normalizeH="0" baseline="0" noProof="0" dirty="0">
                <a:ln>
                  <a:noFill/>
                </a:ln>
                <a:solidFill>
                  <a:srgbClr val="074589"/>
                </a:solidFill>
                <a:effectLst/>
                <a:uLnTx/>
                <a:uFillTx/>
                <a:latin typeface="Raleway" panose="020B0503030101060003" pitchFamily="34" charset="77"/>
                <a:ea typeface="+mj-ea"/>
                <a:cs typeface="+mj-cs"/>
              </a:rPr>
              <a:t>Topic:</a:t>
            </a:r>
            <a:br>
              <a:rPr kumimoji="0" lang="en-US" sz="3200" b="0" i="0" u="none" strike="noStrike" kern="1200" cap="none" spc="200" normalizeH="0" baseline="0" noProof="0" dirty="0">
                <a:ln>
                  <a:noFill/>
                </a:ln>
                <a:solidFill>
                  <a:srgbClr val="074589"/>
                </a:solidFill>
                <a:effectLst/>
                <a:uLnTx/>
                <a:uFillTx/>
                <a:latin typeface="Raleway" panose="020B0503030101060003" pitchFamily="34" charset="77"/>
                <a:ea typeface="+mj-ea"/>
                <a:cs typeface="+mj-cs"/>
              </a:rPr>
            </a:br>
            <a:r>
              <a:rPr kumimoji="0" lang="en-US" sz="3200" b="0" i="0" u="none" strike="noStrike" kern="1200" cap="none" spc="200" normalizeH="0" baseline="0" noProof="0" dirty="0">
                <a:ln>
                  <a:noFill/>
                </a:ln>
                <a:solidFill>
                  <a:srgbClr val="074589"/>
                </a:solidFill>
                <a:effectLst/>
                <a:uLnTx/>
                <a:uFillTx/>
                <a:latin typeface="Raleway" panose="020B0503030101060003" pitchFamily="34" charset="77"/>
                <a:ea typeface="+mj-ea"/>
                <a:cs typeface="+mj-cs"/>
              </a:rPr>
              <a:t>TF-TFS, Typologies &amp; Red Flags</a:t>
            </a:r>
            <a:endParaRPr kumimoji="0" lang="en-DE" sz="3200" b="0" i="0" u="none" strike="noStrike" kern="1200" cap="none" spc="200" normalizeH="0" baseline="0" noProof="0" dirty="0">
              <a:ln>
                <a:noFill/>
              </a:ln>
              <a:solidFill>
                <a:srgbClr val="074589"/>
              </a:solidFill>
              <a:effectLst/>
              <a:uLnTx/>
              <a:uFillTx/>
              <a:latin typeface="Raleway" panose="020B0503030101060003" pitchFamily="34" charset="77"/>
              <a:ea typeface="+mj-ea"/>
              <a:cs typeface="+mj-cs"/>
            </a:endParaRPr>
          </a:p>
        </p:txBody>
      </p:sp>
      <p:sp>
        <p:nvSpPr>
          <p:cNvPr id="2" name="Title 3">
            <a:extLst>
              <a:ext uri="{FF2B5EF4-FFF2-40B4-BE49-F238E27FC236}">
                <a16:creationId xmlns:a16="http://schemas.microsoft.com/office/drawing/2014/main" id="{1EB1FDC5-48C6-3618-AA34-D0EB20DAE9B3}"/>
              </a:ext>
            </a:extLst>
          </p:cNvPr>
          <p:cNvSpPr txBox="1">
            <a:spLocks/>
          </p:cNvSpPr>
          <p:nvPr/>
        </p:nvSpPr>
        <p:spPr>
          <a:xfrm>
            <a:off x="819974" y="2348880"/>
            <a:ext cx="4566802" cy="2448272"/>
          </a:xfrm>
          <a:prstGeom prst="rect">
            <a:avLst/>
          </a:prstGeom>
          <a:ln>
            <a:solidFill>
              <a:schemeClr val="tx1"/>
            </a:solidFill>
            <a:prstDash val="dashDot"/>
          </a:ln>
        </p:spPr>
        <p:txBody>
          <a:bodyPr vert="horz" lIns="144000" tIns="144000" rIns="144000" bIns="0" rtlCol="0" anchor="ctr" anchorCtr="0">
            <a:normAutofit/>
          </a:bodyPr>
          <a:lstStyle>
            <a:lvl1pPr algn="ctr" defTabSz="914400" rtl="0" eaLnBrk="1" latinLnBrk="0" hangingPunct="1">
              <a:lnSpc>
                <a:spcPct val="90000"/>
              </a:lnSpc>
              <a:spcBef>
                <a:spcPct val="0"/>
              </a:spcBef>
              <a:buNone/>
              <a:defRPr sz="3200" kern="1200" spc="200" baseline="0">
                <a:solidFill>
                  <a:srgbClr val="074589"/>
                </a:solidFill>
                <a:latin typeface="Raleway" panose="020B0503030101060003"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1" u="none" strike="noStrike" kern="1200" cap="none" spc="200" normalizeH="0" baseline="0" noProof="0" dirty="0">
                <a:ln>
                  <a:noFill/>
                </a:ln>
                <a:solidFill>
                  <a:srgbClr val="074589"/>
                </a:solidFill>
                <a:effectLst/>
                <a:uLnTx/>
                <a:uFillTx/>
                <a:latin typeface="Raleway" panose="020B0503030101060003" pitchFamily="34" charset="77"/>
                <a:ea typeface="+mj-ea"/>
                <a:cs typeface="+mj-cs"/>
              </a:rPr>
              <a:t>Thank you for your time</a:t>
            </a:r>
            <a:endParaRPr kumimoji="0" lang="en-DE" sz="3200" b="0" i="1" u="none" strike="noStrike" kern="1200" cap="none" spc="200" normalizeH="0" baseline="0" noProof="0" dirty="0">
              <a:ln>
                <a:noFill/>
              </a:ln>
              <a:solidFill>
                <a:srgbClr val="074589"/>
              </a:solidFill>
              <a:effectLst/>
              <a:uLnTx/>
              <a:uFillTx/>
              <a:latin typeface="Raleway" panose="020B0503030101060003" pitchFamily="34" charset="77"/>
              <a:ea typeface="+mj-ea"/>
              <a:cs typeface="+mj-cs"/>
            </a:endParaRPr>
          </a:p>
        </p:txBody>
      </p:sp>
    </p:spTree>
    <p:extLst>
      <p:ext uri="{BB962C8B-B14F-4D97-AF65-F5344CB8AC3E}">
        <p14:creationId xmlns:p14="http://schemas.microsoft.com/office/powerpoint/2010/main" val="100569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7AA857-D945-8834-F632-789F7EFD91DA}"/>
              </a:ext>
            </a:extLst>
          </p:cNvPr>
          <p:cNvSpPr>
            <a:spLocks noGrp="1"/>
          </p:cNvSpPr>
          <p:nvPr>
            <p:ph type="title"/>
          </p:nvPr>
        </p:nvSpPr>
        <p:spPr/>
        <p:txBody>
          <a:bodyPr/>
          <a:lstStyle/>
          <a:p>
            <a:r>
              <a:rPr lang="en-US" dirty="0"/>
              <a:t>Agenda</a:t>
            </a:r>
            <a:endParaRPr lang="en-DE" dirty="0"/>
          </a:p>
        </p:txBody>
      </p:sp>
      <p:sp>
        <p:nvSpPr>
          <p:cNvPr id="5" name="Footer Placeholder 4">
            <a:extLst>
              <a:ext uri="{FF2B5EF4-FFF2-40B4-BE49-F238E27FC236}">
                <a16:creationId xmlns:a16="http://schemas.microsoft.com/office/drawing/2014/main" id="{0E758B36-4E8A-BCA5-9075-EC4A12F556BC}"/>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83A2C6"/>
                </a:solidFill>
                <a:effectLst/>
                <a:uLnTx/>
                <a:uFillTx/>
                <a:latin typeface="Raleway Medium" panose="020B0503030101060003" pitchFamily="34" charset="77"/>
                <a:ea typeface="+mn-ea"/>
                <a:cs typeface="+mn-cs"/>
              </a:rPr>
              <a:t>© Financial Transparency Advisors</a:t>
            </a:r>
            <a:endParaRPr kumimoji="0" lang="de-DE" sz="900" b="0" i="0" u="none" strike="noStrike" kern="1200" cap="none" spc="0" normalizeH="0" baseline="0" noProof="0" dirty="0">
              <a:ln>
                <a:noFill/>
              </a:ln>
              <a:solidFill>
                <a:srgbClr val="83A2C6"/>
              </a:solidFill>
              <a:effectLst/>
              <a:uLnTx/>
              <a:uFillTx/>
              <a:latin typeface="Raleway Medium" panose="020B0503030101060003" pitchFamily="34" charset="77"/>
              <a:ea typeface="+mn-ea"/>
              <a:cs typeface="+mn-cs"/>
            </a:endParaRPr>
          </a:p>
        </p:txBody>
      </p:sp>
      <p:graphicFrame>
        <p:nvGraphicFramePr>
          <p:cNvPr id="8" name="Table 6">
            <a:extLst>
              <a:ext uri="{FF2B5EF4-FFF2-40B4-BE49-F238E27FC236}">
                <a16:creationId xmlns:a16="http://schemas.microsoft.com/office/drawing/2014/main" id="{53AE7A02-F0BC-DF51-8C28-B0EC8C8C658E}"/>
              </a:ext>
            </a:extLst>
          </p:cNvPr>
          <p:cNvGraphicFramePr>
            <a:graphicFrameLocks noGrp="1"/>
          </p:cNvGraphicFramePr>
          <p:nvPr>
            <p:extLst>
              <p:ext uri="{D42A27DB-BD31-4B8C-83A1-F6EECF244321}">
                <p14:modId xmlns:p14="http://schemas.microsoft.com/office/powerpoint/2010/main" val="2457248334"/>
              </p:ext>
            </p:extLst>
          </p:nvPr>
        </p:nvGraphicFramePr>
        <p:xfrm>
          <a:off x="2001078" y="2374836"/>
          <a:ext cx="8189844" cy="2102010"/>
        </p:xfrm>
        <a:graphic>
          <a:graphicData uri="http://schemas.openxmlformats.org/drawingml/2006/table">
            <a:tbl>
              <a:tblPr bandRow="1">
                <a:tableStyleId>{5C22544A-7EE6-4342-B048-85BDC9FD1C3A}</a:tableStyleId>
              </a:tblPr>
              <a:tblGrid>
                <a:gridCol w="1745462">
                  <a:extLst>
                    <a:ext uri="{9D8B030D-6E8A-4147-A177-3AD203B41FA5}">
                      <a16:colId xmlns:a16="http://schemas.microsoft.com/office/drawing/2014/main" val="942205902"/>
                    </a:ext>
                  </a:extLst>
                </a:gridCol>
                <a:gridCol w="6444382">
                  <a:extLst>
                    <a:ext uri="{9D8B030D-6E8A-4147-A177-3AD203B41FA5}">
                      <a16:colId xmlns:a16="http://schemas.microsoft.com/office/drawing/2014/main" val="303966939"/>
                    </a:ext>
                  </a:extLst>
                </a:gridCol>
              </a:tblGrid>
              <a:tr h="420402">
                <a:tc>
                  <a:txBody>
                    <a:bodyPr/>
                    <a:lstStyle/>
                    <a:p>
                      <a:pPr marL="45720" algn="l">
                        <a:spcBef>
                          <a:spcPts val="600"/>
                        </a:spcBef>
                        <a:spcAft>
                          <a:spcPts val="200"/>
                        </a:spcAft>
                      </a:pPr>
                      <a:r>
                        <a:rPr lang="en-US" sz="1400" dirty="0">
                          <a:effectLst/>
                          <a:latin typeface="Raleway" pitchFamily="2" charset="0"/>
                        </a:rPr>
                        <a:t>10:00 – 10:05</a:t>
                      </a:r>
                      <a:endParaRPr lang="en-IE" sz="1400" dirty="0">
                        <a:effectLst/>
                        <a:latin typeface="Raleway" pitchFamily="2" charset="0"/>
                        <a:ea typeface="Times New Roman" panose="02020603050405020304" pitchFamily="18" charset="0"/>
                        <a:cs typeface="Times New Roman" panose="02020603050405020304" pitchFamily="18" charset="0"/>
                      </a:endParaRPr>
                    </a:p>
                  </a:txBody>
                  <a:tcPr marL="68580" marR="68580" marT="0" marB="0" anchor="ctr">
                    <a:solidFill>
                      <a:srgbClr val="F7F8FB"/>
                    </a:solidFill>
                  </a:tcPr>
                </a:tc>
                <a:tc>
                  <a:txBody>
                    <a:bodyPr/>
                    <a:lstStyle/>
                    <a:p>
                      <a:pPr marL="45720" marR="0" lvl="0" indent="0" algn="l" defTabSz="914400" rtl="0" eaLnBrk="1" fontAlgn="auto" latinLnBrk="0" hangingPunct="1">
                        <a:lnSpc>
                          <a:spcPct val="100000"/>
                        </a:lnSpc>
                        <a:spcBef>
                          <a:spcPts val="600"/>
                        </a:spcBef>
                        <a:spcAft>
                          <a:spcPts val="200"/>
                        </a:spcAft>
                        <a:buClrTx/>
                        <a:buSzTx/>
                        <a:buFontTx/>
                        <a:buNone/>
                        <a:tabLst/>
                        <a:defRPr/>
                      </a:pPr>
                      <a:r>
                        <a:rPr kumimoji="0" lang="en-US" sz="1400" kern="1200" dirty="0">
                          <a:solidFill>
                            <a:schemeClr val="dk1"/>
                          </a:solidFill>
                          <a:effectLst/>
                          <a:latin typeface="Raleway" pitchFamily="2" charset="0"/>
                          <a:ea typeface="+mn-ea"/>
                          <a:cs typeface="+mn-cs"/>
                        </a:rPr>
                        <a:t>Welcome and Opening</a:t>
                      </a:r>
                      <a:endParaRPr kumimoji="0" lang="en-IE" sz="1400" kern="1200" dirty="0">
                        <a:solidFill>
                          <a:schemeClr val="dk1"/>
                        </a:solidFill>
                        <a:effectLst/>
                        <a:latin typeface="Raleway" pitchFamily="2" charset="0"/>
                        <a:ea typeface="+mn-ea"/>
                        <a:cs typeface="+mn-cs"/>
                      </a:endParaRPr>
                    </a:p>
                  </a:txBody>
                  <a:tcPr marL="68580" marR="68580" marT="0" marB="0" anchor="ctr">
                    <a:solidFill>
                      <a:srgbClr val="F7F8FB"/>
                    </a:solidFill>
                  </a:tcPr>
                </a:tc>
                <a:extLst>
                  <a:ext uri="{0D108BD9-81ED-4DB2-BD59-A6C34878D82A}">
                    <a16:rowId xmlns:a16="http://schemas.microsoft.com/office/drawing/2014/main" val="346378961"/>
                  </a:ext>
                </a:extLst>
              </a:tr>
              <a:tr h="420402">
                <a:tc>
                  <a:txBody>
                    <a:bodyPr/>
                    <a:lstStyle/>
                    <a:p>
                      <a:pPr marL="45720" algn="l">
                        <a:spcBef>
                          <a:spcPts val="600"/>
                        </a:spcBef>
                        <a:spcAft>
                          <a:spcPts val="200"/>
                        </a:spcAft>
                      </a:pPr>
                      <a:r>
                        <a:rPr lang="en-US" sz="1400" dirty="0">
                          <a:effectLst/>
                          <a:latin typeface="Raleway" pitchFamily="2" charset="0"/>
                        </a:rPr>
                        <a:t>10:05 – 10:15</a:t>
                      </a:r>
                      <a:endParaRPr lang="en-IE" sz="1400" dirty="0">
                        <a:effectLst/>
                        <a:latin typeface="Raleway" pitchFamily="2" charset="0"/>
                        <a:ea typeface="Times New Roman" panose="02020603050405020304" pitchFamily="18" charset="0"/>
                        <a:cs typeface="Times New Roman" panose="02020603050405020304" pitchFamily="18" charset="0"/>
                      </a:endParaRPr>
                    </a:p>
                  </a:txBody>
                  <a:tcPr marL="68580" marR="68580" marT="0" marB="0" anchor="ctr">
                    <a:solidFill>
                      <a:schemeClr val="accent1">
                        <a:tint val="40000"/>
                        <a:alpha val="36000"/>
                      </a:schemeClr>
                    </a:solidFill>
                  </a:tcPr>
                </a:tc>
                <a:tc>
                  <a:txBody>
                    <a:bodyPr/>
                    <a:lstStyle/>
                    <a:p>
                      <a:pPr marL="45720" marR="0" lvl="0" indent="0" algn="l" defTabSz="914400" rtl="0" eaLnBrk="1" fontAlgn="auto" latinLnBrk="0" hangingPunct="1">
                        <a:lnSpc>
                          <a:spcPct val="100000"/>
                        </a:lnSpc>
                        <a:spcBef>
                          <a:spcPts val="600"/>
                        </a:spcBef>
                        <a:spcAft>
                          <a:spcPts val="200"/>
                        </a:spcAft>
                        <a:buClrTx/>
                        <a:buSzTx/>
                        <a:buFontTx/>
                        <a:buNone/>
                        <a:tabLst/>
                        <a:defRPr/>
                      </a:pPr>
                      <a:r>
                        <a:rPr kumimoji="0" lang="en-US" sz="1400" kern="1200" dirty="0">
                          <a:solidFill>
                            <a:schemeClr val="dk1"/>
                          </a:solidFill>
                          <a:effectLst/>
                          <a:latin typeface="Raleway" pitchFamily="2" charset="0"/>
                          <a:ea typeface="+mn-ea"/>
                          <a:cs typeface="+mn-cs"/>
                        </a:rPr>
                        <a:t>FATF Recommendation 10 and Monegasque Law</a:t>
                      </a:r>
                      <a:endParaRPr kumimoji="0" lang="en-IE" sz="1400" kern="1200" dirty="0">
                        <a:solidFill>
                          <a:schemeClr val="dk1"/>
                        </a:solidFill>
                        <a:effectLst/>
                        <a:latin typeface="Raleway" pitchFamily="2" charset="0"/>
                        <a:ea typeface="+mn-ea"/>
                        <a:cs typeface="+mn-cs"/>
                      </a:endParaRPr>
                    </a:p>
                  </a:txBody>
                  <a:tcPr marL="68580" marR="68580" marT="0" marB="0" anchor="ctr">
                    <a:solidFill>
                      <a:schemeClr val="accent1">
                        <a:tint val="40000"/>
                        <a:alpha val="36000"/>
                      </a:schemeClr>
                    </a:solidFill>
                  </a:tcPr>
                </a:tc>
                <a:extLst>
                  <a:ext uri="{0D108BD9-81ED-4DB2-BD59-A6C34878D82A}">
                    <a16:rowId xmlns:a16="http://schemas.microsoft.com/office/drawing/2014/main" val="3101487926"/>
                  </a:ext>
                </a:extLst>
              </a:tr>
              <a:tr h="420402">
                <a:tc>
                  <a:txBody>
                    <a:bodyPr/>
                    <a:lstStyle/>
                    <a:p>
                      <a:pPr marL="45720" algn="l">
                        <a:spcBef>
                          <a:spcPts val="600"/>
                        </a:spcBef>
                        <a:spcAft>
                          <a:spcPts val="200"/>
                        </a:spcAft>
                      </a:pPr>
                      <a:r>
                        <a:rPr lang="en-US" sz="1400" dirty="0">
                          <a:effectLst/>
                          <a:latin typeface="Raleway" pitchFamily="2" charset="0"/>
                        </a:rPr>
                        <a:t>10:15 – 10:50</a:t>
                      </a:r>
                      <a:endParaRPr lang="en-IE" sz="1400" dirty="0">
                        <a:effectLst/>
                        <a:latin typeface="Raleway" pitchFamily="2"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alpha val="36000"/>
                      </a:schemeClr>
                    </a:solidFill>
                  </a:tcPr>
                </a:tc>
                <a:tc>
                  <a:txBody>
                    <a:bodyPr/>
                    <a:lstStyle/>
                    <a:p>
                      <a:pPr marL="45720" marR="0" lvl="0" indent="0" algn="l" defTabSz="914400" rtl="0" eaLnBrk="1" fontAlgn="auto" latinLnBrk="0" hangingPunct="1">
                        <a:lnSpc>
                          <a:spcPct val="100000"/>
                        </a:lnSpc>
                        <a:spcBef>
                          <a:spcPts val="600"/>
                        </a:spcBef>
                        <a:spcAft>
                          <a:spcPts val="200"/>
                        </a:spcAft>
                        <a:buClrTx/>
                        <a:buSzTx/>
                        <a:buFontTx/>
                        <a:buNone/>
                        <a:tabLst/>
                        <a:defRPr/>
                      </a:pPr>
                      <a:r>
                        <a:rPr kumimoji="0" lang="en-US" sz="1400" kern="1200" dirty="0">
                          <a:solidFill>
                            <a:schemeClr val="dk1"/>
                          </a:solidFill>
                          <a:effectLst/>
                          <a:latin typeface="Raleway" pitchFamily="2" charset="0"/>
                          <a:ea typeface="+mn-ea"/>
                          <a:cs typeface="+mn-cs"/>
                        </a:rPr>
                        <a:t>EDD Measures</a:t>
                      </a:r>
                      <a:endParaRPr kumimoji="0" lang="en-IE" sz="1400" kern="1200" dirty="0">
                        <a:solidFill>
                          <a:schemeClr val="dk1"/>
                        </a:solidFill>
                        <a:effectLst/>
                        <a:latin typeface="Raleway" pitchFamily="2" charset="0"/>
                        <a:ea typeface="+mn-ea"/>
                        <a:cs typeface="+mn-cs"/>
                      </a:endParaRPr>
                    </a:p>
                  </a:txBody>
                  <a:tcPr marL="68580" marR="68580" marT="0" marB="0" anchor="ctr">
                    <a:solidFill>
                      <a:schemeClr val="accent1">
                        <a:tint val="20000"/>
                        <a:alpha val="36000"/>
                      </a:schemeClr>
                    </a:solidFill>
                  </a:tcPr>
                </a:tc>
                <a:extLst>
                  <a:ext uri="{0D108BD9-81ED-4DB2-BD59-A6C34878D82A}">
                    <a16:rowId xmlns:a16="http://schemas.microsoft.com/office/drawing/2014/main" val="3089660749"/>
                  </a:ext>
                </a:extLst>
              </a:tr>
              <a:tr h="420402">
                <a:tc>
                  <a:txBody>
                    <a:bodyPr/>
                    <a:lstStyle/>
                    <a:p>
                      <a:pPr marL="45720" algn="l" rtl="0" eaLnBrk="1" latinLnBrk="0" hangingPunct="1">
                        <a:spcBef>
                          <a:spcPts val="600"/>
                        </a:spcBef>
                        <a:spcAft>
                          <a:spcPts val="200"/>
                        </a:spcAft>
                      </a:pPr>
                      <a:r>
                        <a:rPr kumimoji="0" lang="en-IE" sz="1400" kern="1200" dirty="0">
                          <a:solidFill>
                            <a:schemeClr val="dk1"/>
                          </a:solidFill>
                          <a:effectLst/>
                          <a:latin typeface="Raleway" pitchFamily="2" charset="0"/>
                          <a:ea typeface="+mn-ea"/>
                          <a:cs typeface="+mn-cs"/>
                        </a:rPr>
                        <a:t>10:50 – 10:55</a:t>
                      </a:r>
                    </a:p>
                  </a:txBody>
                  <a:tcPr marL="68580" marR="68580" marT="0" marB="0" anchor="ctr">
                    <a:solidFill>
                      <a:schemeClr val="accent1">
                        <a:tint val="40000"/>
                        <a:alpha val="36000"/>
                      </a:schemeClr>
                    </a:solidFill>
                  </a:tcPr>
                </a:tc>
                <a:tc>
                  <a:txBody>
                    <a:bodyPr/>
                    <a:lstStyle/>
                    <a:p>
                      <a:pPr marL="45720" marR="0" lvl="0" indent="0" algn="l" defTabSz="914400" rtl="0" eaLnBrk="1" fontAlgn="auto" latinLnBrk="0" hangingPunct="1">
                        <a:lnSpc>
                          <a:spcPct val="100000"/>
                        </a:lnSpc>
                        <a:spcBef>
                          <a:spcPts val="600"/>
                        </a:spcBef>
                        <a:spcAft>
                          <a:spcPts val="200"/>
                        </a:spcAft>
                        <a:buClrTx/>
                        <a:buSzTx/>
                        <a:buFontTx/>
                        <a:buNone/>
                        <a:tabLst/>
                        <a:defRPr/>
                      </a:pPr>
                      <a:r>
                        <a:rPr kumimoji="0" lang="en-IE" sz="1400" kern="1200" noProof="0" dirty="0">
                          <a:solidFill>
                            <a:schemeClr val="dk1"/>
                          </a:solidFill>
                          <a:effectLst/>
                          <a:latin typeface="Raleway" pitchFamily="2" charset="0"/>
                          <a:ea typeface="+mn-ea"/>
                          <a:cs typeface="+mn-cs"/>
                        </a:rPr>
                        <a:t>Conclusion</a:t>
                      </a:r>
                    </a:p>
                  </a:txBody>
                  <a:tcPr marL="68580" marR="68580" marT="0" marB="0" anchor="ctr">
                    <a:solidFill>
                      <a:schemeClr val="accent1">
                        <a:tint val="40000"/>
                        <a:alpha val="40000"/>
                      </a:schemeClr>
                    </a:solidFill>
                  </a:tcPr>
                </a:tc>
                <a:extLst>
                  <a:ext uri="{0D108BD9-81ED-4DB2-BD59-A6C34878D82A}">
                    <a16:rowId xmlns:a16="http://schemas.microsoft.com/office/drawing/2014/main" val="2964355284"/>
                  </a:ext>
                </a:extLst>
              </a:tr>
              <a:tr h="420402">
                <a:tc>
                  <a:txBody>
                    <a:bodyPr/>
                    <a:lstStyle/>
                    <a:p>
                      <a:pPr marL="45720" algn="l" defTabSz="914400" rtl="0" eaLnBrk="1" latinLnBrk="0" hangingPunct="1">
                        <a:spcBef>
                          <a:spcPts val="600"/>
                        </a:spcBef>
                        <a:spcAft>
                          <a:spcPts val="200"/>
                        </a:spcAft>
                      </a:pPr>
                      <a:r>
                        <a:rPr lang="en-IE" sz="1400" kern="1200" dirty="0">
                          <a:solidFill>
                            <a:schemeClr val="dk1"/>
                          </a:solidFill>
                          <a:effectLst/>
                          <a:latin typeface="Raleway" pitchFamily="2" charset="0"/>
                          <a:ea typeface="+mn-ea"/>
                          <a:cs typeface="+mn-cs"/>
                        </a:rPr>
                        <a:t>10:55 – 11:00</a:t>
                      </a:r>
                    </a:p>
                  </a:txBody>
                  <a:tcPr marL="68580" marR="68580" marT="0" marB="0" anchor="ctr">
                    <a:solidFill>
                      <a:schemeClr val="accent1">
                        <a:tint val="20000"/>
                        <a:alpha val="36000"/>
                      </a:schemeClr>
                    </a:solidFill>
                  </a:tcPr>
                </a:tc>
                <a:tc>
                  <a:txBody>
                    <a:bodyPr/>
                    <a:lstStyle/>
                    <a:p>
                      <a:pPr marL="45720" marR="0" lvl="0" indent="0" algn="l" defTabSz="914400" rtl="0" eaLnBrk="1" fontAlgn="auto" latinLnBrk="0" hangingPunct="1">
                        <a:lnSpc>
                          <a:spcPct val="100000"/>
                        </a:lnSpc>
                        <a:spcBef>
                          <a:spcPts val="600"/>
                        </a:spcBef>
                        <a:spcAft>
                          <a:spcPts val="200"/>
                        </a:spcAft>
                        <a:buClrTx/>
                        <a:buSzTx/>
                        <a:buFontTx/>
                        <a:buNone/>
                        <a:tabLst/>
                        <a:defRPr/>
                      </a:pPr>
                      <a:r>
                        <a:rPr lang="en-IE" sz="1400" kern="1200" noProof="0" dirty="0">
                          <a:solidFill>
                            <a:schemeClr val="dk1"/>
                          </a:solidFill>
                          <a:effectLst/>
                          <a:latin typeface="Raleway" pitchFamily="2" charset="0"/>
                          <a:ea typeface="+mn-ea"/>
                          <a:cs typeface="+mn-cs"/>
                        </a:rPr>
                        <a:t>Questions &amp; Answers</a:t>
                      </a:r>
                    </a:p>
                  </a:txBody>
                  <a:tcPr marL="68580" marR="68580" marT="0" marB="0" anchor="ctr">
                    <a:solidFill>
                      <a:schemeClr val="accent1">
                        <a:tint val="20000"/>
                        <a:alpha val="36000"/>
                      </a:schemeClr>
                    </a:solidFill>
                  </a:tcPr>
                </a:tc>
                <a:extLst>
                  <a:ext uri="{0D108BD9-81ED-4DB2-BD59-A6C34878D82A}">
                    <a16:rowId xmlns:a16="http://schemas.microsoft.com/office/drawing/2014/main" val="1077514152"/>
                  </a:ext>
                </a:extLst>
              </a:tr>
            </a:tbl>
          </a:graphicData>
        </a:graphic>
      </p:graphicFrame>
    </p:spTree>
    <p:extLst>
      <p:ext uri="{BB962C8B-B14F-4D97-AF65-F5344CB8AC3E}">
        <p14:creationId xmlns:p14="http://schemas.microsoft.com/office/powerpoint/2010/main" val="266507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619E-7AD8-B502-9307-8FAE5322244F}"/>
              </a:ext>
            </a:extLst>
          </p:cNvPr>
          <p:cNvSpPr>
            <a:spLocks noGrp="1"/>
          </p:cNvSpPr>
          <p:nvPr>
            <p:ph type="title"/>
          </p:nvPr>
        </p:nvSpPr>
        <p:spPr>
          <a:xfrm>
            <a:off x="335161" y="2766218"/>
            <a:ext cx="11521678" cy="1325563"/>
          </a:xfrm>
        </p:spPr>
        <p:txBody>
          <a:bodyPr/>
          <a:lstStyle/>
          <a:p>
            <a:r>
              <a:rPr lang="en-US" dirty="0"/>
              <a:t>FATF Recommendation 10 and Monegasque Law</a:t>
            </a:r>
          </a:p>
        </p:txBody>
      </p:sp>
      <p:sp>
        <p:nvSpPr>
          <p:cNvPr id="3" name="Footer Placeholder 2">
            <a:extLst>
              <a:ext uri="{FF2B5EF4-FFF2-40B4-BE49-F238E27FC236}">
                <a16:creationId xmlns:a16="http://schemas.microsoft.com/office/drawing/2014/main" id="{DEFAC906-3681-F686-18B4-24B089B846AE}"/>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83A2C6"/>
                </a:solidFill>
                <a:effectLst/>
                <a:uLnTx/>
                <a:uFillTx/>
                <a:latin typeface="Raleway Medium" panose="020B0503030101060003" pitchFamily="34" charset="77"/>
                <a:ea typeface="+mn-ea"/>
                <a:cs typeface="+mn-cs"/>
              </a:rPr>
              <a:t>© Financial Transparency Advisors</a:t>
            </a:r>
            <a:endParaRPr kumimoji="0" lang="de-DE" sz="900" b="0" i="0" u="none" strike="noStrike" kern="1200" cap="none" spc="0" normalizeH="0" baseline="0" noProof="0" dirty="0">
              <a:ln>
                <a:noFill/>
              </a:ln>
              <a:solidFill>
                <a:srgbClr val="83A2C6"/>
              </a:solidFill>
              <a:effectLst/>
              <a:uLnTx/>
              <a:uFillTx/>
              <a:latin typeface="Raleway Medium" panose="020B0503030101060003" pitchFamily="34" charset="77"/>
              <a:ea typeface="+mn-ea"/>
              <a:cs typeface="+mn-cs"/>
            </a:endParaRPr>
          </a:p>
        </p:txBody>
      </p:sp>
    </p:spTree>
    <p:extLst>
      <p:ext uri="{BB962C8B-B14F-4D97-AF65-F5344CB8AC3E}">
        <p14:creationId xmlns:p14="http://schemas.microsoft.com/office/powerpoint/2010/main" val="214435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E7125B6B-5EE7-2E47-A6B8-C659D79D6A97}"/>
              </a:ext>
            </a:extLst>
          </p:cNvPr>
          <p:cNvSpPr>
            <a:spLocks noChangeArrowheads="1"/>
          </p:cNvSpPr>
          <p:nvPr/>
        </p:nvSpPr>
        <p:spPr bwMode="auto">
          <a:xfrm>
            <a:off x="2390015" y="1520190"/>
            <a:ext cx="7411972" cy="1308211"/>
          </a:xfrm>
          <a:custGeom>
            <a:avLst/>
            <a:gdLst>
              <a:gd name="T0" fmla="*/ 533 w 8894"/>
              <a:gd name="T1" fmla="*/ 714 h 1571"/>
              <a:gd name="T2" fmla="*/ 55 w 8894"/>
              <a:gd name="T3" fmla="*/ 154 h 1571"/>
              <a:gd name="T4" fmla="*/ 55 w 8894"/>
              <a:gd name="T5" fmla="*/ 154 h 1571"/>
              <a:gd name="T6" fmla="*/ 126 w 8894"/>
              <a:gd name="T7" fmla="*/ 0 h 1571"/>
              <a:gd name="T8" fmla="*/ 8249 w 8894"/>
              <a:gd name="T9" fmla="*/ 0 h 1571"/>
              <a:gd name="T10" fmla="*/ 8249 w 8894"/>
              <a:gd name="T11" fmla="*/ 0 h 1571"/>
              <a:gd name="T12" fmla="*/ 8322 w 8894"/>
              <a:gd name="T13" fmla="*/ 35 h 1571"/>
              <a:gd name="T14" fmla="*/ 8866 w 8894"/>
              <a:gd name="T15" fmla="*/ 717 h 1571"/>
              <a:gd name="T16" fmla="*/ 8866 w 8894"/>
              <a:gd name="T17" fmla="*/ 717 h 1571"/>
              <a:gd name="T18" fmla="*/ 8867 w 8894"/>
              <a:gd name="T19" fmla="*/ 832 h 1571"/>
              <a:gd name="T20" fmla="*/ 8322 w 8894"/>
              <a:gd name="T21" fmla="*/ 1534 h 1571"/>
              <a:gd name="T22" fmla="*/ 8322 w 8894"/>
              <a:gd name="T23" fmla="*/ 1534 h 1571"/>
              <a:gd name="T24" fmla="*/ 8248 w 8894"/>
              <a:gd name="T25" fmla="*/ 1570 h 1571"/>
              <a:gd name="T26" fmla="*/ 122 w 8894"/>
              <a:gd name="T27" fmla="*/ 1570 h 1571"/>
              <a:gd name="T28" fmla="*/ 122 w 8894"/>
              <a:gd name="T29" fmla="*/ 1570 h 1571"/>
              <a:gd name="T30" fmla="*/ 51 w 8894"/>
              <a:gd name="T31" fmla="*/ 1417 h 1571"/>
              <a:gd name="T32" fmla="*/ 534 w 8894"/>
              <a:gd name="T33" fmla="*/ 835 h 1571"/>
              <a:gd name="T34" fmla="*/ 534 w 8894"/>
              <a:gd name="T35" fmla="*/ 835 h 1571"/>
              <a:gd name="T36" fmla="*/ 533 w 8894"/>
              <a:gd name="T37" fmla="*/ 714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4" h="1571">
                <a:moveTo>
                  <a:pt x="533" y="714"/>
                </a:moveTo>
                <a:lnTo>
                  <a:pt x="55" y="154"/>
                </a:lnTo>
                <a:lnTo>
                  <a:pt x="55" y="154"/>
                </a:lnTo>
                <a:cubicBezTo>
                  <a:pt x="3" y="94"/>
                  <a:pt x="46" y="0"/>
                  <a:pt x="126" y="0"/>
                </a:cubicBezTo>
                <a:lnTo>
                  <a:pt x="8249" y="0"/>
                </a:lnTo>
                <a:lnTo>
                  <a:pt x="8249" y="0"/>
                </a:lnTo>
                <a:cubicBezTo>
                  <a:pt x="8277" y="0"/>
                  <a:pt x="8304" y="13"/>
                  <a:pt x="8322" y="35"/>
                </a:cubicBezTo>
                <a:lnTo>
                  <a:pt x="8866" y="717"/>
                </a:lnTo>
                <a:lnTo>
                  <a:pt x="8866" y="717"/>
                </a:lnTo>
                <a:cubicBezTo>
                  <a:pt x="8893" y="750"/>
                  <a:pt x="8893" y="798"/>
                  <a:pt x="8867" y="832"/>
                </a:cubicBezTo>
                <a:lnTo>
                  <a:pt x="8322" y="1534"/>
                </a:lnTo>
                <a:lnTo>
                  <a:pt x="8322" y="1534"/>
                </a:lnTo>
                <a:cubicBezTo>
                  <a:pt x="8304" y="1556"/>
                  <a:pt x="8277" y="1570"/>
                  <a:pt x="8248" y="1570"/>
                </a:cubicBezTo>
                <a:lnTo>
                  <a:pt x="122" y="1570"/>
                </a:lnTo>
                <a:lnTo>
                  <a:pt x="122" y="1570"/>
                </a:lnTo>
                <a:cubicBezTo>
                  <a:pt x="43" y="1570"/>
                  <a:pt x="0" y="1478"/>
                  <a:pt x="51" y="1417"/>
                </a:cubicBezTo>
                <a:lnTo>
                  <a:pt x="534" y="835"/>
                </a:lnTo>
                <a:lnTo>
                  <a:pt x="534" y="835"/>
                </a:lnTo>
                <a:cubicBezTo>
                  <a:pt x="563" y="800"/>
                  <a:pt x="563" y="749"/>
                  <a:pt x="533" y="714"/>
                </a:cubicBezTo>
              </a:path>
            </a:pathLst>
          </a:custGeom>
          <a:solidFill>
            <a:schemeClr val="accent3">
              <a:lumMod val="75000"/>
            </a:schemeClr>
          </a:solidFill>
          <a:ln>
            <a:noFill/>
          </a:ln>
          <a:effectLst/>
        </p:spPr>
        <p:txBody>
          <a:bodyPr wrap="none" anchor="ctr"/>
          <a:lstStyle/>
          <a:p>
            <a:endParaRPr lang="en-US" sz="1200">
              <a:latin typeface="Raleway" pitchFamily="2" charset="0"/>
            </a:endParaRPr>
          </a:p>
        </p:txBody>
      </p:sp>
      <p:sp>
        <p:nvSpPr>
          <p:cNvPr id="3" name="Freeform 7">
            <a:extLst>
              <a:ext uri="{FF2B5EF4-FFF2-40B4-BE49-F238E27FC236}">
                <a16:creationId xmlns:a16="http://schemas.microsoft.com/office/drawing/2014/main" id="{702157A6-DA3F-B947-8017-9143E6E65B40}"/>
              </a:ext>
            </a:extLst>
          </p:cNvPr>
          <p:cNvSpPr>
            <a:spLocks noChangeArrowheads="1"/>
          </p:cNvSpPr>
          <p:nvPr/>
        </p:nvSpPr>
        <p:spPr bwMode="auto">
          <a:xfrm>
            <a:off x="2390015" y="3302444"/>
            <a:ext cx="7411972" cy="1308211"/>
          </a:xfrm>
          <a:custGeom>
            <a:avLst/>
            <a:gdLst>
              <a:gd name="T0" fmla="*/ 533 w 8894"/>
              <a:gd name="T1" fmla="*/ 715 h 1571"/>
              <a:gd name="T2" fmla="*/ 55 w 8894"/>
              <a:gd name="T3" fmla="*/ 155 h 1571"/>
              <a:gd name="T4" fmla="*/ 55 w 8894"/>
              <a:gd name="T5" fmla="*/ 155 h 1571"/>
              <a:gd name="T6" fmla="*/ 126 w 8894"/>
              <a:gd name="T7" fmla="*/ 0 h 1571"/>
              <a:gd name="T8" fmla="*/ 8249 w 8894"/>
              <a:gd name="T9" fmla="*/ 0 h 1571"/>
              <a:gd name="T10" fmla="*/ 8249 w 8894"/>
              <a:gd name="T11" fmla="*/ 0 h 1571"/>
              <a:gd name="T12" fmla="*/ 8322 w 8894"/>
              <a:gd name="T13" fmla="*/ 36 h 1571"/>
              <a:gd name="T14" fmla="*/ 8866 w 8894"/>
              <a:gd name="T15" fmla="*/ 717 h 1571"/>
              <a:gd name="T16" fmla="*/ 8866 w 8894"/>
              <a:gd name="T17" fmla="*/ 717 h 1571"/>
              <a:gd name="T18" fmla="*/ 8867 w 8894"/>
              <a:gd name="T19" fmla="*/ 833 h 1571"/>
              <a:gd name="T20" fmla="*/ 8322 w 8894"/>
              <a:gd name="T21" fmla="*/ 1534 h 1571"/>
              <a:gd name="T22" fmla="*/ 8322 w 8894"/>
              <a:gd name="T23" fmla="*/ 1534 h 1571"/>
              <a:gd name="T24" fmla="*/ 8248 w 8894"/>
              <a:gd name="T25" fmla="*/ 1570 h 1571"/>
              <a:gd name="T26" fmla="*/ 122 w 8894"/>
              <a:gd name="T27" fmla="*/ 1570 h 1571"/>
              <a:gd name="T28" fmla="*/ 122 w 8894"/>
              <a:gd name="T29" fmla="*/ 1570 h 1571"/>
              <a:gd name="T30" fmla="*/ 51 w 8894"/>
              <a:gd name="T31" fmla="*/ 1417 h 1571"/>
              <a:gd name="T32" fmla="*/ 534 w 8894"/>
              <a:gd name="T33" fmla="*/ 835 h 1571"/>
              <a:gd name="T34" fmla="*/ 534 w 8894"/>
              <a:gd name="T35" fmla="*/ 835 h 1571"/>
              <a:gd name="T36" fmla="*/ 533 w 8894"/>
              <a:gd name="T37" fmla="*/ 715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4" h="1571">
                <a:moveTo>
                  <a:pt x="533" y="715"/>
                </a:moveTo>
                <a:lnTo>
                  <a:pt x="55" y="155"/>
                </a:lnTo>
                <a:lnTo>
                  <a:pt x="55" y="155"/>
                </a:lnTo>
                <a:cubicBezTo>
                  <a:pt x="3" y="94"/>
                  <a:pt x="46" y="0"/>
                  <a:pt x="126" y="0"/>
                </a:cubicBezTo>
                <a:lnTo>
                  <a:pt x="8249" y="0"/>
                </a:lnTo>
                <a:lnTo>
                  <a:pt x="8249" y="0"/>
                </a:lnTo>
                <a:cubicBezTo>
                  <a:pt x="8277" y="0"/>
                  <a:pt x="8304" y="13"/>
                  <a:pt x="8322" y="36"/>
                </a:cubicBezTo>
                <a:lnTo>
                  <a:pt x="8866" y="717"/>
                </a:lnTo>
                <a:lnTo>
                  <a:pt x="8866" y="717"/>
                </a:lnTo>
                <a:cubicBezTo>
                  <a:pt x="8893" y="751"/>
                  <a:pt x="8893" y="799"/>
                  <a:pt x="8867" y="833"/>
                </a:cubicBezTo>
                <a:lnTo>
                  <a:pt x="8322" y="1534"/>
                </a:lnTo>
                <a:lnTo>
                  <a:pt x="8322" y="1534"/>
                </a:lnTo>
                <a:cubicBezTo>
                  <a:pt x="8304" y="1557"/>
                  <a:pt x="8277" y="1570"/>
                  <a:pt x="8248" y="1570"/>
                </a:cubicBezTo>
                <a:lnTo>
                  <a:pt x="122" y="1570"/>
                </a:lnTo>
                <a:lnTo>
                  <a:pt x="122" y="1570"/>
                </a:lnTo>
                <a:cubicBezTo>
                  <a:pt x="43" y="1570"/>
                  <a:pt x="0" y="1478"/>
                  <a:pt x="51" y="1417"/>
                </a:cubicBezTo>
                <a:lnTo>
                  <a:pt x="534" y="835"/>
                </a:lnTo>
                <a:lnTo>
                  <a:pt x="534" y="835"/>
                </a:lnTo>
                <a:cubicBezTo>
                  <a:pt x="563" y="800"/>
                  <a:pt x="563" y="749"/>
                  <a:pt x="533" y="715"/>
                </a:cubicBezTo>
              </a:path>
            </a:pathLst>
          </a:custGeom>
          <a:solidFill>
            <a:schemeClr val="accent2">
              <a:lumMod val="75000"/>
            </a:schemeClr>
          </a:solidFill>
          <a:ln>
            <a:noFill/>
          </a:ln>
          <a:effectLst/>
        </p:spPr>
        <p:txBody>
          <a:bodyPr wrap="none" anchor="ctr"/>
          <a:lstStyle/>
          <a:p>
            <a:endParaRPr lang="en-US" sz="1200">
              <a:latin typeface="Raleway" pitchFamily="2" charset="0"/>
            </a:endParaRPr>
          </a:p>
        </p:txBody>
      </p:sp>
      <p:sp>
        <p:nvSpPr>
          <p:cNvPr id="4" name="Freeform 11">
            <a:extLst>
              <a:ext uri="{FF2B5EF4-FFF2-40B4-BE49-F238E27FC236}">
                <a16:creationId xmlns:a16="http://schemas.microsoft.com/office/drawing/2014/main" id="{53991721-1EA4-FA45-9941-D268B29835AB}"/>
              </a:ext>
            </a:extLst>
          </p:cNvPr>
          <p:cNvSpPr>
            <a:spLocks noChangeArrowheads="1"/>
          </p:cNvSpPr>
          <p:nvPr/>
        </p:nvSpPr>
        <p:spPr bwMode="auto">
          <a:xfrm>
            <a:off x="2390015" y="5077349"/>
            <a:ext cx="7411972" cy="1308211"/>
          </a:xfrm>
          <a:custGeom>
            <a:avLst/>
            <a:gdLst>
              <a:gd name="T0" fmla="*/ 533 w 8894"/>
              <a:gd name="T1" fmla="*/ 714 h 1570"/>
              <a:gd name="T2" fmla="*/ 55 w 8894"/>
              <a:gd name="T3" fmla="*/ 154 h 1570"/>
              <a:gd name="T4" fmla="*/ 55 w 8894"/>
              <a:gd name="T5" fmla="*/ 154 h 1570"/>
              <a:gd name="T6" fmla="*/ 126 w 8894"/>
              <a:gd name="T7" fmla="*/ 0 h 1570"/>
              <a:gd name="T8" fmla="*/ 8249 w 8894"/>
              <a:gd name="T9" fmla="*/ 0 h 1570"/>
              <a:gd name="T10" fmla="*/ 8249 w 8894"/>
              <a:gd name="T11" fmla="*/ 0 h 1570"/>
              <a:gd name="T12" fmla="*/ 8322 w 8894"/>
              <a:gd name="T13" fmla="*/ 35 h 1570"/>
              <a:gd name="T14" fmla="*/ 8866 w 8894"/>
              <a:gd name="T15" fmla="*/ 717 h 1570"/>
              <a:gd name="T16" fmla="*/ 8866 w 8894"/>
              <a:gd name="T17" fmla="*/ 717 h 1570"/>
              <a:gd name="T18" fmla="*/ 8867 w 8894"/>
              <a:gd name="T19" fmla="*/ 832 h 1570"/>
              <a:gd name="T20" fmla="*/ 8322 w 8894"/>
              <a:gd name="T21" fmla="*/ 1533 h 1570"/>
              <a:gd name="T22" fmla="*/ 8322 w 8894"/>
              <a:gd name="T23" fmla="*/ 1533 h 1570"/>
              <a:gd name="T24" fmla="*/ 8248 w 8894"/>
              <a:gd name="T25" fmla="*/ 1569 h 1570"/>
              <a:gd name="T26" fmla="*/ 122 w 8894"/>
              <a:gd name="T27" fmla="*/ 1569 h 1570"/>
              <a:gd name="T28" fmla="*/ 122 w 8894"/>
              <a:gd name="T29" fmla="*/ 1569 h 1570"/>
              <a:gd name="T30" fmla="*/ 51 w 8894"/>
              <a:gd name="T31" fmla="*/ 1416 h 1570"/>
              <a:gd name="T32" fmla="*/ 534 w 8894"/>
              <a:gd name="T33" fmla="*/ 834 h 1570"/>
              <a:gd name="T34" fmla="*/ 534 w 8894"/>
              <a:gd name="T35" fmla="*/ 834 h 1570"/>
              <a:gd name="T36" fmla="*/ 533 w 8894"/>
              <a:gd name="T37" fmla="*/ 714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4" h="1570">
                <a:moveTo>
                  <a:pt x="533" y="714"/>
                </a:moveTo>
                <a:lnTo>
                  <a:pt x="55" y="154"/>
                </a:lnTo>
                <a:lnTo>
                  <a:pt x="55" y="154"/>
                </a:lnTo>
                <a:cubicBezTo>
                  <a:pt x="3" y="93"/>
                  <a:pt x="46" y="0"/>
                  <a:pt x="126" y="0"/>
                </a:cubicBezTo>
                <a:lnTo>
                  <a:pt x="8249" y="0"/>
                </a:lnTo>
                <a:lnTo>
                  <a:pt x="8249" y="0"/>
                </a:lnTo>
                <a:cubicBezTo>
                  <a:pt x="8277" y="0"/>
                  <a:pt x="8304" y="13"/>
                  <a:pt x="8322" y="35"/>
                </a:cubicBezTo>
                <a:lnTo>
                  <a:pt x="8866" y="717"/>
                </a:lnTo>
                <a:lnTo>
                  <a:pt x="8866" y="717"/>
                </a:lnTo>
                <a:cubicBezTo>
                  <a:pt x="8893" y="750"/>
                  <a:pt x="8893" y="798"/>
                  <a:pt x="8867" y="832"/>
                </a:cubicBezTo>
                <a:lnTo>
                  <a:pt x="8322" y="1533"/>
                </a:lnTo>
                <a:lnTo>
                  <a:pt x="8322" y="1533"/>
                </a:lnTo>
                <a:cubicBezTo>
                  <a:pt x="8304" y="1557"/>
                  <a:pt x="8277" y="1569"/>
                  <a:pt x="8248" y="1569"/>
                </a:cubicBezTo>
                <a:lnTo>
                  <a:pt x="122" y="1569"/>
                </a:lnTo>
                <a:lnTo>
                  <a:pt x="122" y="1569"/>
                </a:lnTo>
                <a:cubicBezTo>
                  <a:pt x="43" y="1569"/>
                  <a:pt x="0" y="1478"/>
                  <a:pt x="51" y="1416"/>
                </a:cubicBezTo>
                <a:lnTo>
                  <a:pt x="534" y="834"/>
                </a:lnTo>
                <a:lnTo>
                  <a:pt x="534" y="834"/>
                </a:lnTo>
                <a:cubicBezTo>
                  <a:pt x="563" y="799"/>
                  <a:pt x="563" y="749"/>
                  <a:pt x="533" y="714"/>
                </a:cubicBezTo>
              </a:path>
            </a:pathLst>
          </a:custGeom>
          <a:solidFill>
            <a:schemeClr val="bg1">
              <a:lumMod val="65000"/>
            </a:schemeClr>
          </a:solidFill>
          <a:ln>
            <a:noFill/>
          </a:ln>
          <a:effectLst/>
        </p:spPr>
        <p:txBody>
          <a:bodyPr wrap="none" anchor="ctr"/>
          <a:lstStyle/>
          <a:p>
            <a:endParaRPr lang="en-US" sz="1200">
              <a:latin typeface="Raleway" pitchFamily="2" charset="0"/>
            </a:endParaRPr>
          </a:p>
        </p:txBody>
      </p:sp>
      <p:sp>
        <p:nvSpPr>
          <p:cNvPr id="8" name="TextBox 7">
            <a:extLst>
              <a:ext uri="{FF2B5EF4-FFF2-40B4-BE49-F238E27FC236}">
                <a16:creationId xmlns:a16="http://schemas.microsoft.com/office/drawing/2014/main" id="{43571B35-0AE4-1C42-8479-DC22A7511C9D}"/>
              </a:ext>
            </a:extLst>
          </p:cNvPr>
          <p:cNvSpPr txBox="1"/>
          <p:nvPr/>
        </p:nvSpPr>
        <p:spPr>
          <a:xfrm>
            <a:off x="8605358" y="1781881"/>
            <a:ext cx="470000" cy="784830"/>
          </a:xfrm>
          <a:prstGeom prst="rect">
            <a:avLst/>
          </a:prstGeom>
          <a:noFill/>
        </p:spPr>
        <p:txBody>
          <a:bodyPr wrap="none" rtlCol="0" anchor="ctr">
            <a:spAutoFit/>
          </a:bodyPr>
          <a:lstStyle/>
          <a:p>
            <a:pPr algn="ctr"/>
            <a:r>
              <a:rPr lang="en-US" sz="4500" b="1" dirty="0">
                <a:solidFill>
                  <a:schemeClr val="bg1"/>
                </a:solidFill>
                <a:latin typeface="Raleway" pitchFamily="2" charset="0"/>
                <a:cs typeface="Poppins" pitchFamily="2" charset="77"/>
              </a:rPr>
              <a:t>1</a:t>
            </a:r>
          </a:p>
        </p:txBody>
      </p:sp>
      <p:sp>
        <p:nvSpPr>
          <p:cNvPr id="9" name="Subtitle 2">
            <a:extLst>
              <a:ext uri="{FF2B5EF4-FFF2-40B4-BE49-F238E27FC236}">
                <a16:creationId xmlns:a16="http://schemas.microsoft.com/office/drawing/2014/main" id="{AE44A1D8-FE38-1D40-9976-F9E734DD3499}"/>
              </a:ext>
            </a:extLst>
          </p:cNvPr>
          <p:cNvSpPr txBox="1">
            <a:spLocks/>
          </p:cNvSpPr>
          <p:nvPr/>
        </p:nvSpPr>
        <p:spPr>
          <a:xfrm>
            <a:off x="3176548" y="1952496"/>
            <a:ext cx="4875884" cy="78239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100" dirty="0">
                <a:solidFill>
                  <a:schemeClr val="bg1"/>
                </a:solidFill>
                <a:latin typeface="Raleway" pitchFamily="2" charset="0"/>
                <a:ea typeface="Lato Light" panose="020F0502020204030203" pitchFamily="34" charset="0"/>
                <a:cs typeface="Mukta ExtraLight" panose="020B0000000000000000" pitchFamily="34" charset="77"/>
              </a:rPr>
              <a:t>Identify and verify the Customer’s Identity – including BO</a:t>
            </a:r>
          </a:p>
          <a:p>
            <a:pPr algn="r">
              <a:lnSpc>
                <a:spcPts val="1750"/>
              </a:lnSpc>
            </a:pPr>
            <a:r>
              <a:rPr lang="en-US" sz="1100" dirty="0">
                <a:solidFill>
                  <a:schemeClr val="bg1"/>
                </a:solidFill>
                <a:latin typeface="Raleway" pitchFamily="2" charset="0"/>
                <a:ea typeface="Lato Light" panose="020F0502020204030203" pitchFamily="34" charset="0"/>
                <a:cs typeface="Mukta ExtraLight" panose="020B0000000000000000" pitchFamily="34" charset="77"/>
              </a:rPr>
              <a:t>Understand and obtain information on the purpose and  intended nature</a:t>
            </a:r>
          </a:p>
          <a:p>
            <a:pPr algn="r">
              <a:lnSpc>
                <a:spcPts val="1750"/>
              </a:lnSpc>
            </a:pPr>
            <a:r>
              <a:rPr lang="en-US" sz="1100" dirty="0">
                <a:solidFill>
                  <a:schemeClr val="bg1"/>
                </a:solidFill>
                <a:latin typeface="Raleway" pitchFamily="2" charset="0"/>
                <a:ea typeface="Lato Light" panose="020F0502020204030203" pitchFamily="34" charset="0"/>
                <a:cs typeface="Mukta ExtraLight" panose="020B0000000000000000" pitchFamily="34" charset="77"/>
              </a:rPr>
              <a:t>Conduct ongoing Due Diligence on the Business Relationship</a:t>
            </a:r>
          </a:p>
        </p:txBody>
      </p:sp>
      <p:sp>
        <p:nvSpPr>
          <p:cNvPr id="10" name="TextBox 9">
            <a:extLst>
              <a:ext uri="{FF2B5EF4-FFF2-40B4-BE49-F238E27FC236}">
                <a16:creationId xmlns:a16="http://schemas.microsoft.com/office/drawing/2014/main" id="{5D78FE19-5AB4-2B40-AC3E-5ABB8B6CAB44}"/>
              </a:ext>
            </a:extLst>
          </p:cNvPr>
          <p:cNvSpPr txBox="1"/>
          <p:nvPr/>
        </p:nvSpPr>
        <p:spPr>
          <a:xfrm>
            <a:off x="4810838" y="1622144"/>
            <a:ext cx="3241593" cy="338554"/>
          </a:xfrm>
          <a:prstGeom prst="rect">
            <a:avLst/>
          </a:prstGeom>
          <a:noFill/>
        </p:spPr>
        <p:txBody>
          <a:bodyPr wrap="none" rtlCol="0" anchor="b" anchorCtr="0">
            <a:spAutoFit/>
          </a:bodyPr>
          <a:lstStyle/>
          <a:p>
            <a:pPr algn="r"/>
            <a:r>
              <a:rPr lang="en-US" sz="1600" b="1" dirty="0">
                <a:solidFill>
                  <a:schemeClr val="bg1"/>
                </a:solidFill>
                <a:latin typeface="Raleway" pitchFamily="2" charset="0"/>
                <a:ea typeface="League Spartan" charset="0"/>
                <a:cs typeface="Poppins" pitchFamily="2" charset="77"/>
              </a:rPr>
              <a:t>CDD – Customer Due Diligence</a:t>
            </a:r>
          </a:p>
        </p:txBody>
      </p:sp>
      <p:sp>
        <p:nvSpPr>
          <p:cNvPr id="12" name="TextBox 11">
            <a:extLst>
              <a:ext uri="{FF2B5EF4-FFF2-40B4-BE49-F238E27FC236}">
                <a16:creationId xmlns:a16="http://schemas.microsoft.com/office/drawing/2014/main" id="{35B6F3D3-C27B-4942-B08D-D853628E562D}"/>
              </a:ext>
            </a:extLst>
          </p:cNvPr>
          <p:cNvSpPr txBox="1"/>
          <p:nvPr/>
        </p:nvSpPr>
        <p:spPr>
          <a:xfrm>
            <a:off x="8582914" y="3560461"/>
            <a:ext cx="514885" cy="784830"/>
          </a:xfrm>
          <a:prstGeom prst="rect">
            <a:avLst/>
          </a:prstGeom>
          <a:noFill/>
        </p:spPr>
        <p:txBody>
          <a:bodyPr wrap="none" rtlCol="0" anchor="ctr">
            <a:spAutoFit/>
          </a:bodyPr>
          <a:lstStyle/>
          <a:p>
            <a:pPr algn="ctr"/>
            <a:r>
              <a:rPr lang="en-US" sz="4500" b="1" dirty="0">
                <a:solidFill>
                  <a:schemeClr val="bg1"/>
                </a:solidFill>
                <a:latin typeface="Raleway" pitchFamily="2" charset="0"/>
                <a:cs typeface="Poppins" pitchFamily="2" charset="77"/>
              </a:rPr>
              <a:t>2</a:t>
            </a:r>
          </a:p>
        </p:txBody>
      </p:sp>
      <p:sp>
        <p:nvSpPr>
          <p:cNvPr id="14" name="Subtitle 2">
            <a:extLst>
              <a:ext uri="{FF2B5EF4-FFF2-40B4-BE49-F238E27FC236}">
                <a16:creationId xmlns:a16="http://schemas.microsoft.com/office/drawing/2014/main" id="{2A52AA60-F128-EE4A-8870-7B688748D86A}"/>
              </a:ext>
            </a:extLst>
          </p:cNvPr>
          <p:cNvSpPr txBox="1">
            <a:spLocks/>
          </p:cNvSpPr>
          <p:nvPr/>
        </p:nvSpPr>
        <p:spPr>
          <a:xfrm>
            <a:off x="3176548" y="3796889"/>
            <a:ext cx="4875884" cy="76226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bg1"/>
                </a:solidFill>
                <a:latin typeface="Raleway" pitchFamily="2" charset="0"/>
                <a:ea typeface="Lato Light" panose="020F0502020204030203" pitchFamily="34" charset="0"/>
                <a:cs typeface="Mukta ExtraLight" panose="020B0000000000000000" pitchFamily="34" charset="77"/>
              </a:rPr>
              <a:t>Conduct enhanced CDD measures consistent with the risks identified </a:t>
            </a:r>
          </a:p>
          <a:p>
            <a:pPr algn="r">
              <a:lnSpc>
                <a:spcPts val="1750"/>
              </a:lnSpc>
            </a:pPr>
            <a:endParaRPr lang="en-US" sz="1200" dirty="0">
              <a:solidFill>
                <a:schemeClr val="bg1"/>
              </a:solidFill>
              <a:latin typeface="Raleway" pitchFamily="2" charset="0"/>
              <a:ea typeface="Lato Light" panose="020F0502020204030203" pitchFamily="34" charset="0"/>
              <a:cs typeface="Mukta ExtraLight" panose="020B0000000000000000" pitchFamily="34" charset="77"/>
            </a:endParaRPr>
          </a:p>
        </p:txBody>
      </p:sp>
      <p:sp>
        <p:nvSpPr>
          <p:cNvPr id="15" name="TextBox 14">
            <a:extLst>
              <a:ext uri="{FF2B5EF4-FFF2-40B4-BE49-F238E27FC236}">
                <a16:creationId xmlns:a16="http://schemas.microsoft.com/office/drawing/2014/main" id="{B303915B-434F-F540-9393-931362EDC33A}"/>
              </a:ext>
            </a:extLst>
          </p:cNvPr>
          <p:cNvSpPr txBox="1"/>
          <p:nvPr/>
        </p:nvSpPr>
        <p:spPr>
          <a:xfrm>
            <a:off x="4642522" y="3310666"/>
            <a:ext cx="3361819" cy="338554"/>
          </a:xfrm>
          <a:prstGeom prst="rect">
            <a:avLst/>
          </a:prstGeom>
          <a:noFill/>
        </p:spPr>
        <p:txBody>
          <a:bodyPr wrap="none" rtlCol="0" anchor="b" anchorCtr="0">
            <a:spAutoFit/>
          </a:bodyPr>
          <a:lstStyle/>
          <a:p>
            <a:pPr algn="r"/>
            <a:r>
              <a:rPr lang="en-US" sz="1600" b="1" dirty="0">
                <a:solidFill>
                  <a:schemeClr val="bg1"/>
                </a:solidFill>
                <a:latin typeface="Raleway" pitchFamily="2" charset="0"/>
                <a:ea typeface="League Spartan" charset="0"/>
                <a:cs typeface="Poppins" pitchFamily="2" charset="77"/>
              </a:rPr>
              <a:t>EDD – Enhanced Due Diligence</a:t>
            </a:r>
          </a:p>
        </p:txBody>
      </p:sp>
      <p:sp>
        <p:nvSpPr>
          <p:cNvPr id="18" name="TextBox 17">
            <a:extLst>
              <a:ext uri="{FF2B5EF4-FFF2-40B4-BE49-F238E27FC236}">
                <a16:creationId xmlns:a16="http://schemas.microsoft.com/office/drawing/2014/main" id="{66B1B694-6193-064C-8598-2EAAEAD5C7F4}"/>
              </a:ext>
            </a:extLst>
          </p:cNvPr>
          <p:cNvSpPr txBox="1"/>
          <p:nvPr/>
        </p:nvSpPr>
        <p:spPr>
          <a:xfrm>
            <a:off x="8586921" y="5339040"/>
            <a:ext cx="506870" cy="784830"/>
          </a:xfrm>
          <a:prstGeom prst="rect">
            <a:avLst/>
          </a:prstGeom>
          <a:noFill/>
        </p:spPr>
        <p:txBody>
          <a:bodyPr wrap="none" rtlCol="0" anchor="ctr">
            <a:spAutoFit/>
          </a:bodyPr>
          <a:lstStyle/>
          <a:p>
            <a:pPr algn="ctr"/>
            <a:r>
              <a:rPr lang="en-US" sz="4500" b="1" dirty="0">
                <a:solidFill>
                  <a:schemeClr val="bg1"/>
                </a:solidFill>
                <a:latin typeface="Raleway" pitchFamily="2" charset="0"/>
                <a:cs typeface="Poppins" pitchFamily="2" charset="77"/>
              </a:rPr>
              <a:t>3</a:t>
            </a:r>
          </a:p>
        </p:txBody>
      </p:sp>
      <p:sp>
        <p:nvSpPr>
          <p:cNvPr id="20" name="Subtitle 2">
            <a:extLst>
              <a:ext uri="{FF2B5EF4-FFF2-40B4-BE49-F238E27FC236}">
                <a16:creationId xmlns:a16="http://schemas.microsoft.com/office/drawing/2014/main" id="{07EC9D00-A4B8-5341-9335-7909E0F4B54E}"/>
              </a:ext>
            </a:extLst>
          </p:cNvPr>
          <p:cNvSpPr txBox="1">
            <a:spLocks/>
          </p:cNvSpPr>
          <p:nvPr/>
        </p:nvSpPr>
        <p:spPr>
          <a:xfrm>
            <a:off x="3176548" y="5641104"/>
            <a:ext cx="4875884" cy="75065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100" dirty="0">
                <a:solidFill>
                  <a:schemeClr val="bg1"/>
                </a:solidFill>
                <a:latin typeface="Raleway" pitchFamily="2" charset="0"/>
                <a:ea typeface="Lato Light" panose="020F0502020204030203" pitchFamily="34" charset="0"/>
                <a:cs typeface="Mukta ExtraLight" panose="020B0000000000000000" pitchFamily="34" charset="77"/>
              </a:rPr>
              <a:t>Verify the Identity of the customer and the beneficial owner after the establishment of the business relationship</a:t>
            </a:r>
          </a:p>
          <a:p>
            <a:pPr algn="r">
              <a:lnSpc>
                <a:spcPts val="1750"/>
              </a:lnSpc>
            </a:pPr>
            <a:endParaRPr lang="en-US" sz="1100" dirty="0">
              <a:solidFill>
                <a:schemeClr val="bg1"/>
              </a:solidFill>
              <a:latin typeface="Raleway" pitchFamily="2" charset="0"/>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0024EA3A-6281-1A49-ABD3-B4B592CBFAF8}"/>
              </a:ext>
            </a:extLst>
          </p:cNvPr>
          <p:cNvSpPr txBox="1"/>
          <p:nvPr/>
        </p:nvSpPr>
        <p:spPr>
          <a:xfrm>
            <a:off x="4791603" y="5134695"/>
            <a:ext cx="3260829" cy="338554"/>
          </a:xfrm>
          <a:prstGeom prst="rect">
            <a:avLst/>
          </a:prstGeom>
          <a:noFill/>
        </p:spPr>
        <p:txBody>
          <a:bodyPr wrap="none" rtlCol="0" anchor="b" anchorCtr="0">
            <a:spAutoFit/>
          </a:bodyPr>
          <a:lstStyle/>
          <a:p>
            <a:pPr algn="r"/>
            <a:r>
              <a:rPr lang="en-US" sz="1600" b="1" dirty="0">
                <a:solidFill>
                  <a:schemeClr val="bg1"/>
                </a:solidFill>
                <a:latin typeface="Raleway" pitchFamily="2" charset="0"/>
                <a:ea typeface="League Spartan" charset="0"/>
                <a:cs typeface="Poppins" pitchFamily="2" charset="77"/>
              </a:rPr>
              <a:t>SDD – Simplified Due Diligence</a:t>
            </a:r>
          </a:p>
        </p:txBody>
      </p:sp>
      <p:sp>
        <p:nvSpPr>
          <p:cNvPr id="5" name="Title 1">
            <a:extLst>
              <a:ext uri="{FF2B5EF4-FFF2-40B4-BE49-F238E27FC236}">
                <a16:creationId xmlns:a16="http://schemas.microsoft.com/office/drawing/2014/main" id="{3C7335B5-F750-F86B-8AFA-6A5EB1E57EAD}"/>
              </a:ext>
            </a:extLst>
          </p:cNvPr>
          <p:cNvSpPr txBox="1">
            <a:spLocks/>
          </p:cNvSpPr>
          <p:nvPr/>
        </p:nvSpPr>
        <p:spPr>
          <a:xfrm>
            <a:off x="335360" y="332656"/>
            <a:ext cx="11521678" cy="1325563"/>
          </a:xfrm>
          <a:prstGeom prst="rect">
            <a:avLst/>
          </a:prstGeom>
        </p:spPr>
        <p:txBody>
          <a:bodyPr/>
          <a:lstStyle>
            <a:lvl1pPr algn="l" defTabSz="914400" rtl="0" eaLnBrk="1" latinLnBrk="0" hangingPunct="1">
              <a:lnSpc>
                <a:spcPct val="90000"/>
              </a:lnSpc>
              <a:spcBef>
                <a:spcPct val="0"/>
              </a:spcBef>
              <a:buNone/>
              <a:defRPr sz="3200" b="0" i="0" kern="1200" spc="200" baseline="0">
                <a:solidFill>
                  <a:srgbClr val="074589"/>
                </a:solidFill>
                <a:latin typeface="Raleway" panose="020B0503030101060003" pitchFamily="34" charset="77"/>
                <a:ea typeface="+mj-ea"/>
                <a:cs typeface="+mj-cs"/>
              </a:defRPr>
            </a:lvl1pPr>
          </a:lstStyle>
          <a:p>
            <a:r>
              <a:rPr lang="en-US" dirty="0">
                <a:latin typeface="Raleway" pitchFamily="2" charset="0"/>
              </a:rPr>
              <a:t>FATF Recommendation 10 – Customer Due Diligence </a:t>
            </a:r>
            <a:endParaRPr lang="en-DE" dirty="0">
              <a:latin typeface="Raleway" pitchFamily="2" charset="0"/>
            </a:endParaRPr>
          </a:p>
        </p:txBody>
      </p:sp>
    </p:spTree>
    <p:extLst>
      <p:ext uri="{BB962C8B-B14F-4D97-AF65-F5344CB8AC3E}">
        <p14:creationId xmlns:p14="http://schemas.microsoft.com/office/powerpoint/2010/main" val="227383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6B5DF6C-5F6C-0227-12AF-B6109DBAD2D6}"/>
              </a:ext>
            </a:extLst>
          </p:cNvPr>
          <p:cNvSpPr txBox="1">
            <a:spLocks/>
          </p:cNvSpPr>
          <p:nvPr/>
        </p:nvSpPr>
        <p:spPr>
          <a:xfrm>
            <a:off x="335360" y="332656"/>
            <a:ext cx="11521678" cy="1325563"/>
          </a:xfrm>
          <a:prstGeom prst="rect">
            <a:avLst/>
          </a:prstGeom>
        </p:spPr>
        <p:txBody>
          <a:bodyPr/>
          <a:lstStyle>
            <a:lvl1pPr algn="l" defTabSz="914400" rtl="0" eaLnBrk="1" latinLnBrk="0" hangingPunct="1">
              <a:lnSpc>
                <a:spcPct val="90000"/>
              </a:lnSpc>
              <a:spcBef>
                <a:spcPct val="0"/>
              </a:spcBef>
              <a:buNone/>
              <a:defRPr sz="3200" b="0" i="0" kern="1200" spc="200" baseline="0">
                <a:solidFill>
                  <a:srgbClr val="074589"/>
                </a:solidFill>
                <a:latin typeface="Raleway" panose="020B0503030101060003" pitchFamily="34" charset="77"/>
                <a:ea typeface="+mj-ea"/>
                <a:cs typeface="+mj-cs"/>
              </a:defRPr>
            </a:lvl1pPr>
          </a:lstStyle>
          <a:p>
            <a:r>
              <a:rPr lang="en-US" dirty="0"/>
              <a:t>FATF Recommendation 10 – Customer Risk</a:t>
            </a:r>
            <a:endParaRPr lang="en-DE" dirty="0"/>
          </a:p>
        </p:txBody>
      </p:sp>
      <p:sp>
        <p:nvSpPr>
          <p:cNvPr id="2" name="TextBox 1">
            <a:extLst>
              <a:ext uri="{FF2B5EF4-FFF2-40B4-BE49-F238E27FC236}">
                <a16:creationId xmlns:a16="http://schemas.microsoft.com/office/drawing/2014/main" id="{30748428-61E9-4B7B-2B63-16D8CBB83D32}"/>
              </a:ext>
            </a:extLst>
          </p:cNvPr>
          <p:cNvSpPr txBox="1"/>
          <p:nvPr/>
        </p:nvSpPr>
        <p:spPr>
          <a:xfrm>
            <a:off x="1506282" y="1625282"/>
            <a:ext cx="2842445" cy="338554"/>
          </a:xfrm>
          <a:prstGeom prst="rect">
            <a:avLst/>
          </a:prstGeom>
          <a:noFill/>
        </p:spPr>
        <p:txBody>
          <a:bodyPr wrap="none" rtlCol="0" anchor="b" anchorCtr="0">
            <a:spAutoFit/>
          </a:bodyPr>
          <a:lstStyle/>
          <a:p>
            <a:r>
              <a:rPr lang="en-US" sz="1600" b="1" dirty="0">
                <a:solidFill>
                  <a:schemeClr val="tx2"/>
                </a:solidFill>
                <a:latin typeface="Raleway" pitchFamily="2" charset="0"/>
                <a:ea typeface="League Spartan" charset="0"/>
                <a:cs typeface="Poppins" pitchFamily="2" charset="77"/>
              </a:rPr>
              <a:t>CUSTOMER RISK FACTORS</a:t>
            </a:r>
          </a:p>
        </p:txBody>
      </p:sp>
      <p:sp>
        <p:nvSpPr>
          <p:cNvPr id="3" name="Subtitle 2">
            <a:extLst>
              <a:ext uri="{FF2B5EF4-FFF2-40B4-BE49-F238E27FC236}">
                <a16:creationId xmlns:a16="http://schemas.microsoft.com/office/drawing/2014/main" id="{10E12ECF-0CFD-5D8E-07A5-FA1E6D851068}"/>
              </a:ext>
            </a:extLst>
          </p:cNvPr>
          <p:cNvSpPr txBox="1">
            <a:spLocks/>
          </p:cNvSpPr>
          <p:nvPr/>
        </p:nvSpPr>
        <p:spPr>
          <a:xfrm>
            <a:off x="1506282" y="2013361"/>
            <a:ext cx="2887357" cy="78758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Raleway" pitchFamily="2" charset="0"/>
                <a:ea typeface="Lato Light" panose="020F0502020204030203" pitchFamily="34" charset="0"/>
                <a:cs typeface="Mukta ExtraLight" panose="020B0000000000000000" pitchFamily="34" charset="77"/>
              </a:rPr>
              <a:t>Politically Exposed Person</a:t>
            </a:r>
          </a:p>
          <a:p>
            <a:pPr algn="l">
              <a:lnSpc>
                <a:spcPts val="1750"/>
              </a:lnSpc>
            </a:pPr>
            <a:r>
              <a:rPr lang="en-US" sz="1200" dirty="0">
                <a:solidFill>
                  <a:schemeClr val="tx1"/>
                </a:solidFill>
                <a:latin typeface="Raleway" pitchFamily="2" charset="0"/>
                <a:ea typeface="Lato Light" panose="020F0502020204030203" pitchFamily="34" charset="0"/>
                <a:cs typeface="Mukta ExtraLight" panose="020B0000000000000000" pitchFamily="34" charset="77"/>
              </a:rPr>
              <a:t>Non-Resident Customer</a:t>
            </a:r>
          </a:p>
          <a:p>
            <a:pPr algn="l">
              <a:lnSpc>
                <a:spcPts val="1750"/>
              </a:lnSpc>
            </a:pPr>
            <a:r>
              <a:rPr lang="en-US" sz="1200" dirty="0">
                <a:solidFill>
                  <a:schemeClr val="tx1"/>
                </a:solidFill>
                <a:latin typeface="Raleway" pitchFamily="2" charset="0"/>
                <a:ea typeface="Lato Light" panose="020F0502020204030203" pitchFamily="34" charset="0"/>
                <a:cs typeface="Mukta ExtraLight" panose="020B0000000000000000" pitchFamily="34" charset="77"/>
              </a:rPr>
              <a:t>Cash-incentive Business</a:t>
            </a:r>
          </a:p>
        </p:txBody>
      </p:sp>
      <p:sp>
        <p:nvSpPr>
          <p:cNvPr id="4" name="TextBox 3">
            <a:extLst>
              <a:ext uri="{FF2B5EF4-FFF2-40B4-BE49-F238E27FC236}">
                <a16:creationId xmlns:a16="http://schemas.microsoft.com/office/drawing/2014/main" id="{4F5A8723-3660-700B-EB32-FC1658D78154}"/>
              </a:ext>
            </a:extLst>
          </p:cNvPr>
          <p:cNvSpPr txBox="1"/>
          <p:nvPr/>
        </p:nvSpPr>
        <p:spPr>
          <a:xfrm>
            <a:off x="1506282" y="2954823"/>
            <a:ext cx="2058577" cy="338554"/>
          </a:xfrm>
          <a:prstGeom prst="rect">
            <a:avLst/>
          </a:prstGeom>
          <a:noFill/>
        </p:spPr>
        <p:txBody>
          <a:bodyPr wrap="none" rtlCol="0" anchor="b" anchorCtr="0">
            <a:spAutoFit/>
          </a:bodyPr>
          <a:lstStyle/>
          <a:p>
            <a:r>
              <a:rPr lang="en-US" sz="1600" b="1" dirty="0">
                <a:solidFill>
                  <a:schemeClr val="tx2"/>
                </a:solidFill>
                <a:latin typeface="Raleway" pitchFamily="2" charset="0"/>
                <a:ea typeface="League Spartan" charset="0"/>
                <a:cs typeface="Poppins" pitchFamily="2" charset="77"/>
              </a:rPr>
              <a:t>GEOGRAPHIC RISK</a:t>
            </a:r>
          </a:p>
        </p:txBody>
      </p:sp>
      <p:sp>
        <p:nvSpPr>
          <p:cNvPr id="5" name="Subtitle 2">
            <a:extLst>
              <a:ext uri="{FF2B5EF4-FFF2-40B4-BE49-F238E27FC236}">
                <a16:creationId xmlns:a16="http://schemas.microsoft.com/office/drawing/2014/main" id="{7F20C3CB-0AD3-60F6-7011-CB1B0E36C98B}"/>
              </a:ext>
            </a:extLst>
          </p:cNvPr>
          <p:cNvSpPr txBox="1">
            <a:spLocks/>
          </p:cNvSpPr>
          <p:nvPr/>
        </p:nvSpPr>
        <p:spPr>
          <a:xfrm>
            <a:off x="1506282" y="3342903"/>
            <a:ext cx="2887357" cy="75065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Raleway" pitchFamily="2" charset="0"/>
                <a:ea typeface="Lato Light" panose="020F0502020204030203" pitchFamily="34" charset="0"/>
                <a:cs typeface="Mukta ExtraLight" panose="020B0000000000000000" pitchFamily="34" charset="77"/>
              </a:rPr>
              <a:t>Countries Subject to Sanctions</a:t>
            </a:r>
          </a:p>
          <a:p>
            <a:pPr algn="l">
              <a:lnSpc>
                <a:spcPts val="1750"/>
              </a:lnSpc>
            </a:pPr>
            <a:r>
              <a:rPr lang="en-US" sz="1200" dirty="0">
                <a:solidFill>
                  <a:schemeClr val="tx1"/>
                </a:solidFill>
                <a:latin typeface="Raleway" pitchFamily="2" charset="0"/>
                <a:ea typeface="Lato Light" panose="020F0502020204030203" pitchFamily="34" charset="0"/>
                <a:cs typeface="Mukta ExtraLight" panose="020B0000000000000000" pitchFamily="34" charset="77"/>
              </a:rPr>
              <a:t>Countries not having adequate AML/CFT Systems </a:t>
            </a:r>
          </a:p>
        </p:txBody>
      </p:sp>
      <p:sp>
        <p:nvSpPr>
          <p:cNvPr id="6" name="TextBox 5">
            <a:extLst>
              <a:ext uri="{FF2B5EF4-FFF2-40B4-BE49-F238E27FC236}">
                <a16:creationId xmlns:a16="http://schemas.microsoft.com/office/drawing/2014/main" id="{EDAB4487-F779-3AF4-D521-2064E9480890}"/>
              </a:ext>
            </a:extLst>
          </p:cNvPr>
          <p:cNvSpPr txBox="1"/>
          <p:nvPr/>
        </p:nvSpPr>
        <p:spPr>
          <a:xfrm>
            <a:off x="1506282" y="4284365"/>
            <a:ext cx="2672526" cy="338554"/>
          </a:xfrm>
          <a:prstGeom prst="rect">
            <a:avLst/>
          </a:prstGeom>
          <a:noFill/>
        </p:spPr>
        <p:txBody>
          <a:bodyPr wrap="none" rtlCol="0" anchor="b" anchorCtr="0">
            <a:spAutoFit/>
          </a:bodyPr>
          <a:lstStyle/>
          <a:p>
            <a:r>
              <a:rPr lang="en-US" sz="1600" b="1" dirty="0">
                <a:solidFill>
                  <a:schemeClr val="tx2"/>
                </a:solidFill>
                <a:latin typeface="Raleway" pitchFamily="2" charset="0"/>
                <a:ea typeface="League Spartan" charset="0"/>
                <a:cs typeface="Poppins" pitchFamily="2" charset="77"/>
              </a:rPr>
              <a:t>PRODUCT/SERVICE RISK</a:t>
            </a:r>
          </a:p>
        </p:txBody>
      </p:sp>
      <p:sp>
        <p:nvSpPr>
          <p:cNvPr id="7" name="Subtitle 2">
            <a:extLst>
              <a:ext uri="{FF2B5EF4-FFF2-40B4-BE49-F238E27FC236}">
                <a16:creationId xmlns:a16="http://schemas.microsoft.com/office/drawing/2014/main" id="{996EAE91-28FA-1549-FD01-552A11150FD6}"/>
              </a:ext>
            </a:extLst>
          </p:cNvPr>
          <p:cNvSpPr txBox="1">
            <a:spLocks/>
          </p:cNvSpPr>
          <p:nvPr/>
        </p:nvSpPr>
        <p:spPr>
          <a:xfrm>
            <a:off x="1506282" y="4672444"/>
            <a:ext cx="2887357" cy="5198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Raleway" pitchFamily="2" charset="0"/>
                <a:ea typeface="Lato Light" panose="020F0502020204030203" pitchFamily="34" charset="0"/>
                <a:cs typeface="Mukta ExtraLight" panose="020B0000000000000000" pitchFamily="34" charset="77"/>
              </a:rPr>
              <a:t>Private Banking</a:t>
            </a:r>
          </a:p>
          <a:p>
            <a:pPr algn="l">
              <a:lnSpc>
                <a:spcPts val="1750"/>
              </a:lnSpc>
            </a:pPr>
            <a:r>
              <a:rPr lang="en-US" sz="1200" dirty="0">
                <a:solidFill>
                  <a:schemeClr val="tx1"/>
                </a:solidFill>
                <a:latin typeface="Raleway" pitchFamily="2" charset="0"/>
                <a:ea typeface="Lato Light" panose="020F0502020204030203" pitchFamily="34" charset="0"/>
                <a:cs typeface="Mukta ExtraLight" panose="020B0000000000000000" pitchFamily="34" charset="77"/>
              </a:rPr>
              <a:t>Anonymous transactions involving cash</a:t>
            </a:r>
          </a:p>
        </p:txBody>
      </p:sp>
      <p:sp>
        <p:nvSpPr>
          <p:cNvPr id="8" name="TextBox 7">
            <a:extLst>
              <a:ext uri="{FF2B5EF4-FFF2-40B4-BE49-F238E27FC236}">
                <a16:creationId xmlns:a16="http://schemas.microsoft.com/office/drawing/2014/main" id="{5DEAD65B-380B-21D7-C383-270A6C8D5144}"/>
              </a:ext>
            </a:extLst>
          </p:cNvPr>
          <p:cNvSpPr txBox="1"/>
          <p:nvPr/>
        </p:nvSpPr>
        <p:spPr>
          <a:xfrm>
            <a:off x="1463000" y="5320720"/>
            <a:ext cx="2715808" cy="338554"/>
          </a:xfrm>
          <a:prstGeom prst="rect">
            <a:avLst/>
          </a:prstGeom>
          <a:noFill/>
        </p:spPr>
        <p:txBody>
          <a:bodyPr wrap="none" rtlCol="0" anchor="b" anchorCtr="0">
            <a:spAutoFit/>
          </a:bodyPr>
          <a:lstStyle/>
          <a:p>
            <a:r>
              <a:rPr lang="en-US" sz="1600" b="1" dirty="0">
                <a:solidFill>
                  <a:schemeClr val="tx2"/>
                </a:solidFill>
                <a:latin typeface="Raleway" pitchFamily="2" charset="0"/>
                <a:ea typeface="League Spartan" charset="0"/>
                <a:cs typeface="Poppins" pitchFamily="2" charset="77"/>
              </a:rPr>
              <a:t>DELIVERY CHANNEL RISK</a:t>
            </a:r>
          </a:p>
        </p:txBody>
      </p:sp>
      <p:sp>
        <p:nvSpPr>
          <p:cNvPr id="9" name="Subtitle 2">
            <a:extLst>
              <a:ext uri="{FF2B5EF4-FFF2-40B4-BE49-F238E27FC236}">
                <a16:creationId xmlns:a16="http://schemas.microsoft.com/office/drawing/2014/main" id="{813BFA85-B15F-5FB8-A560-4ACDC4C35E66}"/>
              </a:ext>
            </a:extLst>
          </p:cNvPr>
          <p:cNvSpPr txBox="1">
            <a:spLocks/>
          </p:cNvSpPr>
          <p:nvPr/>
        </p:nvSpPr>
        <p:spPr>
          <a:xfrm>
            <a:off x="1463000" y="5708800"/>
            <a:ext cx="2887357" cy="48692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Raleway" pitchFamily="2" charset="0"/>
                <a:ea typeface="Lato Light" panose="020F0502020204030203" pitchFamily="34" charset="0"/>
                <a:cs typeface="Mukta ExtraLight" panose="020B0000000000000000" pitchFamily="34" charset="77"/>
              </a:rPr>
              <a:t>Non-Face-to-face business relationships</a:t>
            </a:r>
          </a:p>
        </p:txBody>
      </p:sp>
      <p:sp>
        <p:nvSpPr>
          <p:cNvPr id="10" name="Rectangle: Rounded Corners 9">
            <a:extLst>
              <a:ext uri="{FF2B5EF4-FFF2-40B4-BE49-F238E27FC236}">
                <a16:creationId xmlns:a16="http://schemas.microsoft.com/office/drawing/2014/main" id="{28C02128-FD57-0394-C987-D5D9321AF8EA}"/>
              </a:ext>
            </a:extLst>
          </p:cNvPr>
          <p:cNvSpPr/>
          <p:nvPr/>
        </p:nvSpPr>
        <p:spPr>
          <a:xfrm>
            <a:off x="5827050" y="2080181"/>
            <a:ext cx="5616624" cy="936104"/>
          </a:xfrm>
          <a:prstGeom prst="roundRect">
            <a:avLst/>
          </a:prstGeom>
          <a:no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latin typeface="Raleway" pitchFamily="2" charset="0"/>
            </a:endParaRPr>
          </a:p>
        </p:txBody>
      </p:sp>
      <p:sp>
        <p:nvSpPr>
          <p:cNvPr id="11" name="Rectangle: Rounded Corners 10">
            <a:extLst>
              <a:ext uri="{FF2B5EF4-FFF2-40B4-BE49-F238E27FC236}">
                <a16:creationId xmlns:a16="http://schemas.microsoft.com/office/drawing/2014/main" id="{0AB87767-5ECA-8668-7120-32EDC72E4077}"/>
              </a:ext>
            </a:extLst>
          </p:cNvPr>
          <p:cNvSpPr/>
          <p:nvPr/>
        </p:nvSpPr>
        <p:spPr>
          <a:xfrm>
            <a:off x="5827050" y="3324611"/>
            <a:ext cx="1584176" cy="750655"/>
          </a:xfrm>
          <a:prstGeom prst="roundRect">
            <a:avLst/>
          </a:prstGeom>
          <a:no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latin typeface="Raleway" pitchFamily="2" charset="0"/>
            </a:endParaRPr>
          </a:p>
        </p:txBody>
      </p:sp>
      <p:sp>
        <p:nvSpPr>
          <p:cNvPr id="12" name="Rectangle: Rounded Corners 11">
            <a:extLst>
              <a:ext uri="{FF2B5EF4-FFF2-40B4-BE49-F238E27FC236}">
                <a16:creationId xmlns:a16="http://schemas.microsoft.com/office/drawing/2014/main" id="{0F52CD7F-DECB-F4B9-36C7-997AFB307E25}"/>
              </a:ext>
            </a:extLst>
          </p:cNvPr>
          <p:cNvSpPr/>
          <p:nvPr/>
        </p:nvSpPr>
        <p:spPr>
          <a:xfrm>
            <a:off x="7843274" y="3324612"/>
            <a:ext cx="1584176" cy="750655"/>
          </a:xfrm>
          <a:prstGeom prst="roundRect">
            <a:avLst/>
          </a:prstGeom>
          <a:no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latin typeface="Raleway" pitchFamily="2" charset="0"/>
            </a:endParaRPr>
          </a:p>
        </p:txBody>
      </p:sp>
      <p:sp>
        <p:nvSpPr>
          <p:cNvPr id="13" name="Rectangle: Rounded Corners 12">
            <a:extLst>
              <a:ext uri="{FF2B5EF4-FFF2-40B4-BE49-F238E27FC236}">
                <a16:creationId xmlns:a16="http://schemas.microsoft.com/office/drawing/2014/main" id="{E6194C37-25D5-6FAB-CB7E-D3B3FC9BCF36}"/>
              </a:ext>
            </a:extLst>
          </p:cNvPr>
          <p:cNvSpPr/>
          <p:nvPr/>
        </p:nvSpPr>
        <p:spPr>
          <a:xfrm>
            <a:off x="9823371" y="3305593"/>
            <a:ext cx="1584176" cy="750655"/>
          </a:xfrm>
          <a:prstGeom prst="roundRect">
            <a:avLst/>
          </a:prstGeom>
          <a:no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latin typeface="Raleway" pitchFamily="2" charset="0"/>
            </a:endParaRPr>
          </a:p>
        </p:txBody>
      </p:sp>
      <p:sp>
        <p:nvSpPr>
          <p:cNvPr id="14" name="Rectangle: Rounded Corners 13">
            <a:extLst>
              <a:ext uri="{FF2B5EF4-FFF2-40B4-BE49-F238E27FC236}">
                <a16:creationId xmlns:a16="http://schemas.microsoft.com/office/drawing/2014/main" id="{87A712DF-CF97-447D-DD78-402F900445CE}"/>
              </a:ext>
            </a:extLst>
          </p:cNvPr>
          <p:cNvSpPr/>
          <p:nvPr/>
        </p:nvSpPr>
        <p:spPr>
          <a:xfrm>
            <a:off x="5827050" y="4552275"/>
            <a:ext cx="1584176" cy="750655"/>
          </a:xfrm>
          <a:prstGeom prst="roundRect">
            <a:avLst/>
          </a:prstGeom>
          <a:no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latin typeface="Raleway" pitchFamily="2" charset="0"/>
            </a:endParaRPr>
          </a:p>
        </p:txBody>
      </p:sp>
      <p:sp>
        <p:nvSpPr>
          <p:cNvPr id="15" name="Rectangle: Rounded Corners 14">
            <a:extLst>
              <a:ext uri="{FF2B5EF4-FFF2-40B4-BE49-F238E27FC236}">
                <a16:creationId xmlns:a16="http://schemas.microsoft.com/office/drawing/2014/main" id="{DDFC16E8-F9BF-0679-F397-F1DBD7132CAF}"/>
              </a:ext>
            </a:extLst>
          </p:cNvPr>
          <p:cNvSpPr/>
          <p:nvPr/>
        </p:nvSpPr>
        <p:spPr>
          <a:xfrm>
            <a:off x="7860196" y="4570065"/>
            <a:ext cx="1584176" cy="750655"/>
          </a:xfrm>
          <a:prstGeom prst="roundRect">
            <a:avLst/>
          </a:prstGeom>
          <a:no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latin typeface="Raleway" pitchFamily="2" charset="0"/>
            </a:endParaRPr>
          </a:p>
        </p:txBody>
      </p:sp>
      <p:sp>
        <p:nvSpPr>
          <p:cNvPr id="16" name="Rectangle: Rounded Corners 15">
            <a:extLst>
              <a:ext uri="{FF2B5EF4-FFF2-40B4-BE49-F238E27FC236}">
                <a16:creationId xmlns:a16="http://schemas.microsoft.com/office/drawing/2014/main" id="{6B8C890E-B2A4-FDC4-5235-6C088C361FC7}"/>
              </a:ext>
            </a:extLst>
          </p:cNvPr>
          <p:cNvSpPr/>
          <p:nvPr/>
        </p:nvSpPr>
        <p:spPr>
          <a:xfrm>
            <a:off x="9866894" y="4570065"/>
            <a:ext cx="1584176" cy="750655"/>
          </a:xfrm>
          <a:prstGeom prst="roundRect">
            <a:avLst/>
          </a:prstGeom>
          <a:no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latin typeface="Raleway" pitchFamily="2" charset="0"/>
            </a:endParaRPr>
          </a:p>
        </p:txBody>
      </p:sp>
      <p:sp>
        <p:nvSpPr>
          <p:cNvPr id="17" name="TextBox 16">
            <a:extLst>
              <a:ext uri="{FF2B5EF4-FFF2-40B4-BE49-F238E27FC236}">
                <a16:creationId xmlns:a16="http://schemas.microsoft.com/office/drawing/2014/main" id="{07F5BA2F-0109-5E60-BCE3-E3D08E1E3240}"/>
              </a:ext>
            </a:extLst>
          </p:cNvPr>
          <p:cNvSpPr txBox="1"/>
          <p:nvPr/>
        </p:nvSpPr>
        <p:spPr>
          <a:xfrm>
            <a:off x="6912110" y="2266302"/>
            <a:ext cx="4052713" cy="461665"/>
          </a:xfrm>
          <a:prstGeom prst="rect">
            <a:avLst/>
          </a:prstGeom>
          <a:noFill/>
          <a:effectLst>
            <a:reflection blurRad="6350" stA="52000" endA="300" endPos="35000" dir="5400000" sy="-100000" algn="bl" rotWithShape="0"/>
          </a:effectLst>
        </p:spPr>
        <p:txBody>
          <a:bodyPr wrap="none" rtlCol="0">
            <a:spAutoFit/>
          </a:bodyPr>
          <a:lstStyle/>
          <a:p>
            <a:r>
              <a:rPr lang="en-US" sz="2400" dirty="0">
                <a:latin typeface="Raleway" pitchFamily="2" charset="0"/>
              </a:rPr>
              <a:t>Customer Risk Assessment</a:t>
            </a:r>
            <a:endParaRPr lang="en-AT" sz="2400" dirty="0">
              <a:latin typeface="Raleway" pitchFamily="2" charset="0"/>
            </a:endParaRPr>
          </a:p>
        </p:txBody>
      </p:sp>
      <p:sp>
        <p:nvSpPr>
          <p:cNvPr id="18" name="TextBox 17">
            <a:extLst>
              <a:ext uri="{FF2B5EF4-FFF2-40B4-BE49-F238E27FC236}">
                <a16:creationId xmlns:a16="http://schemas.microsoft.com/office/drawing/2014/main" id="{A78D2F8B-0853-B863-6D65-1B87340030C8}"/>
              </a:ext>
            </a:extLst>
          </p:cNvPr>
          <p:cNvSpPr txBox="1"/>
          <p:nvPr/>
        </p:nvSpPr>
        <p:spPr>
          <a:xfrm>
            <a:off x="5971066" y="3488277"/>
            <a:ext cx="1368152" cy="369332"/>
          </a:xfrm>
          <a:prstGeom prst="rect">
            <a:avLst/>
          </a:prstGeom>
          <a:noFill/>
          <a:effectLst>
            <a:reflection blurRad="6350" stA="52000" endA="300" endPos="35000" dir="5400000" sy="-100000" algn="bl" rotWithShape="0"/>
          </a:effectLst>
        </p:spPr>
        <p:txBody>
          <a:bodyPr wrap="square" rtlCol="0">
            <a:spAutoFit/>
          </a:bodyPr>
          <a:lstStyle/>
          <a:p>
            <a:pPr algn="ctr"/>
            <a:r>
              <a:rPr lang="en-US" b="1" dirty="0">
                <a:latin typeface="Raleway" pitchFamily="2" charset="0"/>
              </a:rPr>
              <a:t>LOW</a:t>
            </a:r>
            <a:endParaRPr lang="en-AT" b="1" dirty="0">
              <a:latin typeface="Raleway" pitchFamily="2" charset="0"/>
            </a:endParaRPr>
          </a:p>
        </p:txBody>
      </p:sp>
      <p:sp>
        <p:nvSpPr>
          <p:cNvPr id="19" name="TextBox 18">
            <a:extLst>
              <a:ext uri="{FF2B5EF4-FFF2-40B4-BE49-F238E27FC236}">
                <a16:creationId xmlns:a16="http://schemas.microsoft.com/office/drawing/2014/main" id="{195D14B7-F25B-426B-6E75-AADDA836822F}"/>
              </a:ext>
            </a:extLst>
          </p:cNvPr>
          <p:cNvSpPr txBox="1"/>
          <p:nvPr/>
        </p:nvSpPr>
        <p:spPr>
          <a:xfrm>
            <a:off x="7979603" y="3488277"/>
            <a:ext cx="1368152" cy="646331"/>
          </a:xfrm>
          <a:prstGeom prst="rect">
            <a:avLst/>
          </a:prstGeom>
          <a:noFill/>
          <a:effectLst>
            <a:reflection blurRad="6350" stA="52000" endA="300" endPos="35000" dir="5400000" sy="-100000" algn="bl" rotWithShape="0"/>
          </a:effectLst>
        </p:spPr>
        <p:txBody>
          <a:bodyPr wrap="square" rtlCol="0">
            <a:spAutoFit/>
          </a:bodyPr>
          <a:lstStyle/>
          <a:p>
            <a:pPr algn="ctr"/>
            <a:r>
              <a:rPr lang="en-US" b="1" dirty="0">
                <a:latin typeface="Raleway" pitchFamily="2" charset="0"/>
              </a:rPr>
              <a:t>STANDARD</a:t>
            </a:r>
            <a:endParaRPr lang="en-AT" b="1" dirty="0">
              <a:latin typeface="Raleway" pitchFamily="2" charset="0"/>
            </a:endParaRPr>
          </a:p>
        </p:txBody>
      </p:sp>
      <p:sp>
        <p:nvSpPr>
          <p:cNvPr id="20" name="TextBox 19">
            <a:extLst>
              <a:ext uri="{FF2B5EF4-FFF2-40B4-BE49-F238E27FC236}">
                <a16:creationId xmlns:a16="http://schemas.microsoft.com/office/drawing/2014/main" id="{21A80E1D-53F4-2EC5-9B55-6139EF961B5D}"/>
              </a:ext>
            </a:extLst>
          </p:cNvPr>
          <p:cNvSpPr txBox="1"/>
          <p:nvPr/>
        </p:nvSpPr>
        <p:spPr>
          <a:xfrm>
            <a:off x="9974906" y="3496255"/>
            <a:ext cx="1368152" cy="369332"/>
          </a:xfrm>
          <a:prstGeom prst="rect">
            <a:avLst/>
          </a:prstGeom>
          <a:noFill/>
          <a:effectLst>
            <a:reflection blurRad="6350" stA="52000" endA="300" endPos="35000" dir="5400000" sy="-100000" algn="bl" rotWithShape="0"/>
          </a:effectLst>
        </p:spPr>
        <p:txBody>
          <a:bodyPr wrap="square" rtlCol="0">
            <a:spAutoFit/>
          </a:bodyPr>
          <a:lstStyle/>
          <a:p>
            <a:pPr algn="ctr"/>
            <a:r>
              <a:rPr lang="en-US" b="1" dirty="0">
                <a:latin typeface="Raleway" pitchFamily="2" charset="0"/>
              </a:rPr>
              <a:t>HIGH RISK</a:t>
            </a:r>
            <a:endParaRPr lang="en-AT" b="1" dirty="0">
              <a:latin typeface="Raleway" pitchFamily="2" charset="0"/>
            </a:endParaRPr>
          </a:p>
        </p:txBody>
      </p:sp>
      <p:sp>
        <p:nvSpPr>
          <p:cNvPr id="23" name="TextBox 22">
            <a:extLst>
              <a:ext uri="{FF2B5EF4-FFF2-40B4-BE49-F238E27FC236}">
                <a16:creationId xmlns:a16="http://schemas.microsoft.com/office/drawing/2014/main" id="{C111271E-9FC1-9181-2AC8-CEE7EC6C3887}"/>
              </a:ext>
            </a:extLst>
          </p:cNvPr>
          <p:cNvSpPr txBox="1"/>
          <p:nvPr/>
        </p:nvSpPr>
        <p:spPr>
          <a:xfrm>
            <a:off x="5935062" y="4650712"/>
            <a:ext cx="1368152" cy="646331"/>
          </a:xfrm>
          <a:prstGeom prst="rect">
            <a:avLst/>
          </a:prstGeom>
          <a:noFill/>
          <a:effectLst>
            <a:reflection blurRad="6350" stA="52000" endA="300" endPos="35000" dir="5400000" sy="-100000" algn="bl" rotWithShape="0"/>
          </a:effectLst>
        </p:spPr>
        <p:txBody>
          <a:bodyPr wrap="square" rtlCol="0">
            <a:spAutoFit/>
          </a:bodyPr>
          <a:lstStyle/>
          <a:p>
            <a:pPr algn="ctr"/>
            <a:r>
              <a:rPr lang="en-US" b="1" dirty="0">
                <a:latin typeface="Raleway" pitchFamily="2" charset="0"/>
              </a:rPr>
              <a:t>Simplified DD</a:t>
            </a:r>
            <a:endParaRPr lang="en-AT" b="1" dirty="0">
              <a:latin typeface="Raleway" pitchFamily="2" charset="0"/>
            </a:endParaRPr>
          </a:p>
        </p:txBody>
      </p:sp>
      <p:sp>
        <p:nvSpPr>
          <p:cNvPr id="24" name="TextBox 23">
            <a:extLst>
              <a:ext uri="{FF2B5EF4-FFF2-40B4-BE49-F238E27FC236}">
                <a16:creationId xmlns:a16="http://schemas.microsoft.com/office/drawing/2014/main" id="{838F8155-0BB9-A1CE-3563-62FFB7D7F1F0}"/>
              </a:ext>
            </a:extLst>
          </p:cNvPr>
          <p:cNvSpPr txBox="1"/>
          <p:nvPr/>
        </p:nvSpPr>
        <p:spPr>
          <a:xfrm>
            <a:off x="7968208" y="4650711"/>
            <a:ext cx="1368152" cy="646331"/>
          </a:xfrm>
          <a:prstGeom prst="rect">
            <a:avLst/>
          </a:prstGeom>
          <a:noFill/>
          <a:effectLst>
            <a:reflection blurRad="6350" stA="52000" endA="300" endPos="35000" dir="5400000" sy="-100000" algn="bl" rotWithShape="0"/>
          </a:effectLst>
        </p:spPr>
        <p:txBody>
          <a:bodyPr wrap="square" rtlCol="0">
            <a:spAutoFit/>
          </a:bodyPr>
          <a:lstStyle/>
          <a:p>
            <a:pPr algn="ctr"/>
            <a:r>
              <a:rPr lang="en-US" b="1" dirty="0">
                <a:latin typeface="Raleway" pitchFamily="2" charset="0"/>
              </a:rPr>
              <a:t>Standard </a:t>
            </a:r>
          </a:p>
          <a:p>
            <a:pPr algn="ctr"/>
            <a:r>
              <a:rPr lang="en-US" b="1" dirty="0">
                <a:latin typeface="Raleway" pitchFamily="2" charset="0"/>
              </a:rPr>
              <a:t>DD</a:t>
            </a:r>
            <a:endParaRPr lang="en-AT" b="1" dirty="0">
              <a:latin typeface="Raleway" pitchFamily="2" charset="0"/>
            </a:endParaRPr>
          </a:p>
        </p:txBody>
      </p:sp>
      <p:sp>
        <p:nvSpPr>
          <p:cNvPr id="25" name="TextBox 24">
            <a:extLst>
              <a:ext uri="{FF2B5EF4-FFF2-40B4-BE49-F238E27FC236}">
                <a16:creationId xmlns:a16="http://schemas.microsoft.com/office/drawing/2014/main" id="{932F0B28-E24C-9E88-2E9E-599F9FD19A4B}"/>
              </a:ext>
            </a:extLst>
          </p:cNvPr>
          <p:cNvSpPr txBox="1"/>
          <p:nvPr/>
        </p:nvSpPr>
        <p:spPr>
          <a:xfrm>
            <a:off x="9984875" y="4604436"/>
            <a:ext cx="1368152" cy="646331"/>
          </a:xfrm>
          <a:prstGeom prst="rect">
            <a:avLst/>
          </a:prstGeom>
          <a:noFill/>
          <a:effectLst>
            <a:reflection blurRad="6350" stA="52000" endA="300" endPos="35000" dir="5400000" sy="-100000" algn="bl" rotWithShape="0"/>
          </a:effectLst>
        </p:spPr>
        <p:txBody>
          <a:bodyPr wrap="square" rtlCol="0">
            <a:spAutoFit/>
          </a:bodyPr>
          <a:lstStyle/>
          <a:p>
            <a:pPr algn="ctr"/>
            <a:r>
              <a:rPr lang="en-US" b="1" dirty="0">
                <a:latin typeface="Raleway" pitchFamily="2" charset="0"/>
              </a:rPr>
              <a:t>CDD</a:t>
            </a:r>
          </a:p>
          <a:p>
            <a:pPr algn="ctr"/>
            <a:r>
              <a:rPr lang="en-US" b="1" dirty="0">
                <a:latin typeface="Raleway" pitchFamily="2" charset="0"/>
              </a:rPr>
              <a:t>EDD</a:t>
            </a:r>
            <a:endParaRPr lang="en-AT" b="1" dirty="0">
              <a:latin typeface="Raleway" pitchFamily="2" charset="0"/>
            </a:endParaRPr>
          </a:p>
        </p:txBody>
      </p:sp>
    </p:spTree>
    <p:extLst>
      <p:ext uri="{BB962C8B-B14F-4D97-AF65-F5344CB8AC3E}">
        <p14:creationId xmlns:p14="http://schemas.microsoft.com/office/powerpoint/2010/main" val="334269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1">
            <a:extLst>
              <a:ext uri="{FF2B5EF4-FFF2-40B4-BE49-F238E27FC236}">
                <a16:creationId xmlns:a16="http://schemas.microsoft.com/office/drawing/2014/main" id="{20B79145-F222-D039-4053-ACBF3FBBA96D}"/>
              </a:ext>
            </a:extLst>
          </p:cNvPr>
          <p:cNvSpPr txBox="1">
            <a:spLocks/>
          </p:cNvSpPr>
          <p:nvPr/>
        </p:nvSpPr>
        <p:spPr>
          <a:xfrm>
            <a:off x="983432" y="1628800"/>
            <a:ext cx="9937500" cy="4458456"/>
          </a:xfrm>
          <a:prstGeom prst="rect">
            <a:avLst/>
          </a:prstGeom>
        </p:spPr>
        <p:txBody>
          <a:bodyPr>
            <a:normAutofit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1800" kern="1200" spc="50" baseline="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spc="50" baseline="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en-US" sz="2000" dirty="0"/>
              <a:t>EDD measures are not a substitute for CDD measures - must be applied in addition to CDD measures</a:t>
            </a:r>
          </a:p>
          <a:p>
            <a:pPr algn="just">
              <a:buFont typeface="Wingdings" panose="05000000000000000000" pitchFamily="2" charset="2"/>
              <a:buChar char="§"/>
            </a:pPr>
            <a:r>
              <a:rPr lang="en-US" sz="2000" dirty="0"/>
              <a:t>EDD measures must always be commensurate with the ML/TF risks identified</a:t>
            </a:r>
          </a:p>
          <a:p>
            <a:pPr algn="just">
              <a:buFont typeface="Wingdings" panose="05000000000000000000" pitchFamily="2" charset="2"/>
              <a:buChar char="§"/>
            </a:pPr>
            <a:r>
              <a:rPr lang="en-US" sz="2000" dirty="0"/>
              <a:t>EDD must be applied in certain situations as provided for in AML/CFT Law and Instructions </a:t>
            </a:r>
            <a:r>
              <a:rPr lang="en-US" sz="2000" b="1" dirty="0"/>
              <a:t>but also </a:t>
            </a:r>
            <a:r>
              <a:rPr lang="en-US" sz="2000" dirty="0"/>
              <a:t>where an FI has assessed that the risk of ML or TF is higher</a:t>
            </a:r>
          </a:p>
          <a:p>
            <a:pPr algn="just">
              <a:buFont typeface="Wingdings" panose="05000000000000000000" pitchFamily="2" charset="2"/>
              <a:buChar char="§"/>
            </a:pPr>
            <a:r>
              <a:rPr lang="en-US" sz="2000" dirty="0"/>
              <a:t>EDD should be applied if there are doubts about the accuracy of the customer’s ML/TF risk classification</a:t>
            </a:r>
          </a:p>
        </p:txBody>
      </p:sp>
      <p:sp>
        <p:nvSpPr>
          <p:cNvPr id="22" name="Title 1">
            <a:extLst>
              <a:ext uri="{FF2B5EF4-FFF2-40B4-BE49-F238E27FC236}">
                <a16:creationId xmlns:a16="http://schemas.microsoft.com/office/drawing/2014/main" id="{B6B5DF6C-5F6C-0227-12AF-B6109DBAD2D6}"/>
              </a:ext>
            </a:extLst>
          </p:cNvPr>
          <p:cNvSpPr txBox="1">
            <a:spLocks/>
          </p:cNvSpPr>
          <p:nvPr/>
        </p:nvSpPr>
        <p:spPr>
          <a:xfrm>
            <a:off x="335360" y="332656"/>
            <a:ext cx="11521678" cy="1325563"/>
          </a:xfrm>
          <a:prstGeom prst="rect">
            <a:avLst/>
          </a:prstGeom>
        </p:spPr>
        <p:txBody>
          <a:bodyPr/>
          <a:lstStyle>
            <a:lvl1pPr algn="l" defTabSz="914400" rtl="0" eaLnBrk="1" latinLnBrk="0" hangingPunct="1">
              <a:lnSpc>
                <a:spcPct val="90000"/>
              </a:lnSpc>
              <a:spcBef>
                <a:spcPct val="0"/>
              </a:spcBef>
              <a:buNone/>
              <a:defRPr sz="3200" b="0" i="0" kern="1200" spc="200" baseline="0">
                <a:solidFill>
                  <a:srgbClr val="074589"/>
                </a:solidFill>
                <a:latin typeface="Raleway" panose="020B0503030101060003" pitchFamily="34" charset="77"/>
                <a:ea typeface="+mj-ea"/>
                <a:cs typeface="+mj-cs"/>
              </a:defRPr>
            </a:lvl1pPr>
          </a:lstStyle>
          <a:p>
            <a:r>
              <a:rPr lang="en-US" dirty="0"/>
              <a:t>FATF Recommendation 10 – Customer Due Diligence </a:t>
            </a:r>
            <a:endParaRPr lang="en-DE" dirty="0"/>
          </a:p>
        </p:txBody>
      </p:sp>
    </p:spTree>
    <p:extLst>
      <p:ext uri="{BB962C8B-B14F-4D97-AF65-F5344CB8AC3E}">
        <p14:creationId xmlns:p14="http://schemas.microsoft.com/office/powerpoint/2010/main" val="392170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1">
            <a:extLst>
              <a:ext uri="{FF2B5EF4-FFF2-40B4-BE49-F238E27FC236}">
                <a16:creationId xmlns:a16="http://schemas.microsoft.com/office/drawing/2014/main" id="{20B79145-F222-D039-4053-ACBF3FBBA96D}"/>
              </a:ext>
            </a:extLst>
          </p:cNvPr>
          <p:cNvSpPr txBox="1">
            <a:spLocks/>
          </p:cNvSpPr>
          <p:nvPr/>
        </p:nvSpPr>
        <p:spPr>
          <a:xfrm>
            <a:off x="983432" y="1340768"/>
            <a:ext cx="9937500" cy="4458456"/>
          </a:xfrm>
          <a:prstGeom prst="rect">
            <a:avLst/>
          </a:prstGeom>
        </p:spPr>
        <p:txBody>
          <a:bodyPr>
            <a:normAutofit fontScale="92500" lnSpcReduction="20000"/>
          </a:bodyPr>
          <a:lstStyle>
            <a:lvl1pPr marL="228600" indent="-228600" algn="l" defTabSz="914400" rtl="0" eaLnBrk="1" latinLnBrk="0" hangingPunct="1">
              <a:lnSpc>
                <a:spcPct val="150000"/>
              </a:lnSpc>
              <a:spcBef>
                <a:spcPts val="1000"/>
              </a:spcBef>
              <a:buFont typeface="Arial" panose="020B0604020202020204" pitchFamily="34" charset="0"/>
              <a:buChar char="•"/>
              <a:defRPr sz="1800" kern="1200" spc="50" baseline="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spc="50" baseline="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en-US" sz="1600" dirty="0"/>
              <a:t>DNFBP’s shall apply appropriate measures which are proportionate to the nature and size of the risk. For this purpose, they shall conduct the customer risk assessment  </a:t>
            </a:r>
          </a:p>
          <a:p>
            <a:pPr algn="just">
              <a:buFont typeface="Wingdings" panose="05000000000000000000" pitchFamily="2" charset="2"/>
              <a:buChar char="§"/>
            </a:pPr>
            <a:r>
              <a:rPr lang="en-US" sz="1600" b="1" dirty="0"/>
              <a:t>CDD applies when:</a:t>
            </a:r>
          </a:p>
          <a:p>
            <a:pPr lvl="1" algn="just">
              <a:buFont typeface="Wingdings" panose="05000000000000000000" pitchFamily="2" charset="2"/>
              <a:buChar char="§"/>
            </a:pPr>
            <a:r>
              <a:rPr lang="en-US" sz="1400" dirty="0"/>
              <a:t>Undertaking occasional transactions of Fund transfer/Cash transactions above the defined threshold (including split transactions)</a:t>
            </a:r>
          </a:p>
          <a:p>
            <a:pPr lvl="1" algn="just">
              <a:buFont typeface="Wingdings" panose="05000000000000000000" pitchFamily="2" charset="2"/>
              <a:buChar char="§"/>
            </a:pPr>
            <a:r>
              <a:rPr lang="en-US" sz="1400" dirty="0"/>
              <a:t>There is a suspicion of ML regardless of the threshold</a:t>
            </a:r>
          </a:p>
          <a:p>
            <a:pPr lvl="1" algn="just">
              <a:buFont typeface="Wingdings" panose="05000000000000000000" pitchFamily="2" charset="2"/>
              <a:buChar char="§"/>
            </a:pPr>
            <a:r>
              <a:rPr lang="en-US" sz="1400" dirty="0"/>
              <a:t>Entering a business relationship </a:t>
            </a:r>
          </a:p>
          <a:p>
            <a:pPr algn="just">
              <a:buFont typeface="Wingdings" panose="05000000000000000000" pitchFamily="2" charset="2"/>
              <a:buChar char="§"/>
            </a:pPr>
            <a:r>
              <a:rPr lang="en-US" sz="1600" b="1" dirty="0"/>
              <a:t>CDD includes:</a:t>
            </a:r>
          </a:p>
          <a:p>
            <a:pPr lvl="1" algn="just">
              <a:buFont typeface="Wingdings" panose="05000000000000000000" pitchFamily="2" charset="2"/>
              <a:buChar char="§"/>
            </a:pPr>
            <a:r>
              <a:rPr lang="en-US" sz="1400" dirty="0"/>
              <a:t>Identification of the customer, agent, and beneficial owner </a:t>
            </a:r>
          </a:p>
          <a:p>
            <a:pPr lvl="1" algn="just">
              <a:buFont typeface="Wingdings" panose="05000000000000000000" pitchFamily="2" charset="2"/>
              <a:buChar char="§"/>
            </a:pPr>
            <a:r>
              <a:rPr lang="en-US" sz="1400" dirty="0"/>
              <a:t>Checking the identification document</a:t>
            </a:r>
          </a:p>
          <a:p>
            <a:pPr lvl="1" algn="just">
              <a:buFont typeface="Wingdings" panose="05000000000000000000" pitchFamily="2" charset="2"/>
              <a:buChar char="§"/>
            </a:pPr>
            <a:r>
              <a:rPr lang="en-US" sz="1400" dirty="0"/>
              <a:t>Verification of the address </a:t>
            </a:r>
          </a:p>
          <a:p>
            <a:pPr lvl="1" algn="just">
              <a:buFont typeface="Wingdings" panose="05000000000000000000" pitchFamily="2" charset="2"/>
              <a:buChar char="§"/>
            </a:pPr>
            <a:r>
              <a:rPr lang="en-US" sz="1400" dirty="0"/>
              <a:t>Collection of proportionate information on the purpose and nature of the business relationship.</a:t>
            </a:r>
          </a:p>
          <a:p>
            <a:pPr algn="just">
              <a:buFont typeface="Wingdings" panose="05000000000000000000" pitchFamily="2" charset="2"/>
              <a:buChar char="§"/>
            </a:pPr>
            <a:r>
              <a:rPr lang="en-US" sz="1600" b="1" dirty="0"/>
              <a:t>EDD </a:t>
            </a:r>
          </a:p>
          <a:p>
            <a:pPr lvl="1" algn="just">
              <a:buFont typeface="Wingdings" panose="05000000000000000000" pitchFamily="2" charset="2"/>
              <a:buChar char="§"/>
            </a:pPr>
            <a:r>
              <a:rPr lang="en-US" sz="1400" dirty="0"/>
              <a:t>Regularity of the business relationship, aim and purpose, nature, and expected volume of transactions</a:t>
            </a:r>
          </a:p>
          <a:p>
            <a:pPr lvl="1" algn="just">
              <a:buFont typeface="Wingdings" panose="05000000000000000000" pitchFamily="2" charset="2"/>
              <a:buChar char="§"/>
            </a:pPr>
            <a:r>
              <a:rPr lang="en-US" sz="1400" dirty="0"/>
              <a:t>Collection of information on </a:t>
            </a:r>
            <a:r>
              <a:rPr lang="en-US" sz="1400" dirty="0" err="1"/>
              <a:t>SoF</a:t>
            </a:r>
            <a:r>
              <a:rPr lang="en-US" sz="1400" dirty="0"/>
              <a:t>/SoW – </a:t>
            </a:r>
            <a:r>
              <a:rPr lang="en-US" sz="1400" i="1" dirty="0"/>
              <a:t>reliable documents </a:t>
            </a:r>
            <a:endParaRPr lang="en-US" sz="1400" dirty="0"/>
          </a:p>
        </p:txBody>
      </p:sp>
      <p:sp>
        <p:nvSpPr>
          <p:cNvPr id="22" name="Title 1">
            <a:extLst>
              <a:ext uri="{FF2B5EF4-FFF2-40B4-BE49-F238E27FC236}">
                <a16:creationId xmlns:a16="http://schemas.microsoft.com/office/drawing/2014/main" id="{B6B5DF6C-5F6C-0227-12AF-B6109DBAD2D6}"/>
              </a:ext>
            </a:extLst>
          </p:cNvPr>
          <p:cNvSpPr txBox="1">
            <a:spLocks/>
          </p:cNvSpPr>
          <p:nvPr/>
        </p:nvSpPr>
        <p:spPr>
          <a:xfrm>
            <a:off x="335360" y="332656"/>
            <a:ext cx="11521678" cy="1325563"/>
          </a:xfrm>
          <a:prstGeom prst="rect">
            <a:avLst/>
          </a:prstGeom>
        </p:spPr>
        <p:txBody>
          <a:bodyPr/>
          <a:lstStyle>
            <a:lvl1pPr algn="l" defTabSz="914400" rtl="0" eaLnBrk="1" latinLnBrk="0" hangingPunct="1">
              <a:lnSpc>
                <a:spcPct val="90000"/>
              </a:lnSpc>
              <a:spcBef>
                <a:spcPct val="0"/>
              </a:spcBef>
              <a:buNone/>
              <a:defRPr sz="3200" b="0" i="0" kern="1200" spc="200" baseline="0">
                <a:solidFill>
                  <a:srgbClr val="074589"/>
                </a:solidFill>
                <a:latin typeface="Raleway" panose="020B0503030101060003" pitchFamily="34" charset="77"/>
                <a:ea typeface="+mj-ea"/>
                <a:cs typeface="+mj-cs"/>
              </a:defRPr>
            </a:lvl1pPr>
          </a:lstStyle>
          <a:p>
            <a:r>
              <a:rPr lang="en-US" dirty="0"/>
              <a:t>Requirements under Monaco Law (Articles 3-5) </a:t>
            </a:r>
            <a:endParaRPr lang="en-DE" dirty="0"/>
          </a:p>
        </p:txBody>
      </p:sp>
    </p:spTree>
    <p:extLst>
      <p:ext uri="{BB962C8B-B14F-4D97-AF65-F5344CB8AC3E}">
        <p14:creationId xmlns:p14="http://schemas.microsoft.com/office/powerpoint/2010/main" val="971562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1">
            <a:extLst>
              <a:ext uri="{FF2B5EF4-FFF2-40B4-BE49-F238E27FC236}">
                <a16:creationId xmlns:a16="http://schemas.microsoft.com/office/drawing/2014/main" id="{20B79145-F222-D039-4053-ACBF3FBBA96D}"/>
              </a:ext>
            </a:extLst>
          </p:cNvPr>
          <p:cNvSpPr txBox="1">
            <a:spLocks/>
          </p:cNvSpPr>
          <p:nvPr/>
        </p:nvSpPr>
        <p:spPr>
          <a:xfrm>
            <a:off x="983432" y="1340768"/>
            <a:ext cx="9937500" cy="4458456"/>
          </a:xfrm>
          <a:prstGeom prst="rect">
            <a:avLst/>
          </a:prstGeom>
        </p:spPr>
        <p:txBody>
          <a:bodyP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800" kern="1200" spc="50" baseline="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spc="50" baseline="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spc="50" baseline="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en-US" sz="1600" dirty="0"/>
              <a:t>PEP</a:t>
            </a:r>
            <a:r>
              <a:rPr lang="en-US" sz="1800" dirty="0"/>
              <a:t> </a:t>
            </a:r>
          </a:p>
          <a:p>
            <a:pPr algn="just">
              <a:buFont typeface="Wingdings" panose="05000000000000000000" pitchFamily="2" charset="2"/>
              <a:buChar char="§"/>
            </a:pPr>
            <a:r>
              <a:rPr lang="en-US" sz="1600" dirty="0"/>
              <a:t>Complex transaction;</a:t>
            </a:r>
          </a:p>
          <a:p>
            <a:pPr algn="just">
              <a:buFont typeface="Wingdings" panose="05000000000000000000" pitchFamily="2" charset="2"/>
              <a:buChar char="§"/>
            </a:pPr>
            <a:r>
              <a:rPr lang="en-US" sz="1600" dirty="0"/>
              <a:t>transaction of an abnormally high amount;</a:t>
            </a:r>
          </a:p>
          <a:p>
            <a:pPr algn="just">
              <a:buFont typeface="Wingdings" panose="05000000000000000000" pitchFamily="2" charset="2"/>
              <a:buChar char="§"/>
            </a:pPr>
            <a:r>
              <a:rPr lang="en-US" sz="1600" dirty="0"/>
              <a:t>Transaction is carried out with an unusual scheme;</a:t>
            </a:r>
          </a:p>
          <a:p>
            <a:pPr algn="just">
              <a:buFont typeface="Wingdings" panose="05000000000000000000" pitchFamily="2" charset="2"/>
              <a:buChar char="§"/>
            </a:pPr>
            <a:r>
              <a:rPr lang="en-US" sz="1600" dirty="0"/>
              <a:t>Transaction with no apparent economic or lawful purpose;</a:t>
            </a:r>
          </a:p>
          <a:p>
            <a:pPr algn="just">
              <a:buFont typeface="Wingdings" panose="05000000000000000000" pitchFamily="2" charset="2"/>
              <a:buChar char="§"/>
            </a:pPr>
            <a:r>
              <a:rPr lang="en-US" sz="1600" dirty="0"/>
              <a:t>High-risk Jurisdictions</a:t>
            </a:r>
          </a:p>
          <a:p>
            <a:pPr algn="just">
              <a:buFont typeface="Wingdings" panose="05000000000000000000" pitchFamily="2" charset="2"/>
              <a:buChar char="§"/>
            </a:pPr>
            <a:r>
              <a:rPr lang="en-US" sz="1600" dirty="0"/>
              <a:t>Correspondent Relationships</a:t>
            </a:r>
          </a:p>
          <a:p>
            <a:pPr algn="just">
              <a:buFont typeface="Wingdings" panose="05000000000000000000" pitchFamily="2" charset="2"/>
              <a:buChar char="§"/>
            </a:pPr>
            <a:r>
              <a:rPr lang="en-US" sz="1600" dirty="0"/>
              <a:t>Identification has been carried out remotely  </a:t>
            </a:r>
          </a:p>
        </p:txBody>
      </p:sp>
      <p:sp>
        <p:nvSpPr>
          <p:cNvPr id="22" name="Title 1">
            <a:extLst>
              <a:ext uri="{FF2B5EF4-FFF2-40B4-BE49-F238E27FC236}">
                <a16:creationId xmlns:a16="http://schemas.microsoft.com/office/drawing/2014/main" id="{B6B5DF6C-5F6C-0227-12AF-B6109DBAD2D6}"/>
              </a:ext>
            </a:extLst>
          </p:cNvPr>
          <p:cNvSpPr txBox="1">
            <a:spLocks/>
          </p:cNvSpPr>
          <p:nvPr/>
        </p:nvSpPr>
        <p:spPr>
          <a:xfrm>
            <a:off x="335360" y="332656"/>
            <a:ext cx="11521678" cy="1325563"/>
          </a:xfrm>
          <a:prstGeom prst="rect">
            <a:avLst/>
          </a:prstGeom>
        </p:spPr>
        <p:txBody>
          <a:bodyPr/>
          <a:lstStyle>
            <a:lvl1pPr algn="l" defTabSz="914400" rtl="0" eaLnBrk="1" latinLnBrk="0" hangingPunct="1">
              <a:lnSpc>
                <a:spcPct val="90000"/>
              </a:lnSpc>
              <a:spcBef>
                <a:spcPct val="0"/>
              </a:spcBef>
              <a:buNone/>
              <a:defRPr sz="3200" b="0" i="0" kern="1200" spc="200" baseline="0">
                <a:solidFill>
                  <a:srgbClr val="074589"/>
                </a:solidFill>
                <a:latin typeface="Raleway" panose="020B0503030101060003" pitchFamily="34" charset="77"/>
                <a:ea typeface="+mj-ea"/>
                <a:cs typeface="+mj-cs"/>
              </a:defRPr>
            </a:lvl1pPr>
          </a:lstStyle>
          <a:p>
            <a:r>
              <a:rPr lang="en-US" dirty="0"/>
              <a:t>Requirements under Monaco Law - EDD </a:t>
            </a:r>
            <a:endParaRPr lang="en-DE" dirty="0"/>
          </a:p>
        </p:txBody>
      </p:sp>
    </p:spTree>
    <p:extLst>
      <p:ext uri="{BB962C8B-B14F-4D97-AF65-F5344CB8AC3E}">
        <p14:creationId xmlns:p14="http://schemas.microsoft.com/office/powerpoint/2010/main" val="1187433727"/>
      </p:ext>
    </p:extLst>
  </p:cSld>
  <p:clrMapOvr>
    <a:masterClrMapping/>
  </p:clrMapOvr>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s dar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1443</Words>
  <Application>Microsoft Office PowerPoint</Application>
  <PresentationFormat>Widescreen</PresentationFormat>
  <Paragraphs>224</Paragraphs>
  <Slides>26</Slides>
  <Notes>17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26</vt:i4>
      </vt:variant>
    </vt:vector>
  </HeadingPairs>
  <TitlesOfParts>
    <vt:vector size="38" baseType="lpstr">
      <vt:lpstr>Arial</vt:lpstr>
      <vt:lpstr>Calibri</vt:lpstr>
      <vt:lpstr>Courier New</vt:lpstr>
      <vt:lpstr>Lato Light</vt:lpstr>
      <vt:lpstr>Open Sans</vt:lpstr>
      <vt:lpstr>Raleway</vt:lpstr>
      <vt:lpstr>Raleway Medium</vt:lpstr>
      <vt:lpstr>Wingdings</vt:lpstr>
      <vt:lpstr>Cover</vt:lpstr>
      <vt:lpstr>Titles</vt:lpstr>
      <vt:lpstr>Titles dark</vt:lpstr>
      <vt:lpstr>Content-Slides</vt:lpstr>
      <vt:lpstr>AML Tuesday’s Session #8 on:</vt:lpstr>
      <vt:lpstr>PowerPoint Presentation</vt:lpstr>
      <vt:lpstr>Agenda</vt:lpstr>
      <vt:lpstr>FATF Recommendation 10 and Monegasque Law</vt:lpstr>
      <vt:lpstr>PowerPoint Presentation</vt:lpstr>
      <vt:lpstr>PowerPoint Presentation</vt:lpstr>
      <vt:lpstr>PowerPoint Presentation</vt:lpstr>
      <vt:lpstr>PowerPoint Presentation</vt:lpstr>
      <vt:lpstr>PowerPoint Presentation</vt:lpstr>
      <vt:lpstr>EDD 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 of Funds &amp; Source of Wealth </vt:lpstr>
      <vt:lpstr>Additional Documents</vt:lpstr>
      <vt:lpstr>EDD and its Role in Customer Acceptance</vt:lpstr>
      <vt:lpstr>Other Higher Risk Situations</vt:lpstr>
      <vt:lpstr>EDD Internal Process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Philipp Zach</dc:creator>
  <cp:lastModifiedBy>FTA</cp:lastModifiedBy>
  <cp:revision>367</cp:revision>
  <dcterms:created xsi:type="dcterms:W3CDTF">2022-08-25T07:39:51Z</dcterms:created>
  <dcterms:modified xsi:type="dcterms:W3CDTF">2023-03-28T08:47:47Z</dcterms:modified>
</cp:coreProperties>
</file>